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74" r:id="rId5"/>
    <p:sldId id="275" r:id="rId6"/>
    <p:sldId id="280" r:id="rId7"/>
    <p:sldId id="276" r:id="rId8"/>
    <p:sldId id="277" r:id="rId9"/>
    <p:sldId id="278" r:id="rId10"/>
    <p:sldId id="273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79" r:id="rId20"/>
    <p:sldId id="28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2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2C912A-CDDB-4AFA-A144-7275A43CD3A1}" v="1" dt="2024-06-20T14:29:09.1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1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26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1225-A835-EF13-F97A-0AB4ABCF5F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5353A1-72BC-2D6F-FD13-DE24A709B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F1D4D-9476-3A21-6AC5-65C84A002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B9FDD-29FF-419E-85A4-3DFE0407309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A2F47-9AA1-CD78-5D72-0A3AD9751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68F16-5C8D-1D7D-15DB-13DC651C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61A6-D098-4A9A-A864-D6D5D3151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0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6612-FD19-CFCC-634E-88CC7B04A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D8D2A-B443-086F-279B-2F313F55E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9B7C1-1E11-47D2-9A36-A077F7116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B9FDD-29FF-419E-85A4-3DFE0407309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8554D-977F-B52C-E96F-21CDAFBD7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D2182-1D43-D90C-CF4F-7BB744489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61A6-D098-4A9A-A864-D6D5D3151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5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46FE52-55DF-D660-43C3-157B0DADD6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90834D-BBF4-E912-F84D-8097118386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F9352-D9E1-5AC5-2318-AFC00C9D3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B9FDD-29FF-419E-85A4-3DFE0407309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A88AC-BAA0-C6EF-2B3A-6106A5A1D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ED808-17B3-9B56-3947-686B814ED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61A6-D098-4A9A-A864-D6D5D3151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56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864C3-DB36-3A25-6630-7F581F331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F232C-3636-3688-DD16-CAE3E2E15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F72A5-7295-CFA5-F3B0-42CFEB905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B9FDD-29FF-419E-85A4-3DFE0407309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245DF-B803-D824-C9F4-AFDF5954E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8D951-7178-5D8D-5701-A129D4C2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61A6-D098-4A9A-A864-D6D5D3151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66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78978-0842-3954-0EEA-BFE189CF8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345F07-3974-3417-E79D-8F723129C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5D1E7-E621-E776-4D10-B86996BD2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B9FDD-29FF-419E-85A4-3DFE0407309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AE0A6-A135-CA4E-9CDA-C142F4839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842DE-AF7E-0EB5-DEAB-77CFE86E0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61A6-D098-4A9A-A864-D6D5D3151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1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6249-234D-6A93-217B-AFE3F8E7F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65866-CB2F-B32E-6261-AE923A2F5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18E148-60C8-E03E-2E3B-1975E2101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72824A-B270-E0B8-3EE7-13CD22DC8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B9FDD-29FF-419E-85A4-3DFE0407309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B46352-6B00-3F24-DD1B-6FEA9A4E9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F6C769-6F95-BDCA-ADB1-CEC20972C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61A6-D098-4A9A-A864-D6D5D3151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30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10B30-0ECD-02EC-710B-C1F75F16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B9C32-4A22-6F77-1965-5F0EF24E7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E8973-7530-C319-7A7D-C61A74D6F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1E76E6-175C-91B8-D1CE-20CBCB77E0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8C3BDB-4D94-61FD-F589-80A06194A0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1B8247-CDA4-E852-EB6B-0A1D4FAEE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B9FDD-29FF-419E-85A4-3DFE0407309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1AAAC3-A80C-E8AE-A914-F6E08B70C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B24012-B95F-341D-7005-AFF240353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61A6-D098-4A9A-A864-D6D5D3151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75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A1DF5-3594-D2C6-362D-DAA04EAC5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7494DD-289B-8DAD-6116-6517CCBA5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B9FDD-29FF-419E-85A4-3DFE0407309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021ED5-3767-2AC9-50E1-F83A87115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25ADC6-0D10-D48B-AFF9-DD63BD1CF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61A6-D098-4A9A-A864-D6D5D3151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08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F736E0-6DDF-9119-28C0-E436A14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B9FDD-29FF-419E-85A4-3DFE0407309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B7F99C-A1A1-6B34-6171-BAC2025D2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5E8FA-91A2-BD03-8513-2BF6E37EC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61A6-D098-4A9A-A864-D6D5D3151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7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B65DC-B0A4-FD8B-D10D-188D7803B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8FB7F-AD7E-F5BF-7FB7-CDBC36C94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4EB4AD-E43D-84E0-A9D7-BC3EF07C65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AE8D8-CABE-7F72-FD1E-4BFA4DB75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B9FDD-29FF-419E-85A4-3DFE0407309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AA4B42-E0A6-86C9-E58F-3271BDE1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3FF309-74A9-5166-259C-EE3881545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61A6-D098-4A9A-A864-D6D5D3151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73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56E43-3F29-C147-F28C-16A669456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7B15B5-C65C-C524-1CB3-A3F937996B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C0352E-B959-5A2F-6698-920696E71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680AF4-996D-38A7-FF9E-9427EF2FA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B9FDD-29FF-419E-85A4-3DFE0407309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2472A-C51C-8FB4-992A-9ABE6BEB8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C4E59-E240-09E7-96E1-4FC04A602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61A6-D098-4A9A-A864-D6D5D3151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8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31E1A6-F8CB-848A-4B49-B586E1728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4C019-A9D6-BF94-EC1C-5E55E53D5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3843F-0AE2-644A-9C11-7EA3CF686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CB9FDD-29FF-419E-85A4-3DFE04073094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57F11-74B0-5D8B-1279-E77EF7CC9F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97373-E466-E2BA-E718-1C23BB3AE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9761A6-D098-4A9A-A864-D6D5D3151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5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JWhitham@dhs.in.gov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n.in.gov/localgovernment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n.in.gov/localgovernment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n.in.gov/localpayments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n.in.gov/localgovernment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on.in.gov/localgovernment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on.in.gov/localgovernment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n.in.gov/localgovernment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tbarnes@iot.in.gov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glubsen@iot.in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square with blue stripes&#10;&#10;Description automatically generated">
            <a:extLst>
              <a:ext uri="{FF2B5EF4-FFF2-40B4-BE49-F238E27FC236}">
                <a16:creationId xmlns:a16="http://schemas.microsoft.com/office/drawing/2014/main" id="{804A4C1F-0511-085A-1267-708E63B486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EB07094-C9F7-2AA7-0BED-B67973193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1340" y="-555480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Public Safety &amp; Emergency Response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A98B9BE-50D3-A3C7-FA68-A4205FFE3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1340" y="1950792"/>
            <a:ext cx="5537797" cy="996594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2800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Jonathan Whitham </a:t>
            </a:r>
          </a:p>
          <a:p>
            <a:pPr algn="l"/>
            <a:r>
              <a:rPr lang="en-US" sz="2800" i="1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Indiana Department of  Homeland Security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3BB31C-3013-2C75-AE63-AA7B105C0374}"/>
              </a:ext>
            </a:extLst>
          </p:cNvPr>
          <p:cNvSpPr txBox="1"/>
          <p:nvPr/>
        </p:nvSpPr>
        <p:spPr>
          <a:xfrm>
            <a:off x="991340" y="3059668"/>
            <a:ext cx="6094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June 21, 2024</a:t>
            </a:r>
          </a:p>
        </p:txBody>
      </p:sp>
    </p:spTree>
    <p:extLst>
      <p:ext uri="{BB962C8B-B14F-4D97-AF65-F5344CB8AC3E}">
        <p14:creationId xmlns:p14="http://schemas.microsoft.com/office/powerpoint/2010/main" val="2251432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square with blue stripes&#10;&#10;Description automatically generated">
            <a:extLst>
              <a:ext uri="{FF2B5EF4-FFF2-40B4-BE49-F238E27FC236}">
                <a16:creationId xmlns:a16="http://schemas.microsoft.com/office/drawing/2014/main" id="{804A4C1F-0511-085A-1267-708E63B486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EB07094-C9F7-2AA7-0BED-B67973193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1340" y="-586581"/>
            <a:ext cx="9144000" cy="2387600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Thank you!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A98B9BE-50D3-A3C7-FA68-A4205FFE3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1340" y="1950792"/>
            <a:ext cx="5436093" cy="310619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Jonathan Whitham</a:t>
            </a:r>
          </a:p>
          <a:p>
            <a:pPr algn="l"/>
            <a:r>
              <a:rPr lang="en-US" sz="2800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3"/>
              </a:rPr>
              <a:t>JWhitham@dhs.in</a:t>
            </a:r>
            <a:r>
              <a:rPr lang="en-US" sz="280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3"/>
              </a:rPr>
              <a:t>.gov</a:t>
            </a:r>
            <a:endParaRPr lang="en-US" sz="2800" dirty="0">
              <a:solidFill>
                <a:srgbClr val="01426A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431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square with blue stripes&#10;&#10;Description automatically generated">
            <a:extLst>
              <a:ext uri="{FF2B5EF4-FFF2-40B4-BE49-F238E27FC236}">
                <a16:creationId xmlns:a16="http://schemas.microsoft.com/office/drawing/2014/main" id="{804A4C1F-0511-085A-1267-708E63B486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EB07094-C9F7-2AA7-0BED-B67973193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1340" y="-586581"/>
            <a:ext cx="9144000" cy="2387600"/>
          </a:xfrm>
        </p:spPr>
        <p:txBody>
          <a:bodyPr/>
          <a:lstStyle/>
          <a:p>
            <a:pPr algn="l"/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Cybersecurity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A98B9BE-50D3-A3C7-FA68-A4205FFE3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1340" y="1950792"/>
            <a:ext cx="5436093" cy="996594"/>
          </a:xfrm>
        </p:spPr>
        <p:txBody>
          <a:bodyPr>
            <a:normAutofit/>
          </a:bodyPr>
          <a:lstStyle/>
          <a:p>
            <a:pPr algn="l"/>
            <a:r>
              <a:rPr lang="en-US" sz="280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Tracy Barnes &amp; Graig Lubsen</a:t>
            </a:r>
          </a:p>
          <a:p>
            <a:pPr algn="l"/>
            <a:r>
              <a:rPr lang="en-US" sz="2800" i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Indiana Office of Technology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3BB31C-3013-2C75-AE63-AA7B105C0374}"/>
              </a:ext>
            </a:extLst>
          </p:cNvPr>
          <p:cNvSpPr txBox="1"/>
          <p:nvPr/>
        </p:nvSpPr>
        <p:spPr>
          <a:xfrm>
            <a:off x="991340" y="3059668"/>
            <a:ext cx="6094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June 21, 2024</a:t>
            </a:r>
          </a:p>
        </p:txBody>
      </p:sp>
    </p:spTree>
    <p:extLst>
      <p:ext uri="{BB962C8B-B14F-4D97-AF65-F5344CB8AC3E}">
        <p14:creationId xmlns:p14="http://schemas.microsoft.com/office/powerpoint/2010/main" val="1112070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quare with blue and yellow stripes&#10;&#10;Description automatically generated">
            <a:extLst>
              <a:ext uri="{FF2B5EF4-FFF2-40B4-BE49-F238E27FC236}">
                <a16:creationId xmlns:a16="http://schemas.microsoft.com/office/drawing/2014/main" id="{995E2AA8-F3CD-E1E8-7A3B-6BCB501CB7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367B4AF-0216-286E-29CD-C0BB43033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57416" cy="1325563"/>
          </a:xfrm>
        </p:spPr>
        <p:txBody>
          <a:bodyPr/>
          <a:lstStyle/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Learning Objectives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7C0CA6-E0BA-4770-DF30-C899DAE19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84264" cy="4351338"/>
          </a:xfrm>
        </p:spPr>
        <p:txBody>
          <a:bodyPr/>
          <a:lstStyle/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What free and low-cost services provided by the Indiana Office of Technology are available to local governments</a:t>
            </a:r>
          </a:p>
        </p:txBody>
      </p:sp>
    </p:spTree>
    <p:extLst>
      <p:ext uri="{BB962C8B-B14F-4D97-AF65-F5344CB8AC3E}">
        <p14:creationId xmlns:p14="http://schemas.microsoft.com/office/powerpoint/2010/main" val="1940515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square with blue and yellow stripes&#10;&#10;Description automatically generated">
            <a:extLst>
              <a:ext uri="{FF2B5EF4-FFF2-40B4-BE49-F238E27FC236}">
                <a16:creationId xmlns:a16="http://schemas.microsoft.com/office/drawing/2014/main" id="{F90DB3B0-C63D-6C70-6D5F-F3E73E40C0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62344" cy="1325563"/>
          </a:xfrm>
        </p:spPr>
        <p:txBody>
          <a:bodyPr/>
          <a:lstStyle/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IN.gov Domain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2344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Why an IN.gov domain?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Security and brand recognition of valid IN.gov Program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Federal Grant money - easier to apply for with an IN.gov domain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Allows for IN.gov email addresses</a:t>
            </a:r>
          </a:p>
          <a:p>
            <a:pPr marL="0" indent="0">
              <a:buNone/>
            </a:pPr>
            <a:endParaRPr lang="en-US" b="1">
              <a:solidFill>
                <a:srgbClr val="01426A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Examples: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AllenCounty.IN.gov; CityofElkhart.IN.gov;</a:t>
            </a:r>
          </a:p>
          <a:p>
            <a:pPr marL="0" indent="0">
              <a:buNone/>
            </a:pPr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TownofSandborn.IN.gov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3503DC6-C0A7-81D9-17E8-87FD1B52F68E}"/>
              </a:ext>
            </a:extLst>
          </p:cNvPr>
          <p:cNvSpPr txBox="1">
            <a:spLocks/>
          </p:cNvSpPr>
          <p:nvPr/>
        </p:nvSpPr>
        <p:spPr>
          <a:xfrm>
            <a:off x="990600" y="6231192"/>
            <a:ext cx="6409944" cy="290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3"/>
              </a:rPr>
              <a:t>https://on.in.gov/localgovernment</a:t>
            </a:r>
            <a:r>
              <a:rPr lang="en-US" sz="1400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7933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62344" cy="1325563"/>
          </a:xfrm>
        </p:spPr>
        <p:txBody>
          <a:bodyPr/>
          <a:lstStyle/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2344" cy="4351338"/>
          </a:xfrm>
        </p:spPr>
        <p:txBody>
          <a:bodyPr/>
          <a:lstStyle/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</p:txBody>
      </p:sp>
      <p:pic>
        <p:nvPicPr>
          <p:cNvPr id="3" name="Picture 2" descr="A white rectangular object with blue and yellow stripes&#10;&#10;Description automatically generated">
            <a:extLst>
              <a:ext uri="{FF2B5EF4-FFF2-40B4-BE49-F238E27FC236}">
                <a16:creationId xmlns:a16="http://schemas.microsoft.com/office/drawing/2014/main" id="{DFB26652-4275-BC4E-C06D-FC1D2D4DAE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AE378F-7BC2-3210-4626-D51E14E855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Website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B1A447-DA1E-8FA4-9AA3-776B2B6B8F84}"/>
              </a:ext>
            </a:extLst>
          </p:cNvPr>
          <p:cNvSpPr txBox="1">
            <a:spLocks/>
          </p:cNvSpPr>
          <p:nvPr/>
        </p:nvSpPr>
        <p:spPr>
          <a:xfrm>
            <a:off x="7938285" y="1459865"/>
            <a:ext cx="379651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Multiple templates</a:t>
            </a:r>
          </a:p>
          <a:p>
            <a:r>
              <a:rPr lang="en-US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Full control of content</a:t>
            </a:r>
          </a:p>
          <a:p>
            <a:r>
              <a:rPr lang="en-US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Responsive Design, 508 Compliance, and Security</a:t>
            </a:r>
          </a:p>
          <a:p>
            <a:r>
              <a:rPr lang="en-US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Access to 3</a:t>
            </a:r>
            <a:r>
              <a:rPr lang="en-US" baseline="30000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rd</a:t>
            </a:r>
            <a:r>
              <a:rPr lang="en-US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party tools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8C3A8E1-0C17-2ECF-2E68-AA5B02524C46}"/>
              </a:ext>
            </a:extLst>
          </p:cNvPr>
          <p:cNvSpPr txBox="1">
            <a:spLocks/>
          </p:cNvSpPr>
          <p:nvPr/>
        </p:nvSpPr>
        <p:spPr>
          <a:xfrm>
            <a:off x="990600" y="6231192"/>
            <a:ext cx="8037576" cy="290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3"/>
              </a:rPr>
              <a:t>https://on.in.gov/localgovernment</a:t>
            </a:r>
            <a:endParaRPr lang="en-US" sz="1400" b="1">
              <a:solidFill>
                <a:srgbClr val="01426A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CFBC7E-4FD0-57E4-70FB-D0F78B7C4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29" y="1615532"/>
            <a:ext cx="7100086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47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square with blue and yellow stripes&#10;&#10;Description automatically generated">
            <a:extLst>
              <a:ext uri="{FF2B5EF4-FFF2-40B4-BE49-F238E27FC236}">
                <a16:creationId xmlns:a16="http://schemas.microsoft.com/office/drawing/2014/main" id="{F90DB3B0-C63D-6C70-6D5F-F3E73E40C0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62344" cy="1325563"/>
          </a:xfrm>
        </p:spPr>
        <p:txBody>
          <a:bodyPr/>
          <a:lstStyle/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Payment Processing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2344" cy="435133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Two payment processing vendors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Security of electronic payments to your agency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More than $2 Billion processed yearly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Offered at no cost to agencies by using the convenience model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80+ local government customers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3503DC6-C0A7-81D9-17E8-87FD1B52F68E}"/>
              </a:ext>
            </a:extLst>
          </p:cNvPr>
          <p:cNvSpPr txBox="1">
            <a:spLocks/>
          </p:cNvSpPr>
          <p:nvPr/>
        </p:nvSpPr>
        <p:spPr>
          <a:xfrm>
            <a:off x="990600" y="6231192"/>
            <a:ext cx="6409944" cy="290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3"/>
              </a:rPr>
              <a:t>https://on.in.gov/localpayments</a:t>
            </a:r>
            <a:r>
              <a:rPr lang="en-US" sz="1400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604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62344" cy="1325563"/>
          </a:xfrm>
        </p:spPr>
        <p:txBody>
          <a:bodyPr/>
          <a:lstStyle/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2344" cy="4351338"/>
          </a:xfrm>
        </p:spPr>
        <p:txBody>
          <a:bodyPr/>
          <a:lstStyle/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</p:txBody>
      </p:sp>
      <p:pic>
        <p:nvPicPr>
          <p:cNvPr id="3" name="Picture 2" descr="A white rectangular object with blue and yellow stripes&#10;&#10;Description automatically generated">
            <a:extLst>
              <a:ext uri="{FF2B5EF4-FFF2-40B4-BE49-F238E27FC236}">
                <a16:creationId xmlns:a16="http://schemas.microsoft.com/office/drawing/2014/main" id="{DFB26652-4275-BC4E-C06D-FC1D2D4DAE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6"/>
            <a:ext cx="12191999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AE378F-7BC2-3210-4626-D51E14E855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Procurement Offerings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C2F39FC-34EC-11B8-118C-F4FA19A2CE5E}"/>
              </a:ext>
            </a:extLst>
          </p:cNvPr>
          <p:cNvSpPr txBox="1">
            <a:spLocks/>
          </p:cNvSpPr>
          <p:nvPr/>
        </p:nvSpPr>
        <p:spPr>
          <a:xfrm>
            <a:off x="838200" y="2048122"/>
            <a:ext cx="5257800" cy="3184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Servers/Laptops/Desktops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Monitors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Conference Room Equipment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Various Software products (Microsoft, Oracle, etc.)</a:t>
            </a:r>
          </a:p>
          <a:p>
            <a:endParaRPr lang="en-US">
              <a:solidFill>
                <a:srgbClr val="01426A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49CD74A-13D4-DB26-5201-7A3B2261D022}"/>
              </a:ext>
            </a:extLst>
          </p:cNvPr>
          <p:cNvSpPr txBox="1">
            <a:spLocks/>
          </p:cNvSpPr>
          <p:nvPr/>
        </p:nvSpPr>
        <p:spPr>
          <a:xfrm>
            <a:off x="838200" y="1561846"/>
            <a:ext cx="4122738" cy="5275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Through SHI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4C304D1-247E-9C15-5C36-9FDD6DCCBF6F}"/>
              </a:ext>
            </a:extLst>
          </p:cNvPr>
          <p:cNvSpPr txBox="1">
            <a:spLocks/>
          </p:cNvSpPr>
          <p:nvPr/>
        </p:nvSpPr>
        <p:spPr>
          <a:xfrm>
            <a:off x="6701027" y="2092450"/>
            <a:ext cx="5257800" cy="1522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Network Firewall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Switches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VOIP Phones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86747C4-E3DB-44EE-99E6-078969ED4EE4}"/>
              </a:ext>
            </a:extLst>
          </p:cNvPr>
          <p:cNvSpPr txBox="1">
            <a:spLocks/>
          </p:cNvSpPr>
          <p:nvPr/>
        </p:nvSpPr>
        <p:spPr>
          <a:xfrm>
            <a:off x="990600" y="6231192"/>
            <a:ext cx="8037576" cy="290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3"/>
              </a:rPr>
              <a:t>https://on.in.gov/localgovernment</a:t>
            </a:r>
            <a:r>
              <a:rPr lang="en-US" sz="1400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659BAF0-E192-483C-946B-9EAA70445E02}"/>
              </a:ext>
            </a:extLst>
          </p:cNvPr>
          <p:cNvSpPr txBox="1">
            <a:spLocks/>
          </p:cNvSpPr>
          <p:nvPr/>
        </p:nvSpPr>
        <p:spPr>
          <a:xfrm>
            <a:off x="6474237" y="1507619"/>
            <a:ext cx="4122738" cy="5275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Through Cisco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715CA3-692E-174A-5EA0-16F8B6A53A51}"/>
              </a:ext>
            </a:extLst>
          </p:cNvPr>
          <p:cNvSpPr txBox="1">
            <a:spLocks/>
          </p:cNvSpPr>
          <p:nvPr/>
        </p:nvSpPr>
        <p:spPr>
          <a:xfrm>
            <a:off x="6522688" y="4080412"/>
            <a:ext cx="4122738" cy="5275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Other offerings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4B519F7-3470-D15E-7E95-008AA1641989}"/>
              </a:ext>
            </a:extLst>
          </p:cNvPr>
          <p:cNvSpPr txBox="1">
            <a:spLocks/>
          </p:cNvSpPr>
          <p:nvPr/>
        </p:nvSpPr>
        <p:spPr>
          <a:xfrm>
            <a:off x="6474237" y="4651096"/>
            <a:ext cx="5257800" cy="1651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Cloud Contact Center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Cellular phones and service</a:t>
            </a:r>
          </a:p>
          <a:p>
            <a:endParaRPr lang="en-US">
              <a:solidFill>
                <a:srgbClr val="01426A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823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square with blue and yellow stripes&#10;&#10;Description automatically generated">
            <a:extLst>
              <a:ext uri="{FF2B5EF4-FFF2-40B4-BE49-F238E27FC236}">
                <a16:creationId xmlns:a16="http://schemas.microsoft.com/office/drawing/2014/main" id="{F90DB3B0-C63D-6C70-6D5F-F3E73E40C0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62344" cy="1325563"/>
          </a:xfrm>
        </p:spPr>
        <p:txBody>
          <a:bodyPr/>
          <a:lstStyle/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Cybersecurity Assessment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234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err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Cybertrack</a:t>
            </a:r>
            <a:endParaRPr lang="en-US" b="1">
              <a:solidFill>
                <a:srgbClr val="01426A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IOT has paid for 342 cybersecurity assessments – free for locals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Conducted by Purdue University and Indiana University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IOT does </a:t>
            </a:r>
            <a:r>
              <a:rPr lang="en-US" b="1" u="sng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not</a:t>
            </a:r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see the details of your assessment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Blueprint for improving your security</a:t>
            </a:r>
          </a:p>
          <a:p>
            <a:pPr marL="0" indent="0">
              <a:buNone/>
            </a:pPr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3503DC6-C0A7-81D9-17E8-87FD1B52F68E}"/>
              </a:ext>
            </a:extLst>
          </p:cNvPr>
          <p:cNvSpPr txBox="1">
            <a:spLocks/>
          </p:cNvSpPr>
          <p:nvPr/>
        </p:nvSpPr>
        <p:spPr>
          <a:xfrm>
            <a:off x="990600" y="6231192"/>
            <a:ext cx="6409944" cy="290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3"/>
              </a:rPr>
              <a:t>https://on.in.gov/localgovernment</a:t>
            </a:r>
            <a:r>
              <a:rPr lang="en-US" sz="1400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7885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square with blue and yellow stripes&#10;&#10;Description automatically generated">
            <a:extLst>
              <a:ext uri="{FF2B5EF4-FFF2-40B4-BE49-F238E27FC236}">
                <a16:creationId xmlns:a16="http://schemas.microsoft.com/office/drawing/2014/main" id="{F90DB3B0-C63D-6C70-6D5F-F3E73E40C0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62344" cy="1325563"/>
          </a:xfrm>
        </p:spPr>
        <p:txBody>
          <a:bodyPr/>
          <a:lstStyle/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Cybersecurity Training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234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KnowBe4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Industry-leading cybersecurity training platform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Available at no-cost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167 locals using more than 34,500 licenses – </a:t>
            </a:r>
            <a:r>
              <a:rPr lang="en-US" u="sng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$635,145 in value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Build your own plan or copy state’s training</a:t>
            </a:r>
          </a:p>
          <a:p>
            <a:pPr marL="0" indent="0">
              <a:buNone/>
            </a:pPr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3503DC6-C0A7-81D9-17E8-87FD1B52F68E}"/>
              </a:ext>
            </a:extLst>
          </p:cNvPr>
          <p:cNvSpPr txBox="1">
            <a:spLocks/>
          </p:cNvSpPr>
          <p:nvPr/>
        </p:nvSpPr>
        <p:spPr>
          <a:xfrm>
            <a:off x="990600" y="6231192"/>
            <a:ext cx="6409944" cy="290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3"/>
              </a:rPr>
              <a:t>https://on.in.gov/localgovernment</a:t>
            </a:r>
            <a:r>
              <a:rPr lang="en-US" sz="1400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6384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square with blue and yellow stripes&#10;&#10;Description automatically generated">
            <a:extLst>
              <a:ext uri="{FF2B5EF4-FFF2-40B4-BE49-F238E27FC236}">
                <a16:creationId xmlns:a16="http://schemas.microsoft.com/office/drawing/2014/main" id="{F90DB3B0-C63D-6C70-6D5F-F3E73E40C0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62344" cy="1325563"/>
          </a:xfrm>
        </p:spPr>
        <p:txBody>
          <a:bodyPr/>
          <a:lstStyle/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SLCGP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2344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State and Local Cybersecurity Grant Program (SLCGP)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Formed in response to the federal Infrastructure Investment and Jobs Act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Indiana receives ≈$20M over a four year period – 80% goes to locals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Currently providing Advanced Security Training, User Training, Endpoint Monitoring</a:t>
            </a:r>
          </a:p>
          <a:p>
            <a:pPr marL="0" indent="0">
              <a:buNone/>
            </a:pPr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3503DC6-C0A7-81D9-17E8-87FD1B52F68E}"/>
              </a:ext>
            </a:extLst>
          </p:cNvPr>
          <p:cNvSpPr txBox="1">
            <a:spLocks/>
          </p:cNvSpPr>
          <p:nvPr/>
        </p:nvSpPr>
        <p:spPr>
          <a:xfrm>
            <a:off x="990600" y="6231192"/>
            <a:ext cx="6409944" cy="290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3"/>
              </a:rPr>
              <a:t>https://on.in.gov/localgovernment</a:t>
            </a:r>
            <a:r>
              <a:rPr lang="en-US" sz="1400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6338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quare with blue and yellow stripes&#10;&#10;Description automatically generated">
            <a:extLst>
              <a:ext uri="{FF2B5EF4-FFF2-40B4-BE49-F238E27FC236}">
                <a16:creationId xmlns:a16="http://schemas.microsoft.com/office/drawing/2014/main" id="{995E2AA8-F3CD-E1E8-7A3B-6BCB501CB7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367B4AF-0216-286E-29CD-C0BB43033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57416" cy="1325563"/>
          </a:xfrm>
        </p:spPr>
        <p:txBody>
          <a:bodyPr/>
          <a:lstStyle/>
          <a:p>
            <a:r>
              <a:rPr lang="en-US" b="1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Learning Objectives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7C0CA6-E0BA-4770-DF30-C899DAE19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84264" cy="4351338"/>
          </a:xfrm>
        </p:spPr>
        <p:txBody>
          <a:bodyPr/>
          <a:lstStyle/>
          <a:p>
            <a:r>
              <a:rPr lang="en-US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Strengthening the State Disaster Relief Fund</a:t>
            </a:r>
          </a:p>
          <a:p>
            <a:r>
              <a:rPr lang="en-US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Supporting Firefighters</a:t>
            </a:r>
          </a:p>
          <a:p>
            <a:r>
              <a:rPr lang="en-US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Enhancing EMS</a:t>
            </a:r>
          </a:p>
        </p:txBody>
      </p:sp>
    </p:spTree>
    <p:extLst>
      <p:ext uri="{BB962C8B-B14F-4D97-AF65-F5344CB8AC3E}">
        <p14:creationId xmlns:p14="http://schemas.microsoft.com/office/powerpoint/2010/main" val="3309998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square with blue stripes&#10;&#10;Description automatically generated">
            <a:extLst>
              <a:ext uri="{FF2B5EF4-FFF2-40B4-BE49-F238E27FC236}">
                <a16:creationId xmlns:a16="http://schemas.microsoft.com/office/drawing/2014/main" id="{804A4C1F-0511-085A-1267-708E63B486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EB07094-C9F7-2AA7-0BED-B67973193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1340" y="-586581"/>
            <a:ext cx="9144000" cy="2387600"/>
          </a:xfrm>
        </p:spPr>
        <p:txBody>
          <a:bodyPr/>
          <a:lstStyle/>
          <a:p>
            <a:pPr algn="l"/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Thank you!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A98B9BE-50D3-A3C7-FA68-A4205FFE3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1340" y="1950792"/>
            <a:ext cx="5436093" cy="3840408"/>
          </a:xfrm>
        </p:spPr>
        <p:txBody>
          <a:bodyPr>
            <a:normAutofit/>
          </a:bodyPr>
          <a:lstStyle/>
          <a:p>
            <a:pPr algn="l"/>
            <a:r>
              <a:rPr lang="en-US" sz="280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Tracy Barnes</a:t>
            </a:r>
          </a:p>
          <a:p>
            <a:pPr algn="l"/>
            <a:r>
              <a:rPr lang="en-US" sz="280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3"/>
              </a:rPr>
              <a:t>tbarnes@iot.in.gov</a:t>
            </a:r>
            <a:endParaRPr lang="en-US" sz="2800">
              <a:solidFill>
                <a:srgbClr val="01426A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l"/>
            <a:endParaRPr lang="en-US" sz="2800">
              <a:solidFill>
                <a:srgbClr val="01426A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l"/>
            <a:r>
              <a:rPr lang="en-US" sz="280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Graig Lubsen</a:t>
            </a:r>
          </a:p>
          <a:p>
            <a:pPr algn="l"/>
            <a:r>
              <a:rPr lang="en-US" sz="280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4"/>
              </a:rPr>
              <a:t>glubsen@iot.in.gov</a:t>
            </a:r>
            <a:r>
              <a:rPr lang="en-US" sz="280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7116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square with blue and yellow stripes&#10;&#10;Description automatically generated">
            <a:extLst>
              <a:ext uri="{FF2B5EF4-FFF2-40B4-BE49-F238E27FC236}">
                <a16:creationId xmlns:a16="http://schemas.microsoft.com/office/drawing/2014/main" id="{F90DB3B0-C63D-6C70-6D5F-F3E73E40C0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62344" cy="1325563"/>
          </a:xfrm>
        </p:spPr>
        <p:txBody>
          <a:bodyPr/>
          <a:lstStyle/>
          <a:p>
            <a:r>
              <a:rPr lang="en-US" b="1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Strengthening the SDRF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11253" cy="4351338"/>
          </a:xfr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Increased max payout to $25,000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No need for a U.S. SBA declaration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Individual and Public Assistance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Reliant on state criteria/not federal criteria</a:t>
            </a:r>
            <a:endParaRPr lang="en-US" kern="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kern="100" dirty="0">
              <a:effectLst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2" name="Picture 1" descr="A pile of debris and cars&#10;&#10;Description automatically generated">
            <a:extLst>
              <a:ext uri="{FF2B5EF4-FFF2-40B4-BE49-F238E27FC236}">
                <a16:creationId xmlns:a16="http://schemas.microsoft.com/office/drawing/2014/main" id="{42BA677D-59C6-BA51-A7D0-FEC80778F1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9" r="5549" b="1"/>
          <a:stretch/>
        </p:blipFill>
        <p:spPr>
          <a:xfrm>
            <a:off x="7133917" y="1690688"/>
            <a:ext cx="4649817" cy="4010921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1004EB0-C46D-FCFF-C0C7-BD8DC3E80B17}"/>
              </a:ext>
            </a:extLst>
          </p:cNvPr>
          <p:cNvSpPr txBox="1">
            <a:spLocks/>
          </p:cNvSpPr>
          <p:nvPr/>
        </p:nvSpPr>
        <p:spPr>
          <a:xfrm>
            <a:off x="6365901" y="6196471"/>
            <a:ext cx="1616242" cy="29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as of July 1, 2024</a:t>
            </a:r>
          </a:p>
        </p:txBody>
      </p:sp>
    </p:spTree>
    <p:extLst>
      <p:ext uri="{BB962C8B-B14F-4D97-AF65-F5344CB8AC3E}">
        <p14:creationId xmlns:p14="http://schemas.microsoft.com/office/powerpoint/2010/main" val="3271501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square with blue and yellow stripes&#10;&#10;Description automatically generated">
            <a:extLst>
              <a:ext uri="{FF2B5EF4-FFF2-40B4-BE49-F238E27FC236}">
                <a16:creationId xmlns:a16="http://schemas.microsoft.com/office/drawing/2014/main" id="{F90DB3B0-C63D-6C70-6D5F-F3E73E40C0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2140"/>
            <a:ext cx="6562344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Formula Changes for the SDRF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6104"/>
            <a:ext cx="5811253" cy="3674395"/>
          </a:xfrm>
        </p:spPr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50% eligible costs multiplied by total damage costs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Increases award if mitigation actions taken</a:t>
            </a:r>
          </a:p>
        </p:txBody>
      </p:sp>
      <p:pic>
        <p:nvPicPr>
          <p:cNvPr id="5" name="Picture 4" descr="A house with a damaged roof&#10;&#10;Description automatically generated">
            <a:extLst>
              <a:ext uri="{FF2B5EF4-FFF2-40B4-BE49-F238E27FC236}">
                <a16:creationId xmlns:a16="http://schemas.microsoft.com/office/drawing/2014/main" id="{B59C6DEB-B4AC-3660-C4B1-6D4883569E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4933" r="20833" b="6540"/>
          <a:stretch/>
        </p:blipFill>
        <p:spPr>
          <a:xfrm>
            <a:off x="7125709" y="1690687"/>
            <a:ext cx="4649817" cy="401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78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square with blue and yellow stripes&#10;&#10;Description automatically generated">
            <a:extLst>
              <a:ext uri="{FF2B5EF4-FFF2-40B4-BE49-F238E27FC236}">
                <a16:creationId xmlns:a16="http://schemas.microsoft.com/office/drawing/2014/main" id="{F90DB3B0-C63D-6C70-6D5F-F3E73E40C0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2140"/>
            <a:ext cx="6562344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Hub-and-Spoke Firefighting Training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2146"/>
            <a:ext cx="5811253" cy="3674395"/>
          </a:xfrm>
        </p:spPr>
        <p:txBody>
          <a:bodyPr>
            <a:no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kern="10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$17.7 million total investment in firefighter training and gear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kern="10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First General Assembly funds ever allocated for firefighter training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kern="10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Supports a regional approach to statewide training</a:t>
            </a:r>
          </a:p>
        </p:txBody>
      </p:sp>
      <p:pic>
        <p:nvPicPr>
          <p:cNvPr id="3" name="Picture 2" descr="A blue and yellow container&#10;&#10;Description automatically generated">
            <a:extLst>
              <a:ext uri="{FF2B5EF4-FFF2-40B4-BE49-F238E27FC236}">
                <a16:creationId xmlns:a16="http://schemas.microsoft.com/office/drawing/2014/main" id="{4E50A879-2C6B-E44A-3EE5-17FC2D31BA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9" b="16265"/>
          <a:stretch/>
        </p:blipFill>
        <p:spPr>
          <a:xfrm>
            <a:off x="7125708" y="1690687"/>
            <a:ext cx="4649817" cy="401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92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square with blue and yellow stripes&#10;&#10;Description automatically generated">
            <a:extLst>
              <a:ext uri="{FF2B5EF4-FFF2-40B4-BE49-F238E27FC236}">
                <a16:creationId xmlns:a16="http://schemas.microsoft.com/office/drawing/2014/main" id="{F90DB3B0-C63D-6C70-6D5F-F3E73E40C0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2140"/>
            <a:ext cx="6562344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Hub-and-Spoke Training Locations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2146"/>
            <a:ext cx="5811253" cy="3674395"/>
          </a:xfrm>
        </p:spPr>
        <p:txBody>
          <a:bodyPr>
            <a:no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4 Phase I training locations to be complete this summer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5 Phase II training locations were announced June 18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kern="10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Hartford City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kern="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Rushville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kern="10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Washington Township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kern="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Paoli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kern="100" dirty="0" err="1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Chrisney</a:t>
            </a:r>
            <a:endParaRPr lang="en-US" kern="100" dirty="0">
              <a:effectLst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3" name="Picture 2" descr="A map of the state with different colored circles&#10;&#10;Description automatically generated">
            <a:extLst>
              <a:ext uri="{FF2B5EF4-FFF2-40B4-BE49-F238E27FC236}">
                <a16:creationId xmlns:a16="http://schemas.microsoft.com/office/drawing/2014/main" id="{C3108A4E-8A35-4D32-28AC-66A5DD6AF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908" y="652140"/>
            <a:ext cx="3575743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73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square with blue and yellow stripes&#10;&#10;Description automatically generated">
            <a:extLst>
              <a:ext uri="{FF2B5EF4-FFF2-40B4-BE49-F238E27FC236}">
                <a16:creationId xmlns:a16="http://schemas.microsoft.com/office/drawing/2014/main" id="{F90DB3B0-C63D-6C70-6D5F-F3E73E40C0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2140"/>
            <a:ext cx="6562344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Hub-and-Spoke Volunteer PPE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2146"/>
            <a:ext cx="5811253" cy="3674395"/>
          </a:xfrm>
        </p:spPr>
        <p:txBody>
          <a:bodyPr>
            <a:no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$10 million investment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946 sets (turnout gear and SCBA) for 66 departments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Gear is being fitted and distributed now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Great need still exists for the more than 600 volunteer departments in Indiana</a:t>
            </a:r>
          </a:p>
        </p:txBody>
      </p:sp>
      <p:pic>
        <p:nvPicPr>
          <p:cNvPr id="4" name="Picture 3" descr="A person in a uniform&#10;&#10;Description automatically generated">
            <a:extLst>
              <a:ext uri="{FF2B5EF4-FFF2-40B4-BE49-F238E27FC236}">
                <a16:creationId xmlns:a16="http://schemas.microsoft.com/office/drawing/2014/main" id="{ADB76C8F-C794-8AC5-DB63-43FFA3B062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4" b="14421"/>
          <a:stretch/>
        </p:blipFill>
        <p:spPr>
          <a:xfrm>
            <a:off x="7125708" y="1690688"/>
            <a:ext cx="4649817" cy="401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14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square with blue and yellow stripes&#10;&#10;Description automatically generated">
            <a:extLst>
              <a:ext uri="{FF2B5EF4-FFF2-40B4-BE49-F238E27FC236}">
                <a16:creationId xmlns:a16="http://schemas.microsoft.com/office/drawing/2014/main" id="{F90DB3B0-C63D-6C70-6D5F-F3E73E40C0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2140"/>
            <a:ext cx="6562344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PFAS Testing Pilot Program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2146"/>
            <a:ext cx="5811253" cy="3674395"/>
          </a:xfrm>
        </p:spPr>
        <p:txBody>
          <a:bodyPr>
            <a:no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kern="10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Voluntary opportunity for firefighters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kern="10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$200,000 allocated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kern="10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Results provided to firefighter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kern="10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Anonymous data to help establish additional resources/programs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kern="10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Building roster of candidates on IDHS website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kern="10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July 1 law requires PFAS label on new fire gear</a:t>
            </a:r>
          </a:p>
        </p:txBody>
      </p:sp>
      <p:pic>
        <p:nvPicPr>
          <p:cNvPr id="4" name="Picture 3" descr="A person using a fingernail file to cut their nails&#10;&#10;Description automatically generated">
            <a:extLst>
              <a:ext uri="{FF2B5EF4-FFF2-40B4-BE49-F238E27FC236}">
                <a16:creationId xmlns:a16="http://schemas.microsoft.com/office/drawing/2014/main" id="{F8649297-BEBA-3A4D-A611-9E5C47CE7B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8532" r="19778" b="13365"/>
          <a:stretch/>
        </p:blipFill>
        <p:spPr>
          <a:xfrm>
            <a:off x="7125708" y="1690687"/>
            <a:ext cx="4649816" cy="401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18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square with blue and yellow stripes&#10;&#10;Description automatically generated">
            <a:extLst>
              <a:ext uri="{FF2B5EF4-FFF2-40B4-BE49-F238E27FC236}">
                <a16:creationId xmlns:a16="http://schemas.microsoft.com/office/drawing/2014/main" id="{F90DB3B0-C63D-6C70-6D5F-F3E73E40C0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62344" cy="1325563"/>
          </a:xfrm>
        </p:spPr>
        <p:txBody>
          <a:bodyPr/>
          <a:lstStyle/>
          <a:p>
            <a:r>
              <a:rPr lang="en-US" b="1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EMS Vision 2025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11253" cy="4351338"/>
          </a:xfrm>
        </p:spPr>
        <p:txBody>
          <a:bodyPr>
            <a:no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$</a:t>
            </a:r>
            <a:r>
              <a:rPr lang="en-US" kern="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14</a:t>
            </a:r>
            <a:r>
              <a:rPr lang="en-US" kern="10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million initiative approved by the Legislature to enhance EMS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First-ever workforce study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Training and Equipment grants distributed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Active committee examining long-term sustainability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Vision 2025 report coming</a:t>
            </a:r>
          </a:p>
        </p:txBody>
      </p:sp>
      <p:pic>
        <p:nvPicPr>
          <p:cNvPr id="5" name="Picture 4" descr="A group of people in red uniforms&#10;&#10;Description automatically generated">
            <a:extLst>
              <a:ext uri="{FF2B5EF4-FFF2-40B4-BE49-F238E27FC236}">
                <a16:creationId xmlns:a16="http://schemas.microsoft.com/office/drawing/2014/main" id="{46EB9CA5-2EB0-83F9-E562-E83C61733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6" r="13951" b="26448"/>
          <a:stretch/>
        </p:blipFill>
        <p:spPr>
          <a:xfrm>
            <a:off x="7133917" y="1690688"/>
            <a:ext cx="4649817" cy="4010921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524907B1-BA1D-78ED-E4D0-B7D46F4BC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568" y="4938419"/>
            <a:ext cx="2468501" cy="150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6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2199bfba-a409-4f13-b0c4-18b45933d88d}" enabled="0" method="" siteId="{2199bfba-a409-4f13-b0c4-18b45933d88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670</Words>
  <Application>Microsoft Office PowerPoint</Application>
  <PresentationFormat>Widescreen</PresentationFormat>
  <Paragraphs>130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Aptos Display</vt:lpstr>
      <vt:lpstr>Arial</vt:lpstr>
      <vt:lpstr>Courier New</vt:lpstr>
      <vt:lpstr>Microsoft Sans Serif</vt:lpstr>
      <vt:lpstr>Symbol</vt:lpstr>
      <vt:lpstr>Office Theme</vt:lpstr>
      <vt:lpstr>Public Safety &amp; Emergency Response</vt:lpstr>
      <vt:lpstr>Learning Objectives</vt:lpstr>
      <vt:lpstr>Strengthening the SDRF</vt:lpstr>
      <vt:lpstr>Formula Changes for the SDRF</vt:lpstr>
      <vt:lpstr>Hub-and-Spoke Firefighting Training</vt:lpstr>
      <vt:lpstr>Hub-and-Spoke Training Locations</vt:lpstr>
      <vt:lpstr>Hub-and-Spoke Volunteer PPE</vt:lpstr>
      <vt:lpstr>PFAS Testing Pilot Program</vt:lpstr>
      <vt:lpstr>EMS Vision 2025</vt:lpstr>
      <vt:lpstr>Thank you!</vt:lpstr>
      <vt:lpstr>Cybersecurity</vt:lpstr>
      <vt:lpstr>Learning Objectives</vt:lpstr>
      <vt:lpstr>IN.gov Domain</vt:lpstr>
      <vt:lpstr>Slide Title</vt:lpstr>
      <vt:lpstr>Payment Processing</vt:lpstr>
      <vt:lpstr>Slide Title</vt:lpstr>
      <vt:lpstr>Cybersecurity Assessment</vt:lpstr>
      <vt:lpstr>Cybersecurity Training</vt:lpstr>
      <vt:lpstr>SLCGP</vt:lpstr>
      <vt:lpstr>Thank you!</vt:lpstr>
    </vt:vector>
  </TitlesOfParts>
  <Company>Indiana Office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TEMPLATE INSTRUCTIONS</dc:title>
  <dc:creator>Welsh, Stefan</dc:creator>
  <cp:lastModifiedBy>Welsh, Stefan</cp:lastModifiedBy>
  <cp:revision>7</cp:revision>
  <dcterms:created xsi:type="dcterms:W3CDTF">2024-04-29T13:34:45Z</dcterms:created>
  <dcterms:modified xsi:type="dcterms:W3CDTF">2024-06-20T14:30:22Z</dcterms:modified>
</cp:coreProperties>
</file>