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6" r:id="rId3"/>
    <p:sldId id="264" r:id="rId4"/>
    <p:sldId id="265" r:id="rId5"/>
    <p:sldId id="259" r:id="rId6"/>
    <p:sldId id="260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70C92C-5311-2C9B-4AE2-B99FD5992024}" name="Phillips, David" initials="PD" userId="S::DavPhillips@dwd.IN.gov::91bac843-6a41-4feb-a28f-ec7f309dcae7" providerId="AD"/>
  <p188:author id="{4FF05435-BD72-CFF2-BA20-D490B9E447E8}" name="Katie Rounds" initials="KR" userId="Katie Round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sh, Stefan" userId="8a616b1c-e8dc-4f76-8c3d-e6325150fe80" providerId="ADAL" clId="{E7DB3FF5-1C66-4096-8E12-79CDC111F822}"/>
    <pc:docChg chg="delSld modSld sldOrd">
      <pc:chgData name="Welsh, Stefan" userId="8a616b1c-e8dc-4f76-8c3d-e6325150fe80" providerId="ADAL" clId="{E7DB3FF5-1C66-4096-8E12-79CDC111F822}" dt="2024-06-24T13:42:31.995" v="3"/>
      <pc:docMkLst>
        <pc:docMk/>
      </pc:docMkLst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503221785" sldId="257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570530901" sldId="258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305536567" sldId="261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485880523" sldId="262"/>
        </pc:sldMkLst>
      </pc:sldChg>
      <pc:sldChg chg="ord">
        <pc:chgData name="Welsh, Stefan" userId="8a616b1c-e8dc-4f76-8c3d-e6325150fe80" providerId="ADAL" clId="{E7DB3FF5-1C66-4096-8E12-79CDC111F822}" dt="2024-06-24T13:42:31.995" v="3"/>
        <pc:sldMkLst>
          <pc:docMk/>
          <pc:sldMk cId="3548119925" sldId="263"/>
        </pc:sldMkLst>
      </pc:sldChg>
      <pc:sldChg chg="del">
        <pc:chgData name="Welsh, Stefan" userId="8a616b1c-e8dc-4f76-8c3d-e6325150fe80" providerId="ADAL" clId="{E7DB3FF5-1C66-4096-8E12-79CDC111F822}" dt="2024-06-24T13:42:28.009" v="1" actId="47"/>
        <pc:sldMkLst>
          <pc:docMk/>
          <pc:sldMk cId="4227913475" sldId="271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251432540" sldId="272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309998546" sldId="273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956737057" sldId="275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828132163" sldId="278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176551601" sldId="279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536722183" sldId="292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711523673" sldId="305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023964472" sldId="310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480396396" sldId="311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001107911" sldId="318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4154550013" sldId="319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1083435032" sldId="320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928093691" sldId="322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193265267" sldId="326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895970463" sldId="329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471408533" sldId="340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365301298" sldId="343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403437595" sldId="349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867952817" sldId="351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769746084" sldId="363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802351960" sldId="2147309977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1285263846" sldId="2147309978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1107112072" sldId="2147309980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2350196100" sldId="2147309982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528721703" sldId="2147309983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271501497" sldId="2147309984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3440917261" sldId="2147309985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669431446" sldId="2147309986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4132028448" sldId="2147309987"/>
        </pc:sldMkLst>
      </pc:sldChg>
      <pc:sldChg chg="del">
        <pc:chgData name="Welsh, Stefan" userId="8a616b1c-e8dc-4f76-8c3d-e6325150fe80" providerId="ADAL" clId="{E7DB3FF5-1C66-4096-8E12-79CDC111F822}" dt="2024-06-24T13:42:19.936" v="0" actId="47"/>
        <pc:sldMkLst>
          <pc:docMk/>
          <pc:sldMk cId="1684426567" sldId="21473099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40D20-BDA3-4D40-9A36-C721A642576F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716E-6D1A-4128-B1B4-E48C945F9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1225-A835-EF13-F97A-0AB4ABCF5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353A1-72BC-2D6F-FD13-DE24A709B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1D4D-9476-3A21-6AC5-65C84A00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A2F47-9AA1-CD78-5D72-0A3AD975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8F16-5C8D-1D7D-15DB-13DC651C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6612-FD19-CFCC-634E-88CC7B04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D8D2A-B443-086F-279B-2F313F55E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9B7C1-1E11-47D2-9A36-A077F711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554D-977F-B52C-E96F-21CDAFBD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D2182-1D43-D90C-CF4F-7BB74448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6FE52-55DF-D660-43C3-157B0DADD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0834D-BBF4-E912-F84D-809711838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9352-D9E1-5AC5-2318-AFC00C9D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88AC-BAA0-C6EF-2B3A-6106A5A1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ED808-17B3-9B56-3947-686B814E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64C3-DB36-3A25-6630-7F581F33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232C-3636-3688-DD16-CAE3E2E1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F72A5-7295-CFA5-F3B0-42CFEB90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245DF-B803-D824-C9F4-AFDF5954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D951-7178-5D8D-5701-A129D4C2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8978-0842-3954-0EEA-BFE189CF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45F07-3974-3417-E79D-8F723129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D1E7-E621-E776-4D10-B86996BD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E0A6-A135-CA4E-9CDA-C142F483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842DE-AF7E-0EB5-DEAB-77CFE86E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6249-234D-6A93-217B-AFE3F8E7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65866-CB2F-B32E-6261-AE923A2F5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8E148-60C8-E03E-2E3B-1975E210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2824A-B270-E0B8-3EE7-13CD22DC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46352-6B00-3F24-DD1B-6FEA9A4E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6C769-6F95-BDCA-ADB1-CEC20972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0B30-0ECD-02EC-710B-C1F75F16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B9C32-4A22-6F77-1965-5F0EF24E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E8973-7530-C319-7A7D-C61A74D6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E76E6-175C-91B8-D1CE-20CBCB77E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C3BDB-4D94-61FD-F589-80A06194A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B8247-CDA4-E852-EB6B-0A1D4FAE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AAAC3-A80C-E8AE-A914-F6E08B70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24012-B95F-341D-7005-AFF24035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1DF5-3594-D2C6-362D-DAA04EAC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494DD-289B-8DAD-6116-6517CCBA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21ED5-3767-2AC9-50E1-F83A8711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5ADC6-0D10-D48B-AFF9-DD63BD1C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36E0-6DDF-9119-28C0-E436A148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7F99C-A1A1-6B34-6171-BAC2025D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5E8FA-91A2-BD03-8513-2BF6E37E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65DC-B0A4-FD8B-D10D-188D7803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FB7F-AD7E-F5BF-7FB7-CDBC36C9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EB4AD-E43D-84E0-A9D7-BC3EF07C6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AE8D8-CABE-7F72-FD1E-4BFA4DB7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4B42-E0A6-86C9-E58F-3271BDE1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FF309-74A9-5166-259C-EE388154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6E43-3F29-C147-F28C-16A66945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B15B5-C65C-C524-1CB3-A3F937996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352E-B959-5A2F-6698-920696E7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0AF4-996D-38A7-FF9E-9427EF2F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2472A-C51C-8FB4-992A-9ABE6BEB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C4E59-E240-09E7-96E1-4FC04A60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8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31E1A6-F8CB-848A-4B49-B586E172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4C019-A9D6-BF94-EC1C-5E55E53D5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3843F-0AE2-644A-9C11-7EA3CF686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B9FDD-29FF-419E-85A4-3DFE040730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57F11-74B0-5D8B-1279-E77EF7CC9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7373-E466-E2BA-E718-1C23BB3AE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761A6-D098-4A9A-A864-D6D5D3151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4.jp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4.png"/><Relationship Id="rId5" Type="http://schemas.openxmlformats.org/officeDocument/2006/relationships/image" Target="../media/image10.png"/><Relationship Id="rId15" Type="http://schemas.openxmlformats.org/officeDocument/2006/relationships/image" Target="../media/image48.png"/><Relationship Id="rId10" Type="http://schemas.openxmlformats.org/officeDocument/2006/relationships/image" Target="../media/image43.jpg"/><Relationship Id="rId4" Type="http://schemas.openxmlformats.org/officeDocument/2006/relationships/image" Target="../media/image9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 and orange ball&#10;&#10;Description automatically generated">
            <a:extLst>
              <a:ext uri="{FF2B5EF4-FFF2-40B4-BE49-F238E27FC236}">
                <a16:creationId xmlns:a16="http://schemas.microsoft.com/office/drawing/2014/main" id="{F7CA7F0E-48D3-C7D7-D02F-76D006B1B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8450" y="6309359"/>
              <a:ext cx="118872" cy="178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7807" y="2001139"/>
            <a:ext cx="49199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1E1E1E"/>
                </a:solidFill>
                <a:latin typeface="Calibri"/>
                <a:cs typeface="Calibri"/>
              </a:rPr>
              <a:t>Eligible</a:t>
            </a:r>
            <a:r>
              <a:rPr sz="1200" b="1" spc="10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1E1E1E"/>
                </a:solidFill>
                <a:latin typeface="Calibri"/>
                <a:cs typeface="Calibri"/>
              </a:rPr>
              <a:t>Entities</a:t>
            </a:r>
            <a:endParaRPr sz="12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Only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READI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2.0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regions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that</a:t>
            </a:r>
            <a:r>
              <a:rPr sz="1150" spc="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receive</a:t>
            </a:r>
            <a:r>
              <a:rPr sz="1150" spc="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45" dirty="0">
                <a:solidFill>
                  <a:srgbClr val="1E1E1E"/>
                </a:solidFill>
                <a:latin typeface="Century Gothic"/>
                <a:cs typeface="Century Gothic"/>
              </a:rPr>
              <a:t>funding</a:t>
            </a:r>
            <a:r>
              <a:rPr sz="115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are</a:t>
            </a:r>
            <a:r>
              <a:rPr sz="115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eligible</a:t>
            </a:r>
            <a:r>
              <a:rPr sz="115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for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this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initiative.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807" y="2717672"/>
            <a:ext cx="1409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1E1E1E"/>
                </a:solidFill>
                <a:latin typeface="Calibri"/>
                <a:cs typeface="Calibri"/>
              </a:rPr>
              <a:t>Eligible</a:t>
            </a:r>
            <a:r>
              <a:rPr sz="1200" b="1" spc="10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1E1E1E"/>
                </a:solidFill>
                <a:latin typeface="Calibri"/>
                <a:cs typeface="Calibri"/>
              </a:rPr>
              <a:t>Activities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807" y="2900552"/>
            <a:ext cx="491109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Eligible</a:t>
            </a:r>
            <a:r>
              <a:rPr sz="1150" spc="10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projects</a:t>
            </a:r>
            <a:r>
              <a:rPr sz="1150" spc="9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0" dirty="0">
                <a:solidFill>
                  <a:srgbClr val="1E1E1E"/>
                </a:solidFill>
                <a:latin typeface="Century Gothic"/>
                <a:cs typeface="Century Gothic"/>
              </a:rPr>
              <a:t>must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include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properties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that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are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either</a:t>
            </a:r>
            <a:r>
              <a:rPr sz="1150" spc="500" dirty="0">
                <a:solidFill>
                  <a:srgbClr val="1E1E1E"/>
                </a:solidFill>
                <a:latin typeface="Century Gothic"/>
                <a:cs typeface="Century Gothic"/>
              </a:rPr>
              <a:t>  </a:t>
            </a:r>
            <a:r>
              <a:rPr sz="1150" spc="-35" dirty="0">
                <a:solidFill>
                  <a:srgbClr val="1E1E1E"/>
                </a:solidFill>
                <a:latin typeface="Century Gothic"/>
                <a:cs typeface="Century Gothic"/>
              </a:rPr>
              <a:t>vacant,</a:t>
            </a:r>
            <a:r>
              <a:rPr sz="115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deteriorating,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45" dirty="0">
                <a:solidFill>
                  <a:srgbClr val="1E1E1E"/>
                </a:solidFill>
                <a:latin typeface="Century Gothic"/>
                <a:cs typeface="Century Gothic"/>
              </a:rPr>
              <a:t>underutilized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or</a:t>
            </a:r>
            <a:r>
              <a:rPr sz="1150" spc="1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blighted</a:t>
            </a:r>
            <a:r>
              <a:rPr sz="1150" spc="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that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0" dirty="0">
                <a:solidFill>
                  <a:srgbClr val="1E1E1E"/>
                </a:solidFill>
                <a:latin typeface="Century Gothic"/>
                <a:cs typeface="Century Gothic"/>
              </a:rPr>
              <a:t>have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demonstrated</a:t>
            </a:r>
            <a:r>
              <a:rPr sz="1150" spc="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an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 impact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on</a:t>
            </a:r>
            <a:r>
              <a:rPr sz="1150" spc="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150" spc="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valuation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of</a:t>
            </a:r>
            <a:r>
              <a:rPr sz="115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150" spc="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subject</a:t>
            </a:r>
            <a:r>
              <a:rPr sz="115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assets and</a:t>
            </a:r>
            <a:r>
              <a:rPr sz="1150" spc="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surrounding</a:t>
            </a:r>
            <a:r>
              <a:rPr sz="1150" spc="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property</a:t>
            </a:r>
            <a:r>
              <a:rPr sz="115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values.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807" y="3776548"/>
            <a:ext cx="4691380" cy="902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Eligible</a:t>
            </a:r>
            <a:r>
              <a:rPr sz="1150" spc="10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activities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may</a:t>
            </a:r>
            <a:r>
              <a:rPr sz="1150" spc="9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include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rehabbing</a:t>
            </a:r>
            <a:r>
              <a:rPr sz="1150" spc="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historic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35" dirty="0">
                <a:solidFill>
                  <a:srgbClr val="1E1E1E"/>
                </a:solidFill>
                <a:latin typeface="Century Gothic"/>
                <a:cs typeface="Century Gothic"/>
              </a:rPr>
              <a:t>structures,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repurposing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closed</a:t>
            </a:r>
            <a:r>
              <a:rPr sz="1150" spc="1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55" dirty="0">
                <a:solidFill>
                  <a:srgbClr val="1E1E1E"/>
                </a:solidFill>
                <a:latin typeface="Century Gothic"/>
                <a:cs typeface="Century Gothic"/>
              </a:rPr>
              <a:t>industrial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plants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0" dirty="0">
                <a:solidFill>
                  <a:srgbClr val="1E1E1E"/>
                </a:solidFill>
                <a:latin typeface="Century Gothic"/>
                <a:cs typeface="Century Gothic"/>
              </a:rPr>
              <a:t>create</a:t>
            </a:r>
            <a:r>
              <a:rPr sz="1150" spc="9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inviting community</a:t>
            </a:r>
            <a:r>
              <a:rPr sz="115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spaces</a:t>
            </a:r>
            <a:r>
              <a:rPr sz="1150" spc="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or</a:t>
            </a:r>
            <a:r>
              <a:rPr sz="115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mixed-use</a:t>
            </a:r>
            <a:r>
              <a:rPr sz="1150" spc="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developments,</a:t>
            </a:r>
            <a:r>
              <a:rPr sz="115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1E1E1E"/>
                </a:solidFill>
                <a:latin typeface="Century Gothic"/>
                <a:cs typeface="Century Gothic"/>
              </a:rPr>
              <a:t>or 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demolishing</a:t>
            </a:r>
            <a:r>
              <a:rPr sz="1150" spc="114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35" dirty="0">
                <a:solidFill>
                  <a:srgbClr val="1E1E1E"/>
                </a:solidFill>
                <a:latin typeface="Century Gothic"/>
                <a:cs typeface="Century Gothic"/>
              </a:rPr>
              <a:t>vacant,</a:t>
            </a:r>
            <a:r>
              <a:rPr sz="115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45" dirty="0">
                <a:solidFill>
                  <a:srgbClr val="1E1E1E"/>
                </a:solidFill>
                <a:latin typeface="Century Gothic"/>
                <a:cs typeface="Century Gothic"/>
              </a:rPr>
              <a:t>single-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family</a:t>
            </a:r>
            <a:r>
              <a:rPr sz="1150" spc="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homes</a:t>
            </a:r>
            <a:r>
              <a:rPr sz="1150" spc="1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1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construct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1E1E1E"/>
                </a:solidFill>
                <a:latin typeface="Century Gothic"/>
                <a:cs typeface="Century Gothic"/>
              </a:rPr>
              <a:t>new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affordable</a:t>
            </a:r>
            <a:r>
              <a:rPr sz="1150" spc="-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housing.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807" y="4862321"/>
            <a:ext cx="16313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1E1E1E"/>
                </a:solidFill>
                <a:latin typeface="Calibri"/>
                <a:cs typeface="Calibri"/>
              </a:rPr>
              <a:t>Total</a:t>
            </a:r>
            <a:r>
              <a:rPr sz="1200" b="1" spc="4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1E1E1E"/>
                </a:solidFill>
                <a:latin typeface="Calibri"/>
                <a:cs typeface="Calibri"/>
              </a:rPr>
              <a:t>Appropriation: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1914" y="636092"/>
            <a:ext cx="7202170" cy="4422140"/>
            <a:chOff x="381914" y="636092"/>
            <a:chExt cx="7202170" cy="442214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208" y="4807661"/>
              <a:ext cx="835761" cy="2502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914" y="636092"/>
              <a:ext cx="4353433" cy="6419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6092" y="636092"/>
              <a:ext cx="271272" cy="6419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6403" y="636092"/>
              <a:ext cx="1366139" cy="6419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93257" y="1545970"/>
              <a:ext cx="741426" cy="3581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86676" y="1545970"/>
              <a:ext cx="897331" cy="3581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980557" y="1996821"/>
            <a:ext cx="49072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1E1E1E"/>
                </a:solidFill>
                <a:latin typeface="Calibri"/>
                <a:cs typeface="Calibri"/>
              </a:rPr>
              <a:t>Eligible</a:t>
            </a:r>
            <a:r>
              <a:rPr sz="1200" b="1" spc="10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1E1E1E"/>
                </a:solidFill>
                <a:latin typeface="Calibri"/>
                <a:cs typeface="Calibri"/>
              </a:rPr>
              <a:t>Entities</a:t>
            </a:r>
            <a:endParaRPr sz="12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Eligible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proposals</a:t>
            </a:r>
            <a:r>
              <a:rPr sz="115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are</a:t>
            </a:r>
            <a:r>
              <a:rPr sz="115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restricted</a:t>
            </a:r>
            <a:r>
              <a:rPr sz="115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READI</a:t>
            </a:r>
            <a:r>
              <a:rPr sz="1150" spc="114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2.0</a:t>
            </a:r>
            <a:r>
              <a:rPr sz="115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regional</a:t>
            </a:r>
            <a:r>
              <a:rPr sz="115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planning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organizations</a:t>
            </a:r>
            <a:r>
              <a:rPr sz="1150" spc="10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that</a:t>
            </a:r>
            <a:r>
              <a:rPr sz="1150" spc="1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received</a:t>
            </a:r>
            <a:r>
              <a:rPr sz="1150" spc="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20" dirty="0">
                <a:solidFill>
                  <a:srgbClr val="1E1E1E"/>
                </a:solidFill>
                <a:latin typeface="Century Gothic"/>
                <a:cs typeface="Century Gothic"/>
              </a:rPr>
              <a:t>a</a:t>
            </a:r>
            <a:r>
              <a:rPr sz="1150" spc="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funding</a:t>
            </a:r>
            <a:r>
              <a:rPr sz="115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allocation.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80557" y="2713482"/>
            <a:ext cx="1409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5" dirty="0">
                <a:solidFill>
                  <a:srgbClr val="1E1E1E"/>
                </a:solidFill>
                <a:latin typeface="Calibri"/>
                <a:cs typeface="Calibri"/>
              </a:rPr>
              <a:t>Eligible</a:t>
            </a:r>
            <a:r>
              <a:rPr sz="1200" b="1" spc="10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1E1E1E"/>
                </a:solidFill>
                <a:latin typeface="Calibri"/>
                <a:cs typeface="Calibri"/>
              </a:rPr>
              <a:t>Activities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0557" y="2896361"/>
            <a:ext cx="58839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150" spc="30" dirty="0">
                <a:solidFill>
                  <a:srgbClr val="1E1E1E"/>
                </a:solidFill>
                <a:latin typeface="Century Gothic"/>
                <a:cs typeface="Century Gothic"/>
              </a:rPr>
              <a:t>Public art</a:t>
            </a:r>
            <a:r>
              <a:rPr sz="1150" spc="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30" dirty="0">
                <a:solidFill>
                  <a:srgbClr val="1E1E1E"/>
                </a:solidFill>
                <a:latin typeface="Century Gothic"/>
                <a:cs typeface="Century Gothic"/>
              </a:rPr>
              <a:t>including</a:t>
            </a:r>
            <a:r>
              <a:rPr sz="1150" spc="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45" dirty="0">
                <a:solidFill>
                  <a:srgbClr val="1E1E1E"/>
                </a:solidFill>
                <a:latin typeface="Century Gothic"/>
                <a:cs typeface="Century Gothic"/>
              </a:rPr>
              <a:t>murals,</a:t>
            </a:r>
            <a:r>
              <a:rPr sz="115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30" dirty="0">
                <a:solidFill>
                  <a:srgbClr val="1E1E1E"/>
                </a:solidFill>
                <a:latin typeface="Century Gothic"/>
                <a:cs typeface="Century Gothic"/>
              </a:rPr>
              <a:t>sculptures,</a:t>
            </a:r>
            <a:r>
              <a:rPr sz="115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30" dirty="0">
                <a:solidFill>
                  <a:srgbClr val="1E1E1E"/>
                </a:solidFill>
                <a:latin typeface="Century Gothic"/>
                <a:cs typeface="Century Gothic"/>
              </a:rPr>
              <a:t>installations,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programmable</a:t>
            </a:r>
            <a:r>
              <a:rPr sz="1150" spc="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lighting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on</a:t>
            </a:r>
            <a:r>
              <a:rPr sz="115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key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assets</a:t>
            </a:r>
            <a:r>
              <a:rPr sz="1150" spc="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or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other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artistic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 community</a:t>
            </a:r>
            <a:r>
              <a:rPr sz="115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improvements;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80557" y="3422142"/>
            <a:ext cx="569341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302260" algn="l"/>
              </a:tabLst>
            </a:pP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	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Development of</a:t>
            </a:r>
            <a:r>
              <a:rPr sz="115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65" dirty="0">
                <a:solidFill>
                  <a:srgbClr val="1E1E1E"/>
                </a:solidFill>
                <a:latin typeface="Century Gothic"/>
                <a:cs typeface="Century Gothic"/>
              </a:rPr>
              <a:t>museums,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 performing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arts</a:t>
            </a:r>
            <a:r>
              <a:rPr sz="1150" spc="-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venues,</a:t>
            </a:r>
            <a:r>
              <a:rPr sz="1150" spc="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art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 centers,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 art</a:t>
            </a:r>
            <a:r>
              <a:rPr sz="1150" spc="-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studio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complexes</a:t>
            </a:r>
            <a:r>
              <a:rPr sz="115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or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other</a:t>
            </a:r>
            <a:r>
              <a:rPr sz="1150" spc="4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culturally</a:t>
            </a:r>
            <a:r>
              <a:rPr sz="115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significant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attractions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or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facilities</a:t>
            </a:r>
            <a:r>
              <a:rPr sz="115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(including </a:t>
            </a:r>
            <a:r>
              <a:rPr sz="1150" spc="45" dirty="0">
                <a:solidFill>
                  <a:srgbClr val="1E1E1E"/>
                </a:solidFill>
                <a:latin typeface="Century Gothic"/>
                <a:cs typeface="Century Gothic"/>
              </a:rPr>
              <a:t>improvements</a:t>
            </a:r>
            <a:r>
              <a:rPr sz="1150" spc="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existing</a:t>
            </a:r>
            <a:r>
              <a:rPr sz="115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facilities);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0557" y="4123435"/>
            <a:ext cx="57505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150" spc="55" dirty="0">
                <a:solidFill>
                  <a:srgbClr val="1E1E1E"/>
                </a:solidFill>
                <a:latin typeface="Century Gothic"/>
                <a:cs typeface="Century Gothic"/>
              </a:rPr>
              <a:t>Art</a:t>
            </a:r>
            <a:r>
              <a:rPr sz="115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15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cultural</a:t>
            </a:r>
            <a:r>
              <a:rPr sz="115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competitions</a:t>
            </a:r>
            <a:r>
              <a:rPr sz="1150" spc="1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or</a:t>
            </a:r>
            <a:r>
              <a:rPr sz="1150" spc="1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festivals,</a:t>
            </a:r>
            <a:r>
              <a:rPr sz="1150" spc="114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provided</a:t>
            </a:r>
            <a:r>
              <a:rPr sz="115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150" spc="1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applicant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demonstrates</a:t>
            </a:r>
            <a:r>
              <a:rPr sz="1150" spc="9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long-</a:t>
            </a:r>
            <a:r>
              <a:rPr sz="1150" spc="65" dirty="0">
                <a:solidFill>
                  <a:srgbClr val="1E1E1E"/>
                </a:solidFill>
                <a:latin typeface="Century Gothic"/>
                <a:cs typeface="Century Gothic"/>
              </a:rPr>
              <a:t>term</a:t>
            </a:r>
            <a:r>
              <a:rPr sz="1150" spc="1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funding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55" dirty="0">
                <a:solidFill>
                  <a:srgbClr val="1E1E1E"/>
                </a:solidFill>
                <a:latin typeface="Century Gothic"/>
                <a:cs typeface="Century Gothic"/>
              </a:rPr>
              <a:t>commitments</a:t>
            </a:r>
            <a:r>
              <a:rPr sz="1150" spc="1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1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sustain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any</a:t>
            </a:r>
            <a:r>
              <a:rPr sz="115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such</a:t>
            </a:r>
            <a:r>
              <a:rPr sz="1150" spc="1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effort;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80557" y="4649216"/>
            <a:ext cx="54038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Initiatives</a:t>
            </a:r>
            <a:r>
              <a:rPr sz="1150" spc="1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1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attract</a:t>
            </a:r>
            <a:r>
              <a:rPr sz="1150" spc="1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nationally</a:t>
            </a:r>
            <a:r>
              <a:rPr sz="1150" spc="1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150" spc="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internationally</a:t>
            </a:r>
            <a:r>
              <a:rPr sz="1150" spc="1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recognized</a:t>
            </a:r>
            <a:r>
              <a:rPr sz="1150" spc="19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arts</a:t>
            </a:r>
            <a:r>
              <a:rPr sz="1150" spc="1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1E1E1E"/>
                </a:solidFill>
                <a:latin typeface="Century Gothic"/>
                <a:cs typeface="Century Gothic"/>
              </a:rPr>
              <a:t>and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cultural</a:t>
            </a:r>
            <a:r>
              <a:rPr sz="1150" spc="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performances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1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10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Indiana;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0557" y="5175250"/>
            <a:ext cx="5615305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Initiatives</a:t>
            </a:r>
            <a:r>
              <a:rPr sz="1150" spc="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45" dirty="0">
                <a:solidFill>
                  <a:srgbClr val="1E1E1E"/>
                </a:solidFill>
                <a:latin typeface="Century Gothic"/>
                <a:cs typeface="Century Gothic"/>
              </a:rPr>
              <a:t>support</a:t>
            </a:r>
            <a:r>
              <a:rPr sz="115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15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55" dirty="0">
                <a:solidFill>
                  <a:srgbClr val="1E1E1E"/>
                </a:solidFill>
                <a:latin typeface="Century Gothic"/>
                <a:cs typeface="Century Gothic"/>
              </a:rPr>
              <a:t>further</a:t>
            </a:r>
            <a:r>
              <a:rPr sz="115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development</a:t>
            </a:r>
            <a:r>
              <a:rPr sz="115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of</a:t>
            </a:r>
            <a:r>
              <a:rPr sz="115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20" dirty="0">
                <a:solidFill>
                  <a:srgbClr val="1E1E1E"/>
                </a:solidFill>
                <a:latin typeface="Century Gothic"/>
                <a:cs typeface="Century Gothic"/>
              </a:rPr>
              <a:t>a</a:t>
            </a:r>
            <a:r>
              <a:rPr sz="115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region’s</a:t>
            </a:r>
            <a:r>
              <a:rPr sz="1150" spc="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creatives</a:t>
            </a:r>
            <a:r>
              <a:rPr sz="115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endParaRPr sz="115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creative</a:t>
            </a:r>
            <a:r>
              <a:rPr sz="1150" spc="-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economy;</a:t>
            </a:r>
            <a:r>
              <a:rPr sz="1150" spc="-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endParaRPr sz="1150">
              <a:latin typeface="Century Gothic"/>
              <a:cs typeface="Century Gothic"/>
            </a:endParaRPr>
          </a:p>
          <a:p>
            <a:pPr marL="299085" marR="69215" indent="-28702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299085" algn="l"/>
              </a:tabLst>
            </a:pP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Development</a:t>
            </a:r>
            <a:r>
              <a:rPr sz="1150" spc="1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of</a:t>
            </a:r>
            <a:r>
              <a:rPr sz="1150" spc="1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visual</a:t>
            </a:r>
            <a:r>
              <a:rPr sz="1150" spc="1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architectural</a:t>
            </a:r>
            <a:r>
              <a:rPr sz="1150" spc="10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design</a:t>
            </a:r>
            <a:r>
              <a:rPr sz="1150" spc="1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elements</a:t>
            </a:r>
            <a:r>
              <a:rPr sz="1150" spc="1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that</a:t>
            </a:r>
            <a:r>
              <a:rPr sz="1150" spc="114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are</a:t>
            </a:r>
            <a:r>
              <a:rPr sz="1150" spc="1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1E1E1E"/>
                </a:solidFill>
                <a:latin typeface="Century Gothic"/>
                <a:cs typeface="Century Gothic"/>
              </a:rPr>
              <a:t>unique</a:t>
            </a:r>
            <a:r>
              <a:rPr sz="1150" spc="1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-25" dirty="0">
                <a:solidFill>
                  <a:srgbClr val="1E1E1E"/>
                </a:solidFill>
                <a:latin typeface="Century Gothic"/>
                <a:cs typeface="Century Gothic"/>
              </a:rPr>
              <a:t>to </a:t>
            </a:r>
            <a:r>
              <a:rPr sz="1150" spc="-10" dirty="0">
                <a:solidFill>
                  <a:srgbClr val="1E1E1E"/>
                </a:solidFill>
                <a:latin typeface="Century Gothic"/>
                <a:cs typeface="Century Gothic"/>
              </a:rPr>
              <a:t>local</a:t>
            </a:r>
            <a:r>
              <a:rPr sz="1150" spc="-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150" spc="40" dirty="0">
                <a:solidFill>
                  <a:srgbClr val="1E1E1E"/>
                </a:solidFill>
                <a:latin typeface="Century Gothic"/>
                <a:cs typeface="Century Gothic"/>
              </a:rPr>
              <a:t>communities</a:t>
            </a:r>
            <a:endParaRPr sz="1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114" dirty="0">
                <a:solidFill>
                  <a:srgbClr val="1E1E1E"/>
                </a:solidFill>
                <a:latin typeface="Calibri"/>
                <a:cs typeface="Calibri"/>
              </a:rPr>
              <a:t>Total</a:t>
            </a:r>
            <a:r>
              <a:rPr sz="1200" b="1" spc="70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1E1E1E"/>
                </a:solidFill>
                <a:latin typeface="Calibri"/>
                <a:cs typeface="Calibri"/>
              </a:rPr>
              <a:t>Appropriation: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6511" y="376427"/>
            <a:ext cx="11520170" cy="6096000"/>
            <a:chOff x="286511" y="376427"/>
            <a:chExt cx="11520170" cy="609600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4985" y="6213348"/>
              <a:ext cx="769620" cy="2502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6511" y="376427"/>
              <a:ext cx="11520170" cy="74930"/>
            </a:xfrm>
            <a:custGeom>
              <a:avLst/>
              <a:gdLst/>
              <a:ahLst/>
              <a:cxnLst/>
              <a:rect l="l" t="t" r="r" b="b"/>
              <a:pathLst>
                <a:path w="11520170" h="74929">
                  <a:moveTo>
                    <a:pt x="11519916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11519916" y="74675"/>
                  </a:lnTo>
                  <a:lnTo>
                    <a:pt x="11519916" y="0"/>
                  </a:lnTo>
                  <a:close/>
                </a:path>
              </a:pathLst>
            </a:custGeom>
            <a:solidFill>
              <a:srgbClr val="FFC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7925" y="6343196"/>
              <a:ext cx="345722" cy="1289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6267" y="6343195"/>
              <a:ext cx="308822" cy="12734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79477" y="6343193"/>
              <a:ext cx="40005" cy="127635"/>
            </a:xfrm>
            <a:custGeom>
              <a:avLst/>
              <a:gdLst/>
              <a:ahLst/>
              <a:cxnLst/>
              <a:rect l="l" t="t" r="r" b="b"/>
              <a:pathLst>
                <a:path w="40004" h="127635">
                  <a:moveTo>
                    <a:pt x="39606" y="0"/>
                  </a:moveTo>
                  <a:lnTo>
                    <a:pt x="0" y="0"/>
                  </a:lnTo>
                  <a:lnTo>
                    <a:pt x="0" y="127350"/>
                  </a:lnTo>
                  <a:lnTo>
                    <a:pt x="39606" y="127350"/>
                  </a:lnTo>
                  <a:lnTo>
                    <a:pt x="39606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036" y="6343195"/>
              <a:ext cx="173478" cy="1273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29005" y="6343205"/>
              <a:ext cx="639445" cy="127635"/>
            </a:xfrm>
            <a:custGeom>
              <a:avLst/>
              <a:gdLst/>
              <a:ahLst/>
              <a:cxnLst/>
              <a:rect l="l" t="t" r="r" b="b"/>
              <a:pathLst>
                <a:path w="639444" h="127635">
                  <a:moveTo>
                    <a:pt x="39611" y="0"/>
                  </a:moveTo>
                  <a:lnTo>
                    <a:pt x="0" y="0"/>
                  </a:lnTo>
                  <a:lnTo>
                    <a:pt x="0" y="127342"/>
                  </a:lnTo>
                  <a:lnTo>
                    <a:pt x="39611" y="127342"/>
                  </a:lnTo>
                  <a:lnTo>
                    <a:pt x="39611" y="0"/>
                  </a:lnTo>
                  <a:close/>
                </a:path>
                <a:path w="639444" h="127635">
                  <a:moveTo>
                    <a:pt x="245960" y="127342"/>
                  </a:moveTo>
                  <a:lnTo>
                    <a:pt x="234797" y="105435"/>
                  </a:lnTo>
                  <a:lnTo>
                    <a:pt x="220522" y="77457"/>
                  </a:lnTo>
                  <a:lnTo>
                    <a:pt x="195910" y="29197"/>
                  </a:lnTo>
                  <a:lnTo>
                    <a:pt x="181013" y="0"/>
                  </a:lnTo>
                  <a:lnTo>
                    <a:pt x="179006" y="0"/>
                  </a:lnTo>
                  <a:lnTo>
                    <a:pt x="179006" y="77457"/>
                  </a:lnTo>
                  <a:lnTo>
                    <a:pt x="123571" y="77457"/>
                  </a:lnTo>
                  <a:lnTo>
                    <a:pt x="147332" y="29197"/>
                  </a:lnTo>
                  <a:lnTo>
                    <a:pt x="154876" y="29197"/>
                  </a:lnTo>
                  <a:lnTo>
                    <a:pt x="179006" y="77457"/>
                  </a:lnTo>
                  <a:lnTo>
                    <a:pt x="179006" y="0"/>
                  </a:lnTo>
                  <a:lnTo>
                    <a:pt x="121983" y="0"/>
                  </a:lnTo>
                  <a:lnTo>
                    <a:pt x="55854" y="127342"/>
                  </a:lnTo>
                  <a:lnTo>
                    <a:pt x="99441" y="127342"/>
                  </a:lnTo>
                  <a:lnTo>
                    <a:pt x="110109" y="105435"/>
                  </a:lnTo>
                  <a:lnTo>
                    <a:pt x="192468" y="105435"/>
                  </a:lnTo>
                  <a:lnTo>
                    <a:pt x="202768" y="127342"/>
                  </a:lnTo>
                  <a:lnTo>
                    <a:pt x="245960" y="127342"/>
                  </a:lnTo>
                  <a:close/>
                </a:path>
                <a:path w="639444" h="127635">
                  <a:moveTo>
                    <a:pt x="432511" y="0"/>
                  </a:moveTo>
                  <a:lnTo>
                    <a:pt x="393700" y="0"/>
                  </a:lnTo>
                  <a:lnTo>
                    <a:pt x="394855" y="94488"/>
                  </a:lnTo>
                  <a:lnTo>
                    <a:pt x="390906" y="94488"/>
                  </a:lnTo>
                  <a:lnTo>
                    <a:pt x="325589" y="0"/>
                  </a:lnTo>
                  <a:lnTo>
                    <a:pt x="259054" y="0"/>
                  </a:lnTo>
                  <a:lnTo>
                    <a:pt x="259054" y="127342"/>
                  </a:lnTo>
                  <a:lnTo>
                    <a:pt x="297865" y="127342"/>
                  </a:lnTo>
                  <a:lnTo>
                    <a:pt x="297078" y="32042"/>
                  </a:lnTo>
                  <a:lnTo>
                    <a:pt x="301028" y="32042"/>
                  </a:lnTo>
                  <a:lnTo>
                    <a:pt x="366776" y="127342"/>
                  </a:lnTo>
                  <a:lnTo>
                    <a:pt x="432511" y="127342"/>
                  </a:lnTo>
                  <a:lnTo>
                    <a:pt x="432511" y="0"/>
                  </a:lnTo>
                  <a:close/>
                </a:path>
                <a:path w="639444" h="127635">
                  <a:moveTo>
                    <a:pt x="638860" y="127342"/>
                  </a:moveTo>
                  <a:lnTo>
                    <a:pt x="627608" y="105435"/>
                  </a:lnTo>
                  <a:lnTo>
                    <a:pt x="613244" y="77457"/>
                  </a:lnTo>
                  <a:lnTo>
                    <a:pt x="588479" y="29197"/>
                  </a:lnTo>
                  <a:lnTo>
                    <a:pt x="573493" y="0"/>
                  </a:lnTo>
                  <a:lnTo>
                    <a:pt x="571906" y="0"/>
                  </a:lnTo>
                  <a:lnTo>
                    <a:pt x="571906" y="77457"/>
                  </a:lnTo>
                  <a:lnTo>
                    <a:pt x="516089" y="77457"/>
                  </a:lnTo>
                  <a:lnTo>
                    <a:pt x="540219" y="29197"/>
                  </a:lnTo>
                  <a:lnTo>
                    <a:pt x="547776" y="29197"/>
                  </a:lnTo>
                  <a:lnTo>
                    <a:pt x="571906" y="77457"/>
                  </a:lnTo>
                  <a:lnTo>
                    <a:pt x="571906" y="0"/>
                  </a:lnTo>
                  <a:lnTo>
                    <a:pt x="514515" y="0"/>
                  </a:lnTo>
                  <a:lnTo>
                    <a:pt x="448767" y="127342"/>
                  </a:lnTo>
                  <a:lnTo>
                    <a:pt x="491909" y="127342"/>
                  </a:lnTo>
                  <a:lnTo>
                    <a:pt x="502627" y="105435"/>
                  </a:lnTo>
                  <a:lnTo>
                    <a:pt x="585000" y="105435"/>
                  </a:lnTo>
                  <a:lnTo>
                    <a:pt x="595718" y="127342"/>
                  </a:lnTo>
                  <a:lnTo>
                    <a:pt x="638860" y="127342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1628" y="6342385"/>
              <a:ext cx="217857" cy="1281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072" y="6343195"/>
              <a:ext cx="164370" cy="1273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507" y="1574545"/>
              <a:ext cx="3486530" cy="358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B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1325" y="5943600"/>
            <a:ext cx="5105400" cy="80962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21476" y="1651422"/>
            <a:ext cx="249554" cy="715010"/>
          </a:xfrm>
          <a:custGeom>
            <a:avLst/>
            <a:gdLst/>
            <a:ahLst/>
            <a:cxnLst/>
            <a:rect l="l" t="t" r="r" b="b"/>
            <a:pathLst>
              <a:path w="249554" h="715010">
                <a:moveTo>
                  <a:pt x="249110" y="0"/>
                </a:moveTo>
                <a:lnTo>
                  <a:pt x="0" y="0"/>
                </a:lnTo>
                <a:lnTo>
                  <a:pt x="0" y="714522"/>
                </a:lnTo>
                <a:lnTo>
                  <a:pt x="249110" y="714522"/>
                </a:lnTo>
                <a:lnTo>
                  <a:pt x="249110" y="0"/>
                </a:lnTo>
                <a:close/>
              </a:path>
            </a:pathLst>
          </a:custGeom>
          <a:solidFill>
            <a:srgbClr val="FFC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0513" y="2447061"/>
            <a:ext cx="294005" cy="295910"/>
          </a:xfrm>
          <a:custGeom>
            <a:avLst/>
            <a:gdLst/>
            <a:ahLst/>
            <a:cxnLst/>
            <a:rect l="l" t="t" r="r" b="b"/>
            <a:pathLst>
              <a:path w="294004" h="295910">
                <a:moveTo>
                  <a:pt x="146812" y="0"/>
                </a:moveTo>
                <a:lnTo>
                  <a:pt x="100333" y="7454"/>
                </a:lnTo>
                <a:lnTo>
                  <a:pt x="60022" y="28226"/>
                </a:lnTo>
                <a:lnTo>
                  <a:pt x="28269" y="59927"/>
                </a:lnTo>
                <a:lnTo>
                  <a:pt x="7465" y="100169"/>
                </a:lnTo>
                <a:lnTo>
                  <a:pt x="0" y="146565"/>
                </a:lnTo>
                <a:lnTo>
                  <a:pt x="7465" y="193232"/>
                </a:lnTo>
                <a:lnTo>
                  <a:pt x="28269" y="234123"/>
                </a:lnTo>
                <a:lnTo>
                  <a:pt x="60022" y="266598"/>
                </a:lnTo>
                <a:lnTo>
                  <a:pt x="100333" y="288018"/>
                </a:lnTo>
                <a:lnTo>
                  <a:pt x="146812" y="295744"/>
                </a:lnTo>
                <a:lnTo>
                  <a:pt x="193296" y="288018"/>
                </a:lnTo>
                <a:lnTo>
                  <a:pt x="233616" y="266598"/>
                </a:lnTo>
                <a:lnTo>
                  <a:pt x="265378" y="234123"/>
                </a:lnTo>
                <a:lnTo>
                  <a:pt x="286191" y="193232"/>
                </a:lnTo>
                <a:lnTo>
                  <a:pt x="293660" y="146565"/>
                </a:lnTo>
                <a:lnTo>
                  <a:pt x="286191" y="100169"/>
                </a:lnTo>
                <a:lnTo>
                  <a:pt x="265378" y="59927"/>
                </a:lnTo>
                <a:lnTo>
                  <a:pt x="233616" y="28226"/>
                </a:lnTo>
                <a:lnTo>
                  <a:pt x="193296" y="7454"/>
                </a:lnTo>
                <a:lnTo>
                  <a:pt x="146812" y="0"/>
                </a:lnTo>
                <a:close/>
              </a:path>
            </a:pathLst>
          </a:custGeom>
          <a:solidFill>
            <a:srgbClr val="FFC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9551" y="2373782"/>
            <a:ext cx="367665" cy="367030"/>
          </a:xfrm>
          <a:custGeom>
            <a:avLst/>
            <a:gdLst/>
            <a:ahLst/>
            <a:cxnLst/>
            <a:rect l="l" t="t" r="r" b="b"/>
            <a:pathLst>
              <a:path w="367664" h="367030">
                <a:moveTo>
                  <a:pt x="183542" y="0"/>
                </a:moveTo>
                <a:lnTo>
                  <a:pt x="134438" y="6481"/>
                </a:lnTo>
                <a:lnTo>
                  <a:pt x="90507" y="24813"/>
                </a:lnTo>
                <a:lnTo>
                  <a:pt x="53422" y="53323"/>
                </a:lnTo>
                <a:lnTo>
                  <a:pt x="24859" y="90339"/>
                </a:lnTo>
                <a:lnTo>
                  <a:pt x="6494" y="134191"/>
                </a:lnTo>
                <a:lnTo>
                  <a:pt x="0" y="183206"/>
                </a:lnTo>
                <a:lnTo>
                  <a:pt x="6494" y="232221"/>
                </a:lnTo>
                <a:lnTo>
                  <a:pt x="24859" y="276072"/>
                </a:lnTo>
                <a:lnTo>
                  <a:pt x="53422" y="313089"/>
                </a:lnTo>
                <a:lnTo>
                  <a:pt x="90507" y="341599"/>
                </a:lnTo>
                <a:lnTo>
                  <a:pt x="134438" y="359930"/>
                </a:lnTo>
                <a:lnTo>
                  <a:pt x="183542" y="366412"/>
                </a:lnTo>
                <a:lnTo>
                  <a:pt x="232645" y="359930"/>
                </a:lnTo>
                <a:lnTo>
                  <a:pt x="276577" y="341599"/>
                </a:lnTo>
                <a:lnTo>
                  <a:pt x="313662" y="313089"/>
                </a:lnTo>
                <a:lnTo>
                  <a:pt x="342224" y="276072"/>
                </a:lnTo>
                <a:lnTo>
                  <a:pt x="360590" y="232221"/>
                </a:lnTo>
                <a:lnTo>
                  <a:pt x="367084" y="183206"/>
                </a:lnTo>
                <a:lnTo>
                  <a:pt x="360590" y="134191"/>
                </a:lnTo>
                <a:lnTo>
                  <a:pt x="342224" y="90339"/>
                </a:lnTo>
                <a:lnTo>
                  <a:pt x="313662" y="53323"/>
                </a:lnTo>
                <a:lnTo>
                  <a:pt x="276577" y="24813"/>
                </a:lnTo>
                <a:lnTo>
                  <a:pt x="232645" y="6481"/>
                </a:lnTo>
                <a:lnTo>
                  <a:pt x="183542" y="0"/>
                </a:lnTo>
                <a:close/>
              </a:path>
            </a:pathLst>
          </a:custGeom>
          <a:solidFill>
            <a:srgbClr val="FFC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1452" y="1638321"/>
            <a:ext cx="384175" cy="680720"/>
          </a:xfrm>
          <a:custGeom>
            <a:avLst/>
            <a:gdLst/>
            <a:ahLst/>
            <a:cxnLst/>
            <a:rect l="l" t="t" r="r" b="b"/>
            <a:pathLst>
              <a:path w="384175" h="680719">
                <a:moveTo>
                  <a:pt x="262044" y="0"/>
                </a:moveTo>
                <a:lnTo>
                  <a:pt x="119792" y="5"/>
                </a:lnTo>
                <a:lnTo>
                  <a:pt x="75716" y="23362"/>
                </a:lnTo>
                <a:lnTo>
                  <a:pt x="45274" y="51845"/>
                </a:lnTo>
                <a:lnTo>
                  <a:pt x="21986" y="86282"/>
                </a:lnTo>
                <a:lnTo>
                  <a:pt x="6635" y="125344"/>
                </a:lnTo>
                <a:lnTo>
                  <a:pt x="0" y="167703"/>
                </a:lnTo>
                <a:lnTo>
                  <a:pt x="2861" y="212031"/>
                </a:lnTo>
                <a:lnTo>
                  <a:pt x="76285" y="586287"/>
                </a:lnTo>
                <a:lnTo>
                  <a:pt x="108389" y="647128"/>
                </a:lnTo>
                <a:lnTo>
                  <a:pt x="168039" y="680488"/>
                </a:lnTo>
                <a:lnTo>
                  <a:pt x="215572" y="679398"/>
                </a:lnTo>
                <a:lnTo>
                  <a:pt x="257200" y="661862"/>
                </a:lnTo>
                <a:lnTo>
                  <a:pt x="288996" y="630089"/>
                </a:lnTo>
                <a:lnTo>
                  <a:pt x="307031" y="586287"/>
                </a:lnTo>
                <a:lnTo>
                  <a:pt x="380420" y="212031"/>
                </a:lnTo>
                <a:lnTo>
                  <a:pt x="383910" y="169673"/>
                </a:lnTo>
                <a:lnTo>
                  <a:pt x="377646" y="128911"/>
                </a:lnTo>
                <a:lnTo>
                  <a:pt x="362751" y="90951"/>
                </a:lnTo>
                <a:lnTo>
                  <a:pt x="340347" y="56998"/>
                </a:lnTo>
                <a:lnTo>
                  <a:pt x="311555" y="28260"/>
                </a:lnTo>
                <a:lnTo>
                  <a:pt x="277497" y="5942"/>
                </a:lnTo>
                <a:lnTo>
                  <a:pt x="262044" y="0"/>
                </a:lnTo>
                <a:close/>
              </a:path>
            </a:pathLst>
          </a:custGeom>
          <a:solidFill>
            <a:srgbClr val="FFC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2026" y="1651433"/>
            <a:ext cx="286385" cy="743585"/>
          </a:xfrm>
          <a:custGeom>
            <a:avLst/>
            <a:gdLst/>
            <a:ahLst/>
            <a:cxnLst/>
            <a:rect l="l" t="t" r="r" b="b"/>
            <a:pathLst>
              <a:path w="286385" h="743585">
                <a:moveTo>
                  <a:pt x="285805" y="0"/>
                </a:moveTo>
                <a:lnTo>
                  <a:pt x="0" y="0"/>
                </a:lnTo>
                <a:lnTo>
                  <a:pt x="73423" y="743284"/>
                </a:lnTo>
                <a:lnTo>
                  <a:pt x="214999" y="743284"/>
                </a:lnTo>
                <a:lnTo>
                  <a:pt x="285805" y="0"/>
                </a:lnTo>
                <a:close/>
              </a:path>
            </a:pathLst>
          </a:custGeom>
          <a:solidFill>
            <a:srgbClr val="FFC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8246" y="2475865"/>
            <a:ext cx="236220" cy="235585"/>
          </a:xfrm>
          <a:custGeom>
            <a:avLst/>
            <a:gdLst/>
            <a:ahLst/>
            <a:cxnLst/>
            <a:rect l="l" t="t" r="r" b="b"/>
            <a:pathLst>
              <a:path w="236220" h="235585">
                <a:moveTo>
                  <a:pt x="235982" y="0"/>
                </a:moveTo>
                <a:lnTo>
                  <a:pt x="0" y="0"/>
                </a:lnTo>
                <a:lnTo>
                  <a:pt x="0" y="235536"/>
                </a:lnTo>
                <a:lnTo>
                  <a:pt x="235982" y="235536"/>
                </a:lnTo>
                <a:lnTo>
                  <a:pt x="235982" y="0"/>
                </a:lnTo>
                <a:close/>
              </a:path>
            </a:pathLst>
          </a:custGeom>
          <a:solidFill>
            <a:srgbClr val="FFC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207" y="1355089"/>
            <a:ext cx="3781044" cy="1564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207" y="2988564"/>
              <a:ext cx="2033777" cy="4959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207" y="1416050"/>
              <a:ext cx="2150364" cy="1564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275" y="6296025"/>
              <a:ext cx="2200275" cy="209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7184" y="6321107"/>
            <a:ext cx="95250" cy="171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1150" y="6342469"/>
            <a:ext cx="678180" cy="125095"/>
            <a:chOff x="1751150" y="6342469"/>
            <a:chExt cx="678180" cy="125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50" y="6342471"/>
              <a:ext cx="346151" cy="124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949" y="6342469"/>
              <a:ext cx="309206" cy="12362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1001" y="6342468"/>
            <a:ext cx="238760" cy="123189"/>
            <a:chOff x="381001" y="6342468"/>
            <a:chExt cx="238760" cy="123189"/>
          </a:xfrm>
        </p:grpSpPr>
        <p:sp>
          <p:nvSpPr>
            <p:cNvPr id="7" name="object 7"/>
            <p:cNvSpPr/>
            <p:nvPr/>
          </p:nvSpPr>
          <p:spPr>
            <a:xfrm>
              <a:off x="381001" y="6342468"/>
              <a:ext cx="40005" cy="123189"/>
            </a:xfrm>
            <a:custGeom>
              <a:avLst/>
              <a:gdLst/>
              <a:ahLst/>
              <a:cxnLst/>
              <a:rect l="l" t="t" r="r" b="b"/>
              <a:pathLst>
                <a:path w="40004" h="123189">
                  <a:moveTo>
                    <a:pt x="39655" y="0"/>
                  </a:moveTo>
                  <a:lnTo>
                    <a:pt x="0" y="0"/>
                  </a:lnTo>
                  <a:lnTo>
                    <a:pt x="0" y="123163"/>
                  </a:lnTo>
                  <a:lnTo>
                    <a:pt x="39655" y="123163"/>
                  </a:lnTo>
                  <a:lnTo>
                    <a:pt x="39655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40" y="6342469"/>
              <a:ext cx="173694" cy="1231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3922" y="6341686"/>
            <a:ext cx="1069340" cy="124460"/>
            <a:chOff x="643922" y="6341686"/>
            <a:chExt cx="1069340" cy="124460"/>
          </a:xfrm>
        </p:grpSpPr>
        <p:sp>
          <p:nvSpPr>
            <p:cNvPr id="10" name="object 10"/>
            <p:cNvSpPr/>
            <p:nvPr/>
          </p:nvSpPr>
          <p:spPr>
            <a:xfrm>
              <a:off x="831088" y="6342468"/>
              <a:ext cx="640080" cy="123189"/>
            </a:xfrm>
            <a:custGeom>
              <a:avLst/>
              <a:gdLst/>
              <a:ahLst/>
              <a:cxnLst/>
              <a:rect l="l" t="t" r="r" b="b"/>
              <a:pathLst>
                <a:path w="640080" h="123189">
                  <a:moveTo>
                    <a:pt x="39662" y="0"/>
                  </a:moveTo>
                  <a:lnTo>
                    <a:pt x="0" y="0"/>
                  </a:lnTo>
                  <a:lnTo>
                    <a:pt x="0" y="123164"/>
                  </a:lnTo>
                  <a:lnTo>
                    <a:pt x="39662" y="123164"/>
                  </a:lnTo>
                  <a:lnTo>
                    <a:pt x="39662" y="0"/>
                  </a:lnTo>
                  <a:close/>
                </a:path>
                <a:path w="640080" h="123189">
                  <a:moveTo>
                    <a:pt x="246265" y="123177"/>
                  </a:moveTo>
                  <a:lnTo>
                    <a:pt x="235077" y="101981"/>
                  </a:lnTo>
                  <a:lnTo>
                    <a:pt x="220789" y="74917"/>
                  </a:lnTo>
                  <a:lnTo>
                    <a:pt x="196151" y="28244"/>
                  </a:lnTo>
                  <a:lnTo>
                    <a:pt x="181241" y="12"/>
                  </a:lnTo>
                  <a:lnTo>
                    <a:pt x="179235" y="12"/>
                  </a:lnTo>
                  <a:lnTo>
                    <a:pt x="179235" y="74917"/>
                  </a:lnTo>
                  <a:lnTo>
                    <a:pt x="123723" y="74917"/>
                  </a:lnTo>
                  <a:lnTo>
                    <a:pt x="147510" y="28244"/>
                  </a:lnTo>
                  <a:lnTo>
                    <a:pt x="155067" y="28244"/>
                  </a:lnTo>
                  <a:lnTo>
                    <a:pt x="179235" y="74917"/>
                  </a:lnTo>
                  <a:lnTo>
                    <a:pt x="179235" y="12"/>
                  </a:lnTo>
                  <a:lnTo>
                    <a:pt x="122135" y="12"/>
                  </a:lnTo>
                  <a:lnTo>
                    <a:pt x="55918" y="123177"/>
                  </a:lnTo>
                  <a:lnTo>
                    <a:pt x="99568" y="123177"/>
                  </a:lnTo>
                  <a:lnTo>
                    <a:pt x="110236" y="101981"/>
                  </a:lnTo>
                  <a:lnTo>
                    <a:pt x="192709" y="101981"/>
                  </a:lnTo>
                  <a:lnTo>
                    <a:pt x="203022" y="123177"/>
                  </a:lnTo>
                  <a:lnTo>
                    <a:pt x="246265" y="123177"/>
                  </a:lnTo>
                  <a:close/>
                </a:path>
                <a:path w="640080" h="123189">
                  <a:moveTo>
                    <a:pt x="433044" y="12"/>
                  </a:moveTo>
                  <a:lnTo>
                    <a:pt x="394195" y="12"/>
                  </a:lnTo>
                  <a:lnTo>
                    <a:pt x="395351" y="91401"/>
                  </a:lnTo>
                  <a:lnTo>
                    <a:pt x="391388" y="91401"/>
                  </a:lnTo>
                  <a:lnTo>
                    <a:pt x="325996" y="12"/>
                  </a:lnTo>
                  <a:lnTo>
                    <a:pt x="259384" y="12"/>
                  </a:lnTo>
                  <a:lnTo>
                    <a:pt x="259384" y="123177"/>
                  </a:lnTo>
                  <a:lnTo>
                    <a:pt x="298234" y="123177"/>
                  </a:lnTo>
                  <a:lnTo>
                    <a:pt x="297446" y="30988"/>
                  </a:lnTo>
                  <a:lnTo>
                    <a:pt x="301409" y="30988"/>
                  </a:lnTo>
                  <a:lnTo>
                    <a:pt x="367233" y="123177"/>
                  </a:lnTo>
                  <a:lnTo>
                    <a:pt x="433044" y="123177"/>
                  </a:lnTo>
                  <a:lnTo>
                    <a:pt x="433044" y="12"/>
                  </a:lnTo>
                  <a:close/>
                </a:path>
                <a:path w="640080" h="123189">
                  <a:moveTo>
                    <a:pt x="639648" y="123177"/>
                  </a:moveTo>
                  <a:lnTo>
                    <a:pt x="628396" y="101981"/>
                  </a:lnTo>
                  <a:lnTo>
                    <a:pt x="614006" y="74917"/>
                  </a:lnTo>
                  <a:lnTo>
                    <a:pt x="589203" y="28244"/>
                  </a:lnTo>
                  <a:lnTo>
                    <a:pt x="574205" y="12"/>
                  </a:lnTo>
                  <a:lnTo>
                    <a:pt x="572617" y="12"/>
                  </a:lnTo>
                  <a:lnTo>
                    <a:pt x="572617" y="74917"/>
                  </a:lnTo>
                  <a:lnTo>
                    <a:pt x="516737" y="74917"/>
                  </a:lnTo>
                  <a:lnTo>
                    <a:pt x="540893" y="28244"/>
                  </a:lnTo>
                  <a:lnTo>
                    <a:pt x="548449" y="28244"/>
                  </a:lnTo>
                  <a:lnTo>
                    <a:pt x="572617" y="74917"/>
                  </a:lnTo>
                  <a:lnTo>
                    <a:pt x="572617" y="12"/>
                  </a:lnTo>
                  <a:lnTo>
                    <a:pt x="515150" y="12"/>
                  </a:lnTo>
                  <a:lnTo>
                    <a:pt x="449326" y="123177"/>
                  </a:lnTo>
                  <a:lnTo>
                    <a:pt x="492518" y="123177"/>
                  </a:lnTo>
                  <a:lnTo>
                    <a:pt x="503250" y="101981"/>
                  </a:lnTo>
                  <a:lnTo>
                    <a:pt x="585724" y="101981"/>
                  </a:lnTo>
                  <a:lnTo>
                    <a:pt x="596455" y="123177"/>
                  </a:lnTo>
                  <a:lnTo>
                    <a:pt x="639648" y="123177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4534" y="6341686"/>
              <a:ext cx="218128" cy="1239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922" y="6342469"/>
              <a:ext cx="164574" cy="123163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285750" y="381000"/>
            <a:ext cx="11525250" cy="66675"/>
          </a:xfrm>
          <a:custGeom>
            <a:avLst/>
            <a:gdLst/>
            <a:ahLst/>
            <a:cxnLst/>
            <a:rect l="l" t="t" r="r" b="b"/>
            <a:pathLst>
              <a:path w="11525250" h="66675">
                <a:moveTo>
                  <a:pt x="11525250" y="0"/>
                </a:moveTo>
                <a:lnTo>
                  <a:pt x="0" y="0"/>
                </a:lnTo>
                <a:lnTo>
                  <a:pt x="0" y="66675"/>
                </a:lnTo>
                <a:lnTo>
                  <a:pt x="11525250" y="66675"/>
                </a:lnTo>
                <a:lnTo>
                  <a:pt x="11525250" y="0"/>
                </a:lnTo>
                <a:close/>
              </a:path>
            </a:pathLst>
          </a:custGeom>
          <a:solidFill>
            <a:srgbClr val="FFC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1140" y="1379219"/>
            <a:ext cx="1069619" cy="36258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396104" y="1859279"/>
            <a:ext cx="2642870" cy="7620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Shift</a:t>
            </a:r>
            <a:r>
              <a:rPr sz="1200" spc="10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from</a:t>
            </a:r>
            <a:r>
              <a:rPr sz="1200" spc="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transactional</a:t>
            </a:r>
            <a:r>
              <a:rPr sz="1200" spc="1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1E1E1E"/>
                </a:solidFill>
                <a:latin typeface="Century Gothic"/>
                <a:cs typeface="Century Gothic"/>
              </a:rPr>
              <a:t>to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strategic,</a:t>
            </a:r>
            <a:r>
              <a:rPr sz="1200" spc="105" dirty="0">
                <a:solidFill>
                  <a:srgbClr val="1E1E1E"/>
                </a:solidFill>
                <a:latin typeface="Century Gothic"/>
                <a:cs typeface="Century Gothic"/>
              </a:rPr>
              <a:t> 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relationship-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based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organization</a:t>
            </a:r>
            <a:r>
              <a:rPr sz="120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alibri"/>
                <a:cs typeface="Calibri"/>
              </a:rPr>
              <a:t>–</a:t>
            </a:r>
            <a:r>
              <a:rPr sz="1200" spc="125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200" spc="-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have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produced </a:t>
            </a:r>
            <a:r>
              <a:rPr sz="1200" spc="45" dirty="0">
                <a:solidFill>
                  <a:srgbClr val="1E1E1E"/>
                </a:solidFill>
                <a:latin typeface="Century Gothic"/>
                <a:cs typeface="Century Gothic"/>
              </a:rPr>
              <a:t>historic</a:t>
            </a:r>
            <a:r>
              <a:rPr sz="1200" spc="-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results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551" y="1419226"/>
            <a:ext cx="303572" cy="30492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65759" y="1001712"/>
            <a:ext cx="2291080" cy="913130"/>
            <a:chOff x="365759" y="1001712"/>
            <a:chExt cx="2291080" cy="91313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759" y="1275651"/>
              <a:ext cx="2017522" cy="6391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777" y="1001712"/>
              <a:ext cx="2277491" cy="28606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66077" y="2110422"/>
            <a:ext cx="29508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200" spc="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create</a:t>
            </a:r>
            <a:r>
              <a:rPr sz="1200" spc="1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opportunity</a:t>
            </a:r>
            <a:r>
              <a:rPr sz="1200" spc="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for</a:t>
            </a:r>
            <a:r>
              <a:rPr sz="1200" spc="1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1E1E1E"/>
                </a:solidFill>
                <a:latin typeface="Century Gothic"/>
                <a:cs typeface="Century Gothic"/>
              </a:rPr>
              <a:t>all 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Hoosiers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earn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30" dirty="0">
                <a:solidFill>
                  <a:srgbClr val="1E1E1E"/>
                </a:solidFill>
                <a:latin typeface="Century Gothic"/>
                <a:cs typeface="Century Gothic"/>
              </a:rPr>
              <a:t>a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good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living</a:t>
            </a:r>
            <a:r>
              <a:rPr sz="120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1E1E1E"/>
                </a:solidFill>
                <a:latin typeface="Century Gothic"/>
                <a:cs typeface="Century Gothic"/>
              </a:rPr>
              <a:t>and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prosper</a:t>
            </a:r>
            <a:r>
              <a:rPr sz="120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in</a:t>
            </a:r>
            <a:r>
              <a:rPr sz="120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30" dirty="0">
                <a:solidFill>
                  <a:srgbClr val="1E1E1E"/>
                </a:solidFill>
                <a:latin typeface="Century Gothic"/>
                <a:cs typeface="Century Gothic"/>
              </a:rPr>
              <a:t>a</a:t>
            </a:r>
            <a:r>
              <a:rPr sz="1200" spc="1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diverse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economic </a:t>
            </a:r>
            <a:r>
              <a:rPr sz="1200" spc="45" dirty="0">
                <a:solidFill>
                  <a:srgbClr val="1E1E1E"/>
                </a:solidFill>
                <a:latin typeface="Century Gothic"/>
                <a:cs typeface="Century Gothic"/>
              </a:rPr>
              <a:t>environment</a:t>
            </a:r>
            <a:r>
              <a:rPr sz="1200" spc="-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that</a:t>
            </a:r>
            <a:r>
              <a:rPr sz="1200" spc="-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encourages</a:t>
            </a:r>
            <a:r>
              <a:rPr sz="1200" spc="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growth,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creates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200" spc="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retains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jobs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of</a:t>
            </a:r>
            <a:r>
              <a:rPr sz="1200" spc="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today,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200" spc="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attracts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invests</a:t>
            </a:r>
            <a:r>
              <a:rPr sz="1200" spc="-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in</a:t>
            </a:r>
            <a:r>
              <a:rPr sz="120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200" spc="-4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jobs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1E1E1E"/>
                </a:solidFill>
                <a:latin typeface="Century Gothic"/>
                <a:cs typeface="Century Gothic"/>
              </a:rPr>
              <a:t>of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tomorrow.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23840" y="2929889"/>
            <a:ext cx="697611" cy="36258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396104" y="3409950"/>
            <a:ext cx="165290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ts val="143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Population</a:t>
            </a:r>
            <a:r>
              <a:rPr sz="1200" spc="3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Growth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ts val="1435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60" dirty="0">
                <a:solidFill>
                  <a:srgbClr val="1E1E1E"/>
                </a:solidFill>
                <a:latin typeface="Century Gothic"/>
                <a:cs typeface="Century Gothic"/>
              </a:rPr>
              <a:t>Higher</a:t>
            </a:r>
            <a:r>
              <a:rPr sz="1200" spc="-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Wages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National</a:t>
            </a: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35" dirty="0">
                <a:solidFill>
                  <a:srgbClr val="1E1E1E"/>
                </a:solidFill>
                <a:latin typeface="Century Gothic"/>
                <a:cs typeface="Century Gothic"/>
              </a:rPr>
              <a:t>Security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29804" y="2990645"/>
            <a:ext cx="255960" cy="2481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85201" y="1374394"/>
            <a:ext cx="1752219" cy="36258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670165" y="1854580"/>
            <a:ext cx="2928620" cy="7620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Growing</a:t>
            </a:r>
            <a:r>
              <a:rPr sz="1200" spc="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the state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economy,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driving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economic</a:t>
            </a:r>
            <a:r>
              <a:rPr sz="1200" spc="4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development </a:t>
            </a:r>
            <a:r>
              <a:rPr sz="1200" spc="-40" dirty="0">
                <a:solidFill>
                  <a:srgbClr val="1E1E1E"/>
                </a:solidFill>
                <a:latin typeface="Century Gothic"/>
                <a:cs typeface="Century Gothic"/>
              </a:rPr>
              <a:t>and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helping 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businesses</a:t>
            </a:r>
            <a:r>
              <a:rPr sz="1200" spc="-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launch,</a:t>
            </a:r>
            <a:r>
              <a:rPr sz="1200" spc="-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grow</a:t>
            </a:r>
            <a:r>
              <a:rPr sz="120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200" spc="-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1E1E1E"/>
                </a:solidFill>
                <a:latin typeface="Century Gothic"/>
                <a:cs typeface="Century Gothic"/>
              </a:rPr>
              <a:t>locate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1E1E1E"/>
                </a:solidFill>
                <a:latin typeface="Century Gothic"/>
                <a:cs typeface="Century Gothic"/>
              </a:rPr>
              <a:t>to 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Indiana</a:t>
            </a:r>
            <a:r>
              <a:rPr sz="1200" spc="4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by</a:t>
            </a:r>
            <a:r>
              <a:rPr sz="1200" spc="-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executing</a:t>
            </a:r>
            <a:r>
              <a:rPr sz="1200" spc="-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55" dirty="0">
                <a:solidFill>
                  <a:srgbClr val="1E1E1E"/>
                </a:solidFill>
                <a:latin typeface="Century Gothic"/>
                <a:cs typeface="Century Gothic"/>
              </a:rPr>
              <a:t>our</a:t>
            </a:r>
            <a:r>
              <a:rPr sz="1200" spc="-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1E1E1E"/>
                </a:solidFill>
                <a:latin typeface="Century Gothic"/>
                <a:cs typeface="Century Gothic"/>
              </a:rPr>
              <a:t>5E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strategy: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70165" y="2770123"/>
            <a:ext cx="1964689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ts val="143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55" dirty="0">
                <a:solidFill>
                  <a:srgbClr val="1E1E1E"/>
                </a:solidFill>
                <a:latin typeface="Century Gothic"/>
                <a:cs typeface="Century Gothic"/>
              </a:rPr>
              <a:t>Environment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ts val="1435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Economy</a:t>
            </a:r>
            <a:r>
              <a:rPr sz="1200" spc="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of</a:t>
            </a:r>
            <a:r>
              <a:rPr sz="1200" spc="14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200" spc="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Future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ts val="1435"/>
              </a:lnSpc>
              <a:spcBef>
                <a:spcPts val="6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Entrepreneurship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ts val="143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Energy</a:t>
            </a:r>
            <a:r>
              <a:rPr sz="1200" spc="-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45" dirty="0">
                <a:solidFill>
                  <a:srgbClr val="1E1E1E"/>
                </a:solidFill>
                <a:latin typeface="Century Gothic"/>
                <a:cs typeface="Century Gothic"/>
              </a:rPr>
              <a:t>Transition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ts val="1435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External</a:t>
            </a:r>
            <a:r>
              <a:rPr sz="1200" spc="-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Engagement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77150" y="1419224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169735" y="137033"/>
                </a:moveTo>
                <a:lnTo>
                  <a:pt x="167398" y="124942"/>
                </a:lnTo>
                <a:lnTo>
                  <a:pt x="160985" y="115036"/>
                </a:lnTo>
                <a:lnTo>
                  <a:pt x="151345" y="108343"/>
                </a:lnTo>
                <a:lnTo>
                  <a:pt x="139382" y="105892"/>
                </a:lnTo>
                <a:lnTo>
                  <a:pt x="127279" y="108343"/>
                </a:lnTo>
                <a:lnTo>
                  <a:pt x="117386" y="115036"/>
                </a:lnTo>
                <a:lnTo>
                  <a:pt x="110693" y="124942"/>
                </a:lnTo>
                <a:lnTo>
                  <a:pt x="108229" y="137033"/>
                </a:lnTo>
                <a:lnTo>
                  <a:pt x="110693" y="149123"/>
                </a:lnTo>
                <a:lnTo>
                  <a:pt x="117386" y="159029"/>
                </a:lnTo>
                <a:lnTo>
                  <a:pt x="127279" y="165709"/>
                </a:lnTo>
                <a:lnTo>
                  <a:pt x="139382" y="168173"/>
                </a:lnTo>
                <a:lnTo>
                  <a:pt x="151345" y="165709"/>
                </a:lnTo>
                <a:lnTo>
                  <a:pt x="160985" y="159029"/>
                </a:lnTo>
                <a:lnTo>
                  <a:pt x="167398" y="149123"/>
                </a:lnTo>
                <a:lnTo>
                  <a:pt x="169735" y="137033"/>
                </a:lnTo>
                <a:close/>
              </a:path>
              <a:path w="276859" h="276860">
                <a:moveTo>
                  <a:pt x="276415" y="91097"/>
                </a:moveTo>
                <a:lnTo>
                  <a:pt x="275780" y="87985"/>
                </a:lnTo>
                <a:lnTo>
                  <a:pt x="275475" y="86423"/>
                </a:lnTo>
                <a:lnTo>
                  <a:pt x="269176" y="55511"/>
                </a:lnTo>
                <a:lnTo>
                  <a:pt x="249453" y="26568"/>
                </a:lnTo>
                <a:lnTo>
                  <a:pt x="220243" y="7124"/>
                </a:lnTo>
                <a:lnTo>
                  <a:pt x="184531" y="0"/>
                </a:lnTo>
                <a:lnTo>
                  <a:pt x="149466" y="6718"/>
                </a:lnTo>
                <a:lnTo>
                  <a:pt x="120688" y="25107"/>
                </a:lnTo>
                <a:lnTo>
                  <a:pt x="100660" y="52552"/>
                </a:lnTo>
                <a:lnTo>
                  <a:pt x="91871" y="86423"/>
                </a:lnTo>
                <a:lnTo>
                  <a:pt x="91871" y="0"/>
                </a:lnTo>
                <a:lnTo>
                  <a:pt x="56172" y="7124"/>
                </a:lnTo>
                <a:lnTo>
                  <a:pt x="26949" y="26568"/>
                </a:lnTo>
                <a:lnTo>
                  <a:pt x="7226" y="55511"/>
                </a:lnTo>
                <a:lnTo>
                  <a:pt x="0" y="91097"/>
                </a:lnTo>
                <a:lnTo>
                  <a:pt x="6858" y="126377"/>
                </a:lnTo>
                <a:lnTo>
                  <a:pt x="25692" y="155524"/>
                </a:lnTo>
                <a:lnTo>
                  <a:pt x="53873" y="175615"/>
                </a:lnTo>
                <a:lnTo>
                  <a:pt x="88760" y="183743"/>
                </a:lnTo>
                <a:lnTo>
                  <a:pt x="0" y="183743"/>
                </a:lnTo>
                <a:lnTo>
                  <a:pt x="7226" y="219570"/>
                </a:lnTo>
                <a:lnTo>
                  <a:pt x="26949" y="249047"/>
                </a:lnTo>
                <a:lnTo>
                  <a:pt x="56172" y="269024"/>
                </a:lnTo>
                <a:lnTo>
                  <a:pt x="91871" y="276390"/>
                </a:lnTo>
                <a:lnTo>
                  <a:pt x="126606" y="269544"/>
                </a:lnTo>
                <a:lnTo>
                  <a:pt x="155333" y="250888"/>
                </a:lnTo>
                <a:lnTo>
                  <a:pt x="175310" y="223177"/>
                </a:lnTo>
                <a:lnTo>
                  <a:pt x="183756" y="189191"/>
                </a:lnTo>
                <a:lnTo>
                  <a:pt x="184531" y="189191"/>
                </a:lnTo>
                <a:lnTo>
                  <a:pt x="184531" y="276390"/>
                </a:lnTo>
                <a:lnTo>
                  <a:pt x="220243" y="269024"/>
                </a:lnTo>
                <a:lnTo>
                  <a:pt x="249453" y="249047"/>
                </a:lnTo>
                <a:lnTo>
                  <a:pt x="269176" y="219570"/>
                </a:lnTo>
                <a:lnTo>
                  <a:pt x="276415" y="183743"/>
                </a:lnTo>
                <a:lnTo>
                  <a:pt x="269430" y="148590"/>
                </a:lnTo>
                <a:lnTo>
                  <a:pt x="250329" y="119710"/>
                </a:lnTo>
                <a:lnTo>
                  <a:pt x="227355" y="103682"/>
                </a:lnTo>
                <a:lnTo>
                  <a:pt x="227355" y="138582"/>
                </a:lnTo>
                <a:lnTo>
                  <a:pt x="211315" y="159308"/>
                </a:lnTo>
                <a:lnTo>
                  <a:pt x="190665" y="175272"/>
                </a:lnTo>
                <a:lnTo>
                  <a:pt x="166370" y="185559"/>
                </a:lnTo>
                <a:lnTo>
                  <a:pt x="139382" y="189191"/>
                </a:lnTo>
                <a:lnTo>
                  <a:pt x="112395" y="185559"/>
                </a:lnTo>
                <a:lnTo>
                  <a:pt x="88176" y="175272"/>
                </a:lnTo>
                <a:lnTo>
                  <a:pt x="67767" y="159308"/>
                </a:lnTo>
                <a:lnTo>
                  <a:pt x="52171" y="138582"/>
                </a:lnTo>
                <a:lnTo>
                  <a:pt x="67767" y="117868"/>
                </a:lnTo>
                <a:lnTo>
                  <a:pt x="88176" y="101892"/>
                </a:lnTo>
                <a:lnTo>
                  <a:pt x="112395" y="91617"/>
                </a:lnTo>
                <a:lnTo>
                  <a:pt x="139382" y="87985"/>
                </a:lnTo>
                <a:lnTo>
                  <a:pt x="166370" y="91617"/>
                </a:lnTo>
                <a:lnTo>
                  <a:pt x="190665" y="101892"/>
                </a:lnTo>
                <a:lnTo>
                  <a:pt x="211315" y="117868"/>
                </a:lnTo>
                <a:lnTo>
                  <a:pt x="227355" y="138582"/>
                </a:lnTo>
                <a:lnTo>
                  <a:pt x="227355" y="103682"/>
                </a:lnTo>
                <a:lnTo>
                  <a:pt x="221894" y="99872"/>
                </a:lnTo>
                <a:lnTo>
                  <a:pt x="186867" y="91871"/>
                </a:lnTo>
                <a:lnTo>
                  <a:pt x="186867" y="91097"/>
                </a:lnTo>
                <a:lnTo>
                  <a:pt x="276415" y="91097"/>
                </a:lnTo>
                <a:close/>
              </a:path>
            </a:pathLst>
          </a:custGeom>
          <a:solidFill>
            <a:srgbClr val="004B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943100" y="4914900"/>
            <a:ext cx="8305800" cy="733425"/>
            <a:chOff x="1943100" y="4914900"/>
            <a:chExt cx="8305800" cy="733425"/>
          </a:xfrm>
        </p:grpSpPr>
        <p:sp>
          <p:nvSpPr>
            <p:cNvPr id="29" name="object 29"/>
            <p:cNvSpPr/>
            <p:nvPr/>
          </p:nvSpPr>
          <p:spPr>
            <a:xfrm>
              <a:off x="1943100" y="4914900"/>
              <a:ext cx="8305800" cy="733425"/>
            </a:xfrm>
            <a:custGeom>
              <a:avLst/>
              <a:gdLst/>
              <a:ahLst/>
              <a:cxnLst/>
              <a:rect l="l" t="t" r="r" b="b"/>
              <a:pathLst>
                <a:path w="8305800" h="733425">
                  <a:moveTo>
                    <a:pt x="830580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8305800" y="733425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004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4415" y="5115305"/>
              <a:ext cx="1762252" cy="3625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63035" y="5048630"/>
              <a:ext cx="2112772" cy="4387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41110" y="5115305"/>
              <a:ext cx="190500" cy="3625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74334" y="5115305"/>
              <a:ext cx="4023867" cy="362584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63200" y="4600575"/>
            <a:ext cx="1828800" cy="136207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4581525"/>
            <a:ext cx="182880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4816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6225" y="2660450"/>
            <a:ext cx="493084" cy="17682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8095" y="1848022"/>
            <a:ext cx="1304288" cy="12425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34721" y="5448195"/>
            <a:ext cx="508990" cy="76463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252770" y="4826927"/>
            <a:ext cx="0" cy="956310"/>
          </a:xfrm>
          <a:custGeom>
            <a:avLst/>
            <a:gdLst/>
            <a:ahLst/>
            <a:cxnLst/>
            <a:rect l="l" t="t" r="r" b="b"/>
            <a:pathLst>
              <a:path h="956310">
                <a:moveTo>
                  <a:pt x="0" y="955799"/>
                </a:moveTo>
                <a:lnTo>
                  <a:pt x="0" y="0"/>
                </a:lnTo>
              </a:path>
            </a:pathLst>
          </a:custGeom>
          <a:ln w="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0723" y="1736512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828358"/>
                </a:moveTo>
                <a:lnTo>
                  <a:pt x="0" y="0"/>
                </a:lnTo>
              </a:path>
            </a:pathLst>
          </a:custGeom>
          <a:ln w="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79992" y="0"/>
            <a:ext cx="12065" cy="908685"/>
          </a:xfrm>
          <a:custGeom>
            <a:avLst/>
            <a:gdLst/>
            <a:ahLst/>
            <a:cxnLst/>
            <a:rect l="l" t="t" r="r" b="b"/>
            <a:pathLst>
              <a:path w="12065" h="908685">
                <a:moveTo>
                  <a:pt x="12008" y="908153"/>
                </a:moveTo>
                <a:lnTo>
                  <a:pt x="0" y="908153"/>
                </a:lnTo>
                <a:lnTo>
                  <a:pt x="0" y="0"/>
                </a:lnTo>
                <a:lnTo>
                  <a:pt x="12008" y="0"/>
                </a:lnTo>
                <a:lnTo>
                  <a:pt x="12008" y="908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6037" y="1893841"/>
            <a:ext cx="2609850" cy="24904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00" b="1" spc="170" dirty="0">
                <a:solidFill>
                  <a:srgbClr val="F6C84D"/>
                </a:solidFill>
                <a:latin typeface="Arial"/>
                <a:cs typeface="Arial"/>
              </a:rPr>
              <a:t>EJ</a:t>
            </a:r>
            <a:r>
              <a:rPr sz="5300" b="1" spc="170" dirty="0">
                <a:solidFill>
                  <a:srgbClr val="184987"/>
                </a:solidFill>
                <a:latin typeface="Arial"/>
                <a:cs typeface="Arial"/>
              </a:rPr>
              <a:t>2023</a:t>
            </a:r>
            <a:endParaRPr sz="5300">
              <a:latin typeface="Arial"/>
              <a:cs typeface="Arial"/>
            </a:endParaRPr>
          </a:p>
          <a:p>
            <a:pPr marL="112395">
              <a:lnSpc>
                <a:spcPts val="1515"/>
              </a:lnSpc>
              <a:spcBef>
                <a:spcPts val="3105"/>
              </a:spcBef>
            </a:pPr>
            <a:r>
              <a:rPr sz="1350" b="1" spc="140" dirty="0">
                <a:solidFill>
                  <a:srgbClr val="184987"/>
                </a:solidFill>
                <a:latin typeface="Arial"/>
                <a:cs typeface="Arial"/>
              </a:rPr>
              <a:t>NEWCAPEX</a:t>
            </a:r>
            <a:endParaRPr sz="1350">
              <a:latin typeface="Arial"/>
              <a:cs typeface="Arial"/>
            </a:endParaRPr>
          </a:p>
          <a:p>
            <a:pPr marL="59690">
              <a:lnSpc>
                <a:spcPts val="6975"/>
              </a:lnSpc>
            </a:pPr>
            <a:r>
              <a:rPr sz="5900" b="1" spc="110" dirty="0">
                <a:solidFill>
                  <a:srgbClr val="0A7E67"/>
                </a:solidFill>
                <a:latin typeface="Arial"/>
                <a:cs typeface="Arial"/>
              </a:rPr>
              <a:t>$28.7B</a:t>
            </a:r>
            <a:endParaRPr sz="590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8795A5"/>
                </a:solidFill>
                <a:latin typeface="Arial"/>
                <a:cs typeface="Arial"/>
              </a:rPr>
              <a:t>(29%</a:t>
            </a:r>
            <a:r>
              <a:rPr sz="1200" spc="10" dirty="0">
                <a:solidFill>
                  <a:srgbClr val="8795A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99A7B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728297"/>
                </a:solidFill>
                <a:latin typeface="Arial"/>
                <a:cs typeface="Arial"/>
              </a:rPr>
              <a:t>ncrease</a:t>
            </a:r>
            <a:r>
              <a:rPr sz="1200" spc="75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795A5"/>
                </a:solidFill>
                <a:latin typeface="Arial"/>
                <a:cs typeface="Arial"/>
              </a:rPr>
              <a:t>year</a:t>
            </a:r>
            <a:r>
              <a:rPr sz="1200" spc="105" dirty="0">
                <a:solidFill>
                  <a:srgbClr val="8795A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28297"/>
                </a:solidFill>
                <a:latin typeface="Arial"/>
                <a:cs typeface="Arial"/>
              </a:rPr>
              <a:t>over</a:t>
            </a:r>
            <a:r>
              <a:rPr sz="1200" spc="25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8795A5"/>
                </a:solidFill>
                <a:latin typeface="Arial"/>
                <a:cs typeface="Arial"/>
              </a:rPr>
              <a:t>year)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901" y="4809745"/>
            <a:ext cx="241109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50" dirty="0">
                <a:solidFill>
                  <a:srgbClr val="184987"/>
                </a:solidFill>
                <a:latin typeface="Arial"/>
                <a:cs typeface="Arial"/>
              </a:rPr>
              <a:t>AVERAGE</a:t>
            </a:r>
            <a:r>
              <a:rPr sz="1350" b="1" spc="11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350" b="1" spc="80" dirty="0">
                <a:solidFill>
                  <a:srgbClr val="184987"/>
                </a:solidFill>
                <a:latin typeface="Arial"/>
                <a:cs typeface="Arial"/>
              </a:rPr>
              <a:t>HOURLY</a:t>
            </a:r>
            <a:r>
              <a:rPr sz="1350" b="1" spc="-3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350" b="1" spc="100" dirty="0">
                <a:solidFill>
                  <a:srgbClr val="184987"/>
                </a:solidFill>
                <a:latin typeface="Arial"/>
                <a:cs typeface="Arial"/>
              </a:rPr>
              <a:t>WAGE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8037" y="1679507"/>
            <a:ext cx="2132330" cy="336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ts val="1320"/>
              </a:lnSpc>
              <a:spcBef>
                <a:spcPts val="100"/>
              </a:spcBef>
            </a:pPr>
            <a:r>
              <a:rPr sz="1350" b="1" spc="-10" dirty="0">
                <a:solidFill>
                  <a:srgbClr val="184987"/>
                </a:solidFill>
                <a:latin typeface="Arial"/>
                <a:cs typeface="Arial"/>
              </a:rPr>
              <a:t>PROJECTS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7020"/>
              </a:lnSpc>
            </a:pPr>
            <a:r>
              <a:rPr sz="6100" spc="270" dirty="0">
                <a:solidFill>
                  <a:srgbClr val="0A7E67"/>
                </a:solidFill>
                <a:latin typeface="Arial"/>
                <a:cs typeface="Arial"/>
              </a:rPr>
              <a:t>208</a:t>
            </a:r>
            <a:endParaRPr sz="6100">
              <a:latin typeface="Arial"/>
              <a:cs typeface="Arial"/>
            </a:endParaRPr>
          </a:p>
          <a:p>
            <a:pPr marL="45720">
              <a:lnSpc>
                <a:spcPts val="1385"/>
              </a:lnSpc>
              <a:spcBef>
                <a:spcPts val="2825"/>
              </a:spcBef>
            </a:pPr>
            <a:r>
              <a:rPr sz="1350" b="1" spc="40" dirty="0">
                <a:solidFill>
                  <a:srgbClr val="184987"/>
                </a:solidFill>
                <a:latin typeface="Arial"/>
                <a:cs typeface="Arial"/>
              </a:rPr>
              <a:t>PAYROLL</a:t>
            </a:r>
            <a:endParaRPr sz="1350">
              <a:latin typeface="Arial"/>
              <a:cs typeface="Arial"/>
            </a:endParaRPr>
          </a:p>
          <a:p>
            <a:pPr marL="30480">
              <a:lnSpc>
                <a:spcPts val="7084"/>
              </a:lnSpc>
            </a:pPr>
            <a:r>
              <a:rPr sz="6100" spc="-310" dirty="0">
                <a:solidFill>
                  <a:srgbClr val="0A7E67"/>
                </a:solidFill>
                <a:latin typeface="Arial"/>
                <a:cs typeface="Arial"/>
              </a:rPr>
              <a:t>$7.6B</a:t>
            </a:r>
            <a:endParaRPr sz="61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5020"/>
              </a:spcBef>
            </a:pPr>
            <a:r>
              <a:rPr sz="1350" b="1" spc="55" dirty="0">
                <a:solidFill>
                  <a:srgbClr val="184987"/>
                </a:solidFill>
                <a:latin typeface="Arial"/>
                <a:cs typeface="Arial"/>
              </a:rPr>
              <a:t>EXPECTED</a:t>
            </a:r>
            <a:r>
              <a:rPr sz="1350" b="1" spc="114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350" b="1" spc="70" dirty="0">
                <a:solidFill>
                  <a:srgbClr val="184987"/>
                </a:solidFill>
                <a:latin typeface="Arial"/>
                <a:cs typeface="Arial"/>
              </a:rPr>
              <a:t>NEW</a:t>
            </a:r>
            <a:r>
              <a:rPr sz="1350" b="1" spc="295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350" b="1" spc="65" dirty="0">
                <a:solidFill>
                  <a:srgbClr val="184987"/>
                </a:solidFill>
                <a:latin typeface="Arial"/>
                <a:cs typeface="Arial"/>
              </a:rPr>
              <a:t>JOBS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006" y="4946201"/>
            <a:ext cx="5487670" cy="9569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247390" algn="l"/>
              </a:tabLst>
            </a:pPr>
            <a:r>
              <a:rPr sz="6100" spc="-10" dirty="0">
                <a:solidFill>
                  <a:srgbClr val="0A7E67"/>
                </a:solidFill>
                <a:latin typeface="Arial"/>
                <a:cs typeface="Arial"/>
              </a:rPr>
              <a:t>$36.07</a:t>
            </a:r>
            <a:r>
              <a:rPr sz="6100" dirty="0">
                <a:solidFill>
                  <a:srgbClr val="0A7E67"/>
                </a:solidFill>
                <a:latin typeface="Arial"/>
                <a:cs typeface="Arial"/>
              </a:rPr>
              <a:t>	</a:t>
            </a:r>
            <a:r>
              <a:rPr sz="6100" spc="-180" dirty="0">
                <a:solidFill>
                  <a:srgbClr val="0A7E67"/>
                </a:solidFill>
                <a:latin typeface="Arial"/>
                <a:cs typeface="Arial"/>
              </a:rPr>
              <a:t>27,866</a:t>
            </a:r>
            <a:endParaRPr sz="6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557" y="5927997"/>
            <a:ext cx="1085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795A5"/>
                </a:solidFill>
                <a:latin typeface="Arial"/>
                <a:cs typeface="Arial"/>
              </a:rPr>
              <a:t>(3.9% </a:t>
            </a:r>
            <a:r>
              <a:rPr sz="1200" spc="-10" dirty="0">
                <a:solidFill>
                  <a:srgbClr val="728297"/>
                </a:solidFill>
                <a:latin typeface="Arial"/>
                <a:cs typeface="Arial"/>
              </a:rPr>
              <a:t>increase </a:t>
            </a:r>
            <a:r>
              <a:rPr sz="1200" dirty="0">
                <a:solidFill>
                  <a:srgbClr val="728297"/>
                </a:solidFill>
                <a:latin typeface="Arial"/>
                <a:cs typeface="Arial"/>
              </a:rPr>
              <a:t>year</a:t>
            </a:r>
            <a:r>
              <a:rPr sz="1200" spc="135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28297"/>
                </a:solidFill>
                <a:latin typeface="Arial"/>
                <a:cs typeface="Arial"/>
              </a:rPr>
              <a:t>over</a:t>
            </a:r>
            <a:r>
              <a:rPr sz="1200" spc="-35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8795A5"/>
                </a:solidFill>
                <a:latin typeface="Arial"/>
                <a:cs typeface="Arial"/>
              </a:rPr>
              <a:t>year)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339" y="5709126"/>
            <a:ext cx="4424680" cy="873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50" b="1" spc="-1614" dirty="0">
                <a:solidFill>
                  <a:srgbClr val="F6C84D"/>
                </a:solidFill>
                <a:latin typeface="Courier New"/>
                <a:cs typeface="Courier New"/>
              </a:rPr>
              <a:t>iiiitiitiiitiitiiiti</a:t>
            </a:r>
            <a:endParaRPr sz="555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27146" y="1641783"/>
            <a:ext cx="5027295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b="1" spc="275" dirty="0">
                <a:solidFill>
                  <a:srgbClr val="184987"/>
                </a:solidFill>
                <a:latin typeface="Arial"/>
                <a:cs typeface="Arial"/>
              </a:rPr>
              <a:t>INDIANA</a:t>
            </a:r>
            <a:r>
              <a:rPr sz="3650" b="1" spc="25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3650" b="1" spc="130" dirty="0">
                <a:solidFill>
                  <a:srgbClr val="184987"/>
                </a:solidFill>
                <a:latin typeface="Arial"/>
                <a:cs typeface="Arial"/>
              </a:rPr>
              <a:t>RANKINGS</a:t>
            </a:r>
            <a:endParaRPr sz="3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1309" y="2706934"/>
            <a:ext cx="495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728297"/>
                </a:solidFill>
                <a:latin typeface="Arial"/>
                <a:cs typeface="Arial"/>
              </a:rPr>
              <a:t>Forbes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0082" y="2541550"/>
            <a:ext cx="52895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605" dirty="0">
                <a:solidFill>
                  <a:srgbClr val="498C80"/>
                </a:solidFill>
                <a:latin typeface="Arial"/>
                <a:cs typeface="Arial"/>
              </a:rPr>
              <a:t>#</a:t>
            </a:r>
            <a:r>
              <a:rPr sz="2400" b="1" spc="605" dirty="0">
                <a:solidFill>
                  <a:srgbClr val="0A7E67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24151" y="2835978"/>
            <a:ext cx="1748789" cy="3606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5240" marR="5080" indent="-3175">
              <a:lnSpc>
                <a:spcPts val="1250"/>
              </a:lnSpc>
              <a:spcBef>
                <a:spcPts val="250"/>
              </a:spcBef>
            </a:pP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BEST</a:t>
            </a:r>
            <a:r>
              <a:rPr sz="1150" b="1" spc="-25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STATE</a:t>
            </a:r>
            <a:r>
              <a:rPr sz="1150" b="1" spc="-2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TO</a:t>
            </a:r>
            <a:r>
              <a:rPr sz="1150" b="1" spc="21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184987"/>
                </a:solidFill>
                <a:latin typeface="Arial"/>
                <a:cs typeface="Arial"/>
              </a:rPr>
              <a:t>START </a:t>
            </a: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A</a:t>
            </a:r>
            <a:r>
              <a:rPr sz="1150" b="1" spc="75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184987"/>
                </a:solidFill>
                <a:latin typeface="Arial"/>
                <a:cs typeface="Arial"/>
              </a:rPr>
              <a:t>BUSINESS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24443" y="3911529"/>
            <a:ext cx="1935480" cy="6788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7620">
              <a:lnSpc>
                <a:spcPct val="83300"/>
              </a:lnSpc>
              <a:spcBef>
                <a:spcPts val="585"/>
              </a:spcBef>
              <a:tabLst>
                <a:tab pos="1515110" algn="l"/>
              </a:tabLst>
            </a:pPr>
            <a:r>
              <a:rPr sz="1100" dirty="0">
                <a:solidFill>
                  <a:srgbClr val="728297"/>
                </a:solidFill>
                <a:latin typeface="Arial"/>
                <a:cs typeface="Arial"/>
              </a:rPr>
              <a:t>Business</a:t>
            </a:r>
            <a:r>
              <a:rPr sz="1100" spc="180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728297"/>
                </a:solidFill>
                <a:latin typeface="Arial"/>
                <a:cs typeface="Arial"/>
              </a:rPr>
              <a:t>Faci</a:t>
            </a:r>
            <a:r>
              <a:rPr sz="1100" spc="-10" dirty="0">
                <a:solidFill>
                  <a:srgbClr val="99A7BC"/>
                </a:solidFill>
                <a:latin typeface="Arial"/>
                <a:cs typeface="Arial"/>
              </a:rPr>
              <a:t>l</a:t>
            </a:r>
            <a:r>
              <a:rPr sz="1100" spc="-10" dirty="0">
                <a:solidFill>
                  <a:srgbClr val="728297"/>
                </a:solidFill>
                <a:latin typeface="Arial"/>
                <a:cs typeface="Arial"/>
              </a:rPr>
              <a:t>it</a:t>
            </a:r>
            <a:r>
              <a:rPr sz="1100" spc="-10" dirty="0">
                <a:solidFill>
                  <a:srgbClr val="99A7BC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728297"/>
                </a:solidFill>
                <a:latin typeface="Arial"/>
                <a:cs typeface="Arial"/>
              </a:rPr>
              <a:t>es</a:t>
            </a:r>
            <a:r>
              <a:rPr sz="1100" dirty="0">
                <a:solidFill>
                  <a:srgbClr val="728297"/>
                </a:solidFill>
                <a:latin typeface="Arial"/>
                <a:cs typeface="Arial"/>
              </a:rPr>
              <a:t>	</a:t>
            </a:r>
            <a:r>
              <a:rPr sz="2400" b="1" spc="225" dirty="0">
                <a:solidFill>
                  <a:srgbClr val="498C80"/>
                </a:solidFill>
                <a:latin typeface="Arial"/>
                <a:cs typeface="Arial"/>
              </a:rPr>
              <a:t>#</a:t>
            </a:r>
            <a:r>
              <a:rPr sz="2400" b="1" spc="225" dirty="0">
                <a:solidFill>
                  <a:srgbClr val="0A7E67"/>
                </a:solidFill>
                <a:latin typeface="Arial"/>
                <a:cs typeface="Arial"/>
              </a:rPr>
              <a:t>7 </a:t>
            </a:r>
            <a:r>
              <a:rPr sz="1150" b="1" spc="35" dirty="0">
                <a:solidFill>
                  <a:srgbClr val="184987"/>
                </a:solidFill>
                <a:latin typeface="Arial"/>
                <a:cs typeface="Arial"/>
              </a:rPr>
              <a:t>MANUFACTURING </a:t>
            </a:r>
            <a:r>
              <a:rPr sz="1150" b="1" spc="-10" dirty="0">
                <a:solidFill>
                  <a:srgbClr val="184987"/>
                </a:solidFill>
                <a:latin typeface="Arial"/>
                <a:cs typeface="Arial"/>
              </a:rPr>
              <a:t>(OUTPUT)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4443" y="5446337"/>
            <a:ext cx="1198880" cy="7372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6985">
              <a:lnSpc>
                <a:spcPct val="101800"/>
              </a:lnSpc>
              <a:spcBef>
                <a:spcPts val="145"/>
              </a:spcBef>
            </a:pPr>
            <a:r>
              <a:rPr sz="1100" dirty="0">
                <a:solidFill>
                  <a:srgbClr val="728297"/>
                </a:solidFill>
                <a:latin typeface="Arial"/>
                <a:cs typeface="Arial"/>
              </a:rPr>
              <a:t>Elevate</a:t>
            </a:r>
            <a:r>
              <a:rPr sz="1100" spc="105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728297"/>
                </a:solidFill>
                <a:latin typeface="Arial"/>
                <a:cs typeface="Arial"/>
              </a:rPr>
              <a:t>Ventu</a:t>
            </a:r>
            <a:r>
              <a:rPr sz="1100" spc="40" dirty="0">
                <a:solidFill>
                  <a:srgbClr val="99A7BC"/>
                </a:solidFill>
                <a:latin typeface="Arial"/>
                <a:cs typeface="Arial"/>
              </a:rPr>
              <a:t>r</a:t>
            </a:r>
            <a:r>
              <a:rPr sz="1100" spc="40" dirty="0">
                <a:solidFill>
                  <a:srgbClr val="728297"/>
                </a:solidFill>
                <a:latin typeface="Arial"/>
                <a:cs typeface="Arial"/>
              </a:rPr>
              <a:t>es </a:t>
            </a:r>
            <a:r>
              <a:rPr sz="1150" b="1" spc="75" dirty="0">
                <a:solidFill>
                  <a:srgbClr val="184987"/>
                </a:solidFill>
                <a:latin typeface="Arial"/>
                <a:cs typeface="Arial"/>
              </a:rPr>
              <a:t>MOST</a:t>
            </a:r>
            <a:r>
              <a:rPr sz="1150" b="1" spc="-9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184987"/>
                </a:solidFill>
                <a:latin typeface="Arial"/>
                <a:cs typeface="Arial"/>
              </a:rPr>
              <a:t>ACTIVE </a:t>
            </a: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VC</a:t>
            </a:r>
            <a:r>
              <a:rPr sz="1150" b="1" spc="10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0846A1"/>
                </a:solidFill>
                <a:latin typeface="Arial"/>
                <a:cs typeface="Arial"/>
              </a:rPr>
              <a:t>IN</a:t>
            </a:r>
            <a:r>
              <a:rPr sz="1150" b="1" spc="195" dirty="0">
                <a:solidFill>
                  <a:srgbClr val="0846A1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184987"/>
                </a:solidFill>
                <a:latin typeface="Arial"/>
                <a:cs typeface="Arial"/>
              </a:rPr>
              <a:t>GREAT </a:t>
            </a: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LAKES</a:t>
            </a:r>
            <a:r>
              <a:rPr sz="1150" b="1" spc="9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184987"/>
                </a:solidFill>
                <a:latin typeface="Arial"/>
                <a:cs typeface="Arial"/>
              </a:rPr>
              <a:t>REGION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29632" y="2675075"/>
            <a:ext cx="1413510" cy="5295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55"/>
              </a:spcBef>
            </a:pPr>
            <a:r>
              <a:rPr sz="1100" spc="20" dirty="0">
                <a:solidFill>
                  <a:srgbClr val="728297"/>
                </a:solidFill>
                <a:latin typeface="Arial"/>
                <a:cs typeface="Arial"/>
              </a:rPr>
              <a:t>Business </a:t>
            </a:r>
            <a:r>
              <a:rPr sz="1100" spc="-10" dirty="0">
                <a:solidFill>
                  <a:srgbClr val="8795A5"/>
                </a:solidFill>
                <a:latin typeface="Arial"/>
                <a:cs typeface="Arial"/>
              </a:rPr>
              <a:t>Facilities </a:t>
            </a:r>
            <a:r>
              <a:rPr sz="1150" b="1" spc="35" dirty="0">
                <a:solidFill>
                  <a:srgbClr val="184987"/>
                </a:solidFill>
                <a:latin typeface="Arial"/>
                <a:cs typeface="Arial"/>
              </a:rPr>
              <a:t>MANUFACTURING </a:t>
            </a:r>
            <a:r>
              <a:rPr sz="1150" b="1" spc="-10" dirty="0">
                <a:solidFill>
                  <a:srgbClr val="184987"/>
                </a:solidFill>
                <a:latin typeface="Arial"/>
                <a:cs typeface="Arial"/>
              </a:rPr>
              <a:t>(JOBS)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31244" y="2509691"/>
            <a:ext cx="43307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225" dirty="0">
                <a:solidFill>
                  <a:srgbClr val="498C80"/>
                </a:solidFill>
                <a:latin typeface="Arial"/>
                <a:cs typeface="Arial"/>
              </a:rPr>
              <a:t>#</a:t>
            </a:r>
            <a:r>
              <a:rPr sz="2400" b="1" spc="225" dirty="0">
                <a:solidFill>
                  <a:srgbClr val="0A7E67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28836" y="3308843"/>
            <a:ext cx="1790064" cy="1297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940"/>
              </a:lnSpc>
              <a:spcBef>
                <a:spcPts val="110"/>
              </a:spcBef>
              <a:tabLst>
                <a:tab pos="1577340" algn="l"/>
              </a:tabLst>
            </a:pPr>
            <a:r>
              <a:rPr sz="1100" spc="-20" dirty="0">
                <a:solidFill>
                  <a:srgbClr val="8795A5"/>
                </a:solidFill>
                <a:latin typeface="Arial"/>
                <a:cs typeface="Arial"/>
              </a:rPr>
              <a:t>Tax</a:t>
            </a:r>
            <a:r>
              <a:rPr sz="1100" spc="-40" dirty="0">
                <a:solidFill>
                  <a:srgbClr val="8795A5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728297"/>
                </a:solidFill>
                <a:latin typeface="Arial"/>
                <a:cs typeface="Arial"/>
              </a:rPr>
              <a:t>Foundation</a:t>
            </a:r>
            <a:r>
              <a:rPr sz="1100" dirty="0">
                <a:solidFill>
                  <a:srgbClr val="728297"/>
                </a:solidFill>
                <a:latin typeface="Arial"/>
                <a:cs typeface="Arial"/>
              </a:rPr>
              <a:t>	</a:t>
            </a:r>
            <a:r>
              <a:rPr sz="7200" b="1" spc="-3925" dirty="0">
                <a:solidFill>
                  <a:srgbClr val="0A7E67"/>
                </a:solidFill>
                <a:latin typeface="Arial"/>
                <a:cs typeface="Arial"/>
              </a:rPr>
              <a:t>3</a:t>
            </a:r>
            <a:r>
              <a:rPr sz="2450" spc="70" dirty="0">
                <a:solidFill>
                  <a:srgbClr val="498C80"/>
                </a:solidFill>
                <a:latin typeface="Arial"/>
                <a:cs typeface="Arial"/>
              </a:rPr>
              <a:t>#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685"/>
              </a:lnSpc>
            </a:pP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PROPERTY</a:t>
            </a:r>
            <a:r>
              <a:rPr sz="1150" b="1" spc="27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184987"/>
                </a:solidFill>
                <a:latin typeface="Arial"/>
                <a:cs typeface="Arial"/>
              </a:rPr>
              <a:t>TAX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50" b="1" spc="40" dirty="0">
                <a:solidFill>
                  <a:srgbClr val="184987"/>
                </a:solidFill>
                <a:latin typeface="Arial"/>
                <a:cs typeface="Arial"/>
              </a:rPr>
              <a:t>RANK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25623" y="4726611"/>
            <a:ext cx="2089785" cy="1449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940"/>
              </a:lnSpc>
              <a:spcBef>
                <a:spcPts val="110"/>
              </a:spcBef>
            </a:pPr>
            <a:r>
              <a:rPr sz="1100" spc="60" dirty="0">
                <a:solidFill>
                  <a:srgbClr val="728297"/>
                </a:solidFill>
                <a:latin typeface="Arial"/>
                <a:cs typeface="Arial"/>
              </a:rPr>
              <a:t>Sta</a:t>
            </a:r>
            <a:r>
              <a:rPr sz="1100" spc="60" dirty="0">
                <a:solidFill>
                  <a:srgbClr val="99A7BC"/>
                </a:solidFill>
                <a:latin typeface="Arial"/>
                <a:cs typeface="Arial"/>
              </a:rPr>
              <a:t>r</a:t>
            </a:r>
            <a:r>
              <a:rPr sz="1100" spc="60" dirty="0">
                <a:solidFill>
                  <a:srgbClr val="728297"/>
                </a:solidFill>
                <a:latin typeface="Arial"/>
                <a:cs typeface="Arial"/>
              </a:rPr>
              <a:t>tup</a:t>
            </a:r>
            <a:r>
              <a:rPr sz="1100" spc="-10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8795A5"/>
                </a:solidFill>
                <a:latin typeface="Arial"/>
                <a:cs typeface="Arial"/>
              </a:rPr>
              <a:t>City</a:t>
            </a:r>
            <a:r>
              <a:rPr sz="1100" spc="-50" dirty="0">
                <a:solidFill>
                  <a:srgbClr val="8795A5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728297"/>
                </a:solidFill>
                <a:latin typeface="Arial"/>
                <a:cs typeface="Arial"/>
              </a:rPr>
              <a:t>Rankings</a:t>
            </a:r>
            <a:r>
              <a:rPr sz="1100" spc="295" dirty="0">
                <a:solidFill>
                  <a:srgbClr val="728297"/>
                </a:solidFill>
                <a:latin typeface="Arial"/>
                <a:cs typeface="Arial"/>
              </a:rPr>
              <a:t> </a:t>
            </a:r>
            <a:r>
              <a:rPr sz="7200" b="1" spc="-3950" dirty="0">
                <a:solidFill>
                  <a:srgbClr val="0A7E67"/>
                </a:solidFill>
                <a:latin typeface="Arial"/>
                <a:cs typeface="Arial"/>
              </a:rPr>
              <a:t>3</a:t>
            </a:r>
            <a:r>
              <a:rPr sz="2450" spc="45" dirty="0">
                <a:solidFill>
                  <a:srgbClr val="498C80"/>
                </a:solidFill>
                <a:latin typeface="Arial"/>
                <a:cs typeface="Arial"/>
              </a:rPr>
              <a:t>#</a:t>
            </a:r>
            <a:endParaRPr sz="2450">
              <a:latin typeface="Arial"/>
              <a:cs typeface="Arial"/>
            </a:endParaRPr>
          </a:p>
          <a:p>
            <a:pPr marL="15875">
              <a:lnSpc>
                <a:spcPts val="620"/>
              </a:lnSpc>
            </a:pP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BEST</a:t>
            </a:r>
            <a:r>
              <a:rPr sz="1150" b="1" spc="-55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184987"/>
                </a:solidFill>
                <a:latin typeface="Arial"/>
                <a:cs typeface="Arial"/>
              </a:rPr>
              <a:t>OF</a:t>
            </a:r>
            <a:r>
              <a:rPr sz="1150" b="1" spc="210" dirty="0">
                <a:solidFill>
                  <a:srgbClr val="184987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184987"/>
                </a:solidFill>
                <a:latin typeface="Arial"/>
                <a:cs typeface="Arial"/>
              </a:rPr>
              <a:t>THE</a:t>
            </a:r>
            <a:endParaRPr sz="1150">
              <a:latin typeface="Arial"/>
              <a:cs typeface="Arial"/>
            </a:endParaRPr>
          </a:p>
          <a:p>
            <a:pPr marL="19050" marR="793750" indent="-3175">
              <a:lnSpc>
                <a:spcPts val="1320"/>
              </a:lnSpc>
              <a:spcBef>
                <a:spcPts val="30"/>
              </a:spcBef>
            </a:pPr>
            <a:r>
              <a:rPr sz="1150" b="1" spc="70" dirty="0">
                <a:solidFill>
                  <a:srgbClr val="184987"/>
                </a:solidFill>
                <a:latin typeface="Arial"/>
                <a:cs typeface="Arial"/>
              </a:rPr>
              <a:t>MIDWEST </a:t>
            </a:r>
            <a:r>
              <a:rPr sz="1150" b="1" spc="55" dirty="0">
                <a:solidFill>
                  <a:srgbClr val="184987"/>
                </a:solidFill>
                <a:latin typeface="Arial"/>
                <a:cs typeface="Arial"/>
              </a:rPr>
              <a:t>(INDIANAPOLIS)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9084" y="6321107"/>
            <a:ext cx="128587" cy="171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1150" y="6342469"/>
            <a:ext cx="678180" cy="125095"/>
            <a:chOff x="1751150" y="6342469"/>
            <a:chExt cx="678180" cy="125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50" y="6342471"/>
              <a:ext cx="346151" cy="124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949" y="6342469"/>
              <a:ext cx="309206" cy="12362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1001" y="6342468"/>
            <a:ext cx="238760" cy="123189"/>
            <a:chOff x="381001" y="6342468"/>
            <a:chExt cx="238760" cy="123189"/>
          </a:xfrm>
        </p:grpSpPr>
        <p:sp>
          <p:nvSpPr>
            <p:cNvPr id="7" name="object 7"/>
            <p:cNvSpPr/>
            <p:nvPr/>
          </p:nvSpPr>
          <p:spPr>
            <a:xfrm>
              <a:off x="381001" y="6342468"/>
              <a:ext cx="40005" cy="123189"/>
            </a:xfrm>
            <a:custGeom>
              <a:avLst/>
              <a:gdLst/>
              <a:ahLst/>
              <a:cxnLst/>
              <a:rect l="l" t="t" r="r" b="b"/>
              <a:pathLst>
                <a:path w="40004" h="123189">
                  <a:moveTo>
                    <a:pt x="39655" y="0"/>
                  </a:moveTo>
                  <a:lnTo>
                    <a:pt x="0" y="0"/>
                  </a:lnTo>
                  <a:lnTo>
                    <a:pt x="0" y="123163"/>
                  </a:lnTo>
                  <a:lnTo>
                    <a:pt x="39655" y="123163"/>
                  </a:lnTo>
                  <a:lnTo>
                    <a:pt x="39655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40" y="6342469"/>
              <a:ext cx="173694" cy="1231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3922" y="6341686"/>
            <a:ext cx="1069340" cy="124460"/>
            <a:chOff x="643922" y="6341686"/>
            <a:chExt cx="1069340" cy="124460"/>
          </a:xfrm>
        </p:grpSpPr>
        <p:sp>
          <p:nvSpPr>
            <p:cNvPr id="10" name="object 10"/>
            <p:cNvSpPr/>
            <p:nvPr/>
          </p:nvSpPr>
          <p:spPr>
            <a:xfrm>
              <a:off x="831088" y="6342468"/>
              <a:ext cx="640080" cy="123189"/>
            </a:xfrm>
            <a:custGeom>
              <a:avLst/>
              <a:gdLst/>
              <a:ahLst/>
              <a:cxnLst/>
              <a:rect l="l" t="t" r="r" b="b"/>
              <a:pathLst>
                <a:path w="640080" h="123189">
                  <a:moveTo>
                    <a:pt x="39662" y="0"/>
                  </a:moveTo>
                  <a:lnTo>
                    <a:pt x="0" y="0"/>
                  </a:lnTo>
                  <a:lnTo>
                    <a:pt x="0" y="123164"/>
                  </a:lnTo>
                  <a:lnTo>
                    <a:pt x="39662" y="123164"/>
                  </a:lnTo>
                  <a:lnTo>
                    <a:pt x="39662" y="0"/>
                  </a:lnTo>
                  <a:close/>
                </a:path>
                <a:path w="640080" h="123189">
                  <a:moveTo>
                    <a:pt x="246265" y="123177"/>
                  </a:moveTo>
                  <a:lnTo>
                    <a:pt x="235077" y="101981"/>
                  </a:lnTo>
                  <a:lnTo>
                    <a:pt x="220789" y="74917"/>
                  </a:lnTo>
                  <a:lnTo>
                    <a:pt x="196151" y="28244"/>
                  </a:lnTo>
                  <a:lnTo>
                    <a:pt x="181241" y="12"/>
                  </a:lnTo>
                  <a:lnTo>
                    <a:pt x="179235" y="12"/>
                  </a:lnTo>
                  <a:lnTo>
                    <a:pt x="179235" y="74917"/>
                  </a:lnTo>
                  <a:lnTo>
                    <a:pt x="123723" y="74917"/>
                  </a:lnTo>
                  <a:lnTo>
                    <a:pt x="147510" y="28244"/>
                  </a:lnTo>
                  <a:lnTo>
                    <a:pt x="155067" y="28244"/>
                  </a:lnTo>
                  <a:lnTo>
                    <a:pt x="179235" y="74917"/>
                  </a:lnTo>
                  <a:lnTo>
                    <a:pt x="179235" y="12"/>
                  </a:lnTo>
                  <a:lnTo>
                    <a:pt x="122135" y="12"/>
                  </a:lnTo>
                  <a:lnTo>
                    <a:pt x="55918" y="123177"/>
                  </a:lnTo>
                  <a:lnTo>
                    <a:pt x="99568" y="123177"/>
                  </a:lnTo>
                  <a:lnTo>
                    <a:pt x="110236" y="101981"/>
                  </a:lnTo>
                  <a:lnTo>
                    <a:pt x="192709" y="101981"/>
                  </a:lnTo>
                  <a:lnTo>
                    <a:pt x="203022" y="123177"/>
                  </a:lnTo>
                  <a:lnTo>
                    <a:pt x="246265" y="123177"/>
                  </a:lnTo>
                  <a:close/>
                </a:path>
                <a:path w="640080" h="123189">
                  <a:moveTo>
                    <a:pt x="433044" y="12"/>
                  </a:moveTo>
                  <a:lnTo>
                    <a:pt x="394195" y="12"/>
                  </a:lnTo>
                  <a:lnTo>
                    <a:pt x="395351" y="91401"/>
                  </a:lnTo>
                  <a:lnTo>
                    <a:pt x="391388" y="91401"/>
                  </a:lnTo>
                  <a:lnTo>
                    <a:pt x="325996" y="12"/>
                  </a:lnTo>
                  <a:lnTo>
                    <a:pt x="259384" y="12"/>
                  </a:lnTo>
                  <a:lnTo>
                    <a:pt x="259384" y="123177"/>
                  </a:lnTo>
                  <a:lnTo>
                    <a:pt x="298234" y="123177"/>
                  </a:lnTo>
                  <a:lnTo>
                    <a:pt x="297446" y="30988"/>
                  </a:lnTo>
                  <a:lnTo>
                    <a:pt x="301409" y="30988"/>
                  </a:lnTo>
                  <a:lnTo>
                    <a:pt x="367233" y="123177"/>
                  </a:lnTo>
                  <a:lnTo>
                    <a:pt x="433044" y="123177"/>
                  </a:lnTo>
                  <a:lnTo>
                    <a:pt x="433044" y="12"/>
                  </a:lnTo>
                  <a:close/>
                </a:path>
                <a:path w="640080" h="123189">
                  <a:moveTo>
                    <a:pt x="639648" y="123177"/>
                  </a:moveTo>
                  <a:lnTo>
                    <a:pt x="628396" y="101981"/>
                  </a:lnTo>
                  <a:lnTo>
                    <a:pt x="614006" y="74917"/>
                  </a:lnTo>
                  <a:lnTo>
                    <a:pt x="589203" y="28244"/>
                  </a:lnTo>
                  <a:lnTo>
                    <a:pt x="574205" y="12"/>
                  </a:lnTo>
                  <a:lnTo>
                    <a:pt x="572617" y="12"/>
                  </a:lnTo>
                  <a:lnTo>
                    <a:pt x="572617" y="74917"/>
                  </a:lnTo>
                  <a:lnTo>
                    <a:pt x="516737" y="74917"/>
                  </a:lnTo>
                  <a:lnTo>
                    <a:pt x="540893" y="28244"/>
                  </a:lnTo>
                  <a:lnTo>
                    <a:pt x="548449" y="28244"/>
                  </a:lnTo>
                  <a:lnTo>
                    <a:pt x="572617" y="74917"/>
                  </a:lnTo>
                  <a:lnTo>
                    <a:pt x="572617" y="12"/>
                  </a:lnTo>
                  <a:lnTo>
                    <a:pt x="515150" y="12"/>
                  </a:lnTo>
                  <a:lnTo>
                    <a:pt x="449326" y="123177"/>
                  </a:lnTo>
                  <a:lnTo>
                    <a:pt x="492518" y="123177"/>
                  </a:lnTo>
                  <a:lnTo>
                    <a:pt x="503250" y="101981"/>
                  </a:lnTo>
                  <a:lnTo>
                    <a:pt x="585724" y="101981"/>
                  </a:lnTo>
                  <a:lnTo>
                    <a:pt x="596455" y="123177"/>
                  </a:lnTo>
                  <a:lnTo>
                    <a:pt x="639648" y="123177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4534" y="6341686"/>
              <a:ext cx="218128" cy="1239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922" y="6342469"/>
              <a:ext cx="164574" cy="1231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759" y="935672"/>
            <a:ext cx="1190155" cy="63912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85750" y="381000"/>
            <a:ext cx="11525250" cy="66675"/>
          </a:xfrm>
          <a:custGeom>
            <a:avLst/>
            <a:gdLst/>
            <a:ahLst/>
            <a:cxnLst/>
            <a:rect l="l" t="t" r="r" b="b"/>
            <a:pathLst>
              <a:path w="11525250" h="66675">
                <a:moveTo>
                  <a:pt x="11525250" y="0"/>
                </a:moveTo>
                <a:lnTo>
                  <a:pt x="0" y="0"/>
                </a:lnTo>
                <a:lnTo>
                  <a:pt x="0" y="66675"/>
                </a:lnTo>
                <a:lnTo>
                  <a:pt x="11525250" y="66675"/>
                </a:lnTo>
                <a:lnTo>
                  <a:pt x="11525250" y="0"/>
                </a:lnTo>
                <a:close/>
              </a:path>
            </a:pathLst>
          </a:custGeom>
          <a:solidFill>
            <a:srgbClr val="FFC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95400" y="2533650"/>
            <a:ext cx="2743200" cy="27432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25701" y="5307965"/>
            <a:ext cx="14033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40" dirty="0">
                <a:solidFill>
                  <a:srgbClr val="1E1E1E"/>
                </a:solidFill>
                <a:latin typeface="Century Gothic"/>
                <a:cs typeface="Century Gothic"/>
              </a:rPr>
              <a:t>IndianaREADI.com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10100" y="523875"/>
            <a:ext cx="6905625" cy="6334125"/>
            <a:chOff x="4610100" y="523875"/>
            <a:chExt cx="6905625" cy="633412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0100" y="523875"/>
              <a:ext cx="6905625" cy="63341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19650" y="924940"/>
              <a:ext cx="6210046" cy="5933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9084" y="6321107"/>
            <a:ext cx="128587" cy="171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1150" y="6342469"/>
            <a:ext cx="678180" cy="125095"/>
            <a:chOff x="1751150" y="6342469"/>
            <a:chExt cx="678180" cy="125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50" y="6342471"/>
              <a:ext cx="346151" cy="124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949" y="6342469"/>
              <a:ext cx="309206" cy="12362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1001" y="6342468"/>
            <a:ext cx="238760" cy="123189"/>
            <a:chOff x="381001" y="6342468"/>
            <a:chExt cx="238760" cy="123189"/>
          </a:xfrm>
        </p:grpSpPr>
        <p:sp>
          <p:nvSpPr>
            <p:cNvPr id="7" name="object 7"/>
            <p:cNvSpPr/>
            <p:nvPr/>
          </p:nvSpPr>
          <p:spPr>
            <a:xfrm>
              <a:off x="381001" y="6342468"/>
              <a:ext cx="40005" cy="123189"/>
            </a:xfrm>
            <a:custGeom>
              <a:avLst/>
              <a:gdLst/>
              <a:ahLst/>
              <a:cxnLst/>
              <a:rect l="l" t="t" r="r" b="b"/>
              <a:pathLst>
                <a:path w="40004" h="123189">
                  <a:moveTo>
                    <a:pt x="39655" y="0"/>
                  </a:moveTo>
                  <a:lnTo>
                    <a:pt x="0" y="0"/>
                  </a:lnTo>
                  <a:lnTo>
                    <a:pt x="0" y="123163"/>
                  </a:lnTo>
                  <a:lnTo>
                    <a:pt x="39655" y="123163"/>
                  </a:lnTo>
                  <a:lnTo>
                    <a:pt x="39655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40" y="6342469"/>
              <a:ext cx="173694" cy="1231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3922" y="6341686"/>
            <a:ext cx="1069340" cy="124460"/>
            <a:chOff x="643922" y="6341686"/>
            <a:chExt cx="1069340" cy="124460"/>
          </a:xfrm>
        </p:grpSpPr>
        <p:sp>
          <p:nvSpPr>
            <p:cNvPr id="10" name="object 10"/>
            <p:cNvSpPr/>
            <p:nvPr/>
          </p:nvSpPr>
          <p:spPr>
            <a:xfrm>
              <a:off x="831088" y="6342468"/>
              <a:ext cx="640080" cy="123189"/>
            </a:xfrm>
            <a:custGeom>
              <a:avLst/>
              <a:gdLst/>
              <a:ahLst/>
              <a:cxnLst/>
              <a:rect l="l" t="t" r="r" b="b"/>
              <a:pathLst>
                <a:path w="640080" h="123189">
                  <a:moveTo>
                    <a:pt x="39662" y="0"/>
                  </a:moveTo>
                  <a:lnTo>
                    <a:pt x="0" y="0"/>
                  </a:lnTo>
                  <a:lnTo>
                    <a:pt x="0" y="123164"/>
                  </a:lnTo>
                  <a:lnTo>
                    <a:pt x="39662" y="123164"/>
                  </a:lnTo>
                  <a:lnTo>
                    <a:pt x="39662" y="0"/>
                  </a:lnTo>
                  <a:close/>
                </a:path>
                <a:path w="640080" h="123189">
                  <a:moveTo>
                    <a:pt x="246265" y="123177"/>
                  </a:moveTo>
                  <a:lnTo>
                    <a:pt x="235077" y="101981"/>
                  </a:lnTo>
                  <a:lnTo>
                    <a:pt x="220789" y="74917"/>
                  </a:lnTo>
                  <a:lnTo>
                    <a:pt x="196151" y="28244"/>
                  </a:lnTo>
                  <a:lnTo>
                    <a:pt x="181241" y="12"/>
                  </a:lnTo>
                  <a:lnTo>
                    <a:pt x="179235" y="12"/>
                  </a:lnTo>
                  <a:lnTo>
                    <a:pt x="179235" y="74917"/>
                  </a:lnTo>
                  <a:lnTo>
                    <a:pt x="123723" y="74917"/>
                  </a:lnTo>
                  <a:lnTo>
                    <a:pt x="147510" y="28244"/>
                  </a:lnTo>
                  <a:lnTo>
                    <a:pt x="155067" y="28244"/>
                  </a:lnTo>
                  <a:lnTo>
                    <a:pt x="179235" y="74917"/>
                  </a:lnTo>
                  <a:lnTo>
                    <a:pt x="179235" y="12"/>
                  </a:lnTo>
                  <a:lnTo>
                    <a:pt x="122135" y="12"/>
                  </a:lnTo>
                  <a:lnTo>
                    <a:pt x="55918" y="123177"/>
                  </a:lnTo>
                  <a:lnTo>
                    <a:pt x="99568" y="123177"/>
                  </a:lnTo>
                  <a:lnTo>
                    <a:pt x="110236" y="101981"/>
                  </a:lnTo>
                  <a:lnTo>
                    <a:pt x="192709" y="101981"/>
                  </a:lnTo>
                  <a:lnTo>
                    <a:pt x="203022" y="123177"/>
                  </a:lnTo>
                  <a:lnTo>
                    <a:pt x="246265" y="123177"/>
                  </a:lnTo>
                  <a:close/>
                </a:path>
                <a:path w="640080" h="123189">
                  <a:moveTo>
                    <a:pt x="433044" y="12"/>
                  </a:moveTo>
                  <a:lnTo>
                    <a:pt x="394195" y="12"/>
                  </a:lnTo>
                  <a:lnTo>
                    <a:pt x="395351" y="91401"/>
                  </a:lnTo>
                  <a:lnTo>
                    <a:pt x="391388" y="91401"/>
                  </a:lnTo>
                  <a:lnTo>
                    <a:pt x="325996" y="12"/>
                  </a:lnTo>
                  <a:lnTo>
                    <a:pt x="259384" y="12"/>
                  </a:lnTo>
                  <a:lnTo>
                    <a:pt x="259384" y="123177"/>
                  </a:lnTo>
                  <a:lnTo>
                    <a:pt x="298234" y="123177"/>
                  </a:lnTo>
                  <a:lnTo>
                    <a:pt x="297446" y="30988"/>
                  </a:lnTo>
                  <a:lnTo>
                    <a:pt x="301409" y="30988"/>
                  </a:lnTo>
                  <a:lnTo>
                    <a:pt x="367233" y="123177"/>
                  </a:lnTo>
                  <a:lnTo>
                    <a:pt x="433044" y="123177"/>
                  </a:lnTo>
                  <a:lnTo>
                    <a:pt x="433044" y="12"/>
                  </a:lnTo>
                  <a:close/>
                </a:path>
                <a:path w="640080" h="123189">
                  <a:moveTo>
                    <a:pt x="639648" y="123177"/>
                  </a:moveTo>
                  <a:lnTo>
                    <a:pt x="628396" y="101981"/>
                  </a:lnTo>
                  <a:lnTo>
                    <a:pt x="614006" y="74917"/>
                  </a:lnTo>
                  <a:lnTo>
                    <a:pt x="589203" y="28244"/>
                  </a:lnTo>
                  <a:lnTo>
                    <a:pt x="574205" y="12"/>
                  </a:lnTo>
                  <a:lnTo>
                    <a:pt x="572617" y="12"/>
                  </a:lnTo>
                  <a:lnTo>
                    <a:pt x="572617" y="74917"/>
                  </a:lnTo>
                  <a:lnTo>
                    <a:pt x="516737" y="74917"/>
                  </a:lnTo>
                  <a:lnTo>
                    <a:pt x="540893" y="28244"/>
                  </a:lnTo>
                  <a:lnTo>
                    <a:pt x="548449" y="28244"/>
                  </a:lnTo>
                  <a:lnTo>
                    <a:pt x="572617" y="74917"/>
                  </a:lnTo>
                  <a:lnTo>
                    <a:pt x="572617" y="12"/>
                  </a:lnTo>
                  <a:lnTo>
                    <a:pt x="515150" y="12"/>
                  </a:lnTo>
                  <a:lnTo>
                    <a:pt x="449326" y="123177"/>
                  </a:lnTo>
                  <a:lnTo>
                    <a:pt x="492518" y="123177"/>
                  </a:lnTo>
                  <a:lnTo>
                    <a:pt x="503250" y="101981"/>
                  </a:lnTo>
                  <a:lnTo>
                    <a:pt x="585724" y="101981"/>
                  </a:lnTo>
                  <a:lnTo>
                    <a:pt x="596455" y="123177"/>
                  </a:lnTo>
                  <a:lnTo>
                    <a:pt x="639648" y="123177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4534" y="6341686"/>
              <a:ext cx="218128" cy="1239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922" y="6342469"/>
              <a:ext cx="164574" cy="1231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5759" y="772096"/>
            <a:ext cx="3028950" cy="1188720"/>
            <a:chOff x="365759" y="772096"/>
            <a:chExt cx="3028950" cy="11887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777" y="1426273"/>
              <a:ext cx="2399411" cy="2860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777" y="1674177"/>
              <a:ext cx="3015869" cy="2860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759" y="772096"/>
              <a:ext cx="1698752" cy="63912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85750" y="381000"/>
            <a:ext cx="11525250" cy="66675"/>
          </a:xfrm>
          <a:custGeom>
            <a:avLst/>
            <a:gdLst/>
            <a:ahLst/>
            <a:cxnLst/>
            <a:rect l="l" t="t" r="r" b="b"/>
            <a:pathLst>
              <a:path w="11525250" h="66675">
                <a:moveTo>
                  <a:pt x="11525250" y="0"/>
                </a:moveTo>
                <a:lnTo>
                  <a:pt x="0" y="0"/>
                </a:lnTo>
                <a:lnTo>
                  <a:pt x="0" y="66675"/>
                </a:lnTo>
                <a:lnTo>
                  <a:pt x="11525250" y="66675"/>
                </a:lnTo>
                <a:lnTo>
                  <a:pt x="11525250" y="0"/>
                </a:lnTo>
                <a:close/>
              </a:path>
            </a:pathLst>
          </a:custGeom>
          <a:solidFill>
            <a:srgbClr val="FFC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6077" y="2366390"/>
            <a:ext cx="4518025" cy="3289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25"/>
              </a:spcBef>
            </a:pPr>
            <a:r>
              <a:rPr sz="1400" spc="-105" dirty="0">
                <a:solidFill>
                  <a:srgbClr val="1E1E1E"/>
                </a:solidFill>
                <a:latin typeface="Century Gothic"/>
                <a:cs typeface="Century Gothic"/>
              </a:rPr>
              <a:t>17</a:t>
            </a:r>
            <a:r>
              <a:rPr sz="140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E1E1E"/>
                </a:solidFill>
                <a:latin typeface="Century Gothic"/>
                <a:cs typeface="Century Gothic"/>
              </a:rPr>
              <a:t>regional</a:t>
            </a:r>
            <a:r>
              <a:rPr sz="140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E1E1E"/>
                </a:solidFill>
                <a:latin typeface="Century Gothic"/>
                <a:cs typeface="Century Gothic"/>
              </a:rPr>
              <a:t>proposals</a:t>
            </a:r>
            <a:r>
              <a:rPr sz="1400" spc="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E1E1E"/>
                </a:solidFill>
                <a:latin typeface="Century Gothic"/>
                <a:cs typeface="Century Gothic"/>
              </a:rPr>
              <a:t>represented</a:t>
            </a:r>
            <a:r>
              <a:rPr sz="1400" spc="-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65" dirty="0">
                <a:solidFill>
                  <a:srgbClr val="1E1E1E"/>
                </a:solidFill>
                <a:latin typeface="Century Gothic"/>
                <a:cs typeface="Century Gothic"/>
              </a:rPr>
              <a:t>more</a:t>
            </a:r>
            <a:r>
              <a:rPr sz="1400" spc="1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50" dirty="0">
                <a:solidFill>
                  <a:srgbClr val="1E1E1E"/>
                </a:solidFill>
                <a:latin typeface="Century Gothic"/>
                <a:cs typeface="Century Gothic"/>
              </a:rPr>
              <a:t>than</a:t>
            </a:r>
            <a:r>
              <a:rPr sz="1400" spc="-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Century Gothic"/>
                <a:cs typeface="Century Gothic"/>
              </a:rPr>
              <a:t>$15B </a:t>
            </a:r>
            <a:r>
              <a:rPr sz="1400" spc="10" dirty="0">
                <a:solidFill>
                  <a:srgbClr val="1E1E1E"/>
                </a:solidFill>
                <a:latin typeface="Century Gothic"/>
                <a:cs typeface="Century Gothic"/>
              </a:rPr>
              <a:t>of</a:t>
            </a:r>
            <a:r>
              <a:rPr sz="1400" spc="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60" dirty="0">
                <a:solidFill>
                  <a:srgbClr val="1E1E1E"/>
                </a:solidFill>
                <a:latin typeface="Century Gothic"/>
                <a:cs typeface="Century Gothic"/>
              </a:rPr>
              <a:t>investment</a:t>
            </a:r>
            <a:r>
              <a:rPr sz="1400" spc="-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1E1E1E"/>
                </a:solidFill>
                <a:latin typeface="Century Gothic"/>
                <a:cs typeface="Century Gothic"/>
              </a:rPr>
              <a:t>demand</a:t>
            </a:r>
            <a:r>
              <a:rPr sz="1400" spc="-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100" dirty="0">
                <a:solidFill>
                  <a:srgbClr val="1E1E1E"/>
                </a:solidFill>
                <a:latin typeface="Century Gothic"/>
                <a:cs typeface="Century Gothic"/>
              </a:rPr>
              <a:t>in</a:t>
            </a:r>
            <a:r>
              <a:rPr sz="1400" spc="-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10" dirty="0">
                <a:solidFill>
                  <a:srgbClr val="1E1E1E"/>
                </a:solidFill>
                <a:latin typeface="Century Gothic"/>
                <a:cs typeface="Century Gothic"/>
              </a:rPr>
              <a:t>projects</a:t>
            </a:r>
            <a:r>
              <a:rPr sz="1400" spc="-6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60" dirty="0">
                <a:solidFill>
                  <a:srgbClr val="1E1E1E"/>
                </a:solidFill>
                <a:latin typeface="Century Gothic"/>
                <a:cs typeface="Century Gothic"/>
              </a:rPr>
              <a:t>like</a:t>
            </a:r>
            <a:r>
              <a:rPr sz="1400" spc="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40" dirty="0">
                <a:solidFill>
                  <a:srgbClr val="1E1E1E"/>
                </a:solidFill>
                <a:latin typeface="Century Gothic"/>
                <a:cs typeface="Century Gothic"/>
              </a:rPr>
              <a:t>trails, </a:t>
            </a:r>
            <a:r>
              <a:rPr sz="1400" spc="-10" dirty="0">
                <a:solidFill>
                  <a:srgbClr val="1E1E1E"/>
                </a:solidFill>
                <a:latin typeface="Century Gothic"/>
                <a:cs typeface="Century Gothic"/>
              </a:rPr>
              <a:t>broadband,</a:t>
            </a:r>
            <a:r>
              <a:rPr sz="1400" spc="-1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E1E1E"/>
                </a:solidFill>
                <a:latin typeface="Century Gothic"/>
                <a:cs typeface="Century Gothic"/>
              </a:rPr>
              <a:t>childcare</a:t>
            </a:r>
            <a:r>
              <a:rPr sz="1400" spc="-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400" spc="-1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60" dirty="0">
                <a:solidFill>
                  <a:srgbClr val="1E1E1E"/>
                </a:solidFill>
                <a:latin typeface="Century Gothic"/>
                <a:cs typeface="Century Gothic"/>
              </a:rPr>
              <a:t>wellness</a:t>
            </a:r>
            <a:r>
              <a:rPr sz="14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Century Gothic"/>
                <a:cs typeface="Century Gothic"/>
              </a:rPr>
              <a:t>initiatives, </a:t>
            </a:r>
            <a:r>
              <a:rPr sz="1400" dirty="0">
                <a:solidFill>
                  <a:srgbClr val="1E1E1E"/>
                </a:solidFill>
                <a:latin typeface="Century Gothic"/>
                <a:cs typeface="Century Gothic"/>
              </a:rPr>
              <a:t>workforce</a:t>
            </a:r>
            <a:r>
              <a:rPr sz="1400" spc="-9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E1E1E"/>
                </a:solidFill>
                <a:latin typeface="Century Gothic"/>
                <a:cs typeface="Century Gothic"/>
              </a:rPr>
              <a:t>development</a:t>
            </a:r>
            <a:r>
              <a:rPr sz="1400" spc="1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65" dirty="0">
                <a:solidFill>
                  <a:srgbClr val="1E1E1E"/>
                </a:solidFill>
                <a:latin typeface="Century Gothic"/>
                <a:cs typeface="Century Gothic"/>
              </a:rPr>
              <a:t>programs</a:t>
            </a:r>
            <a:r>
              <a:rPr sz="1400" spc="-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40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400" spc="40" dirty="0">
                <a:solidFill>
                  <a:srgbClr val="1E1E1E"/>
                </a:solidFill>
                <a:latin typeface="Century Gothic"/>
                <a:cs typeface="Century Gothic"/>
              </a:rPr>
              <a:t>marketing.</a:t>
            </a:r>
            <a:endParaRPr sz="14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98450" algn="l"/>
              </a:tabLst>
            </a:pP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All</a:t>
            </a:r>
            <a:r>
              <a:rPr sz="1200" spc="1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92</a:t>
            </a:r>
            <a:r>
              <a:rPr sz="120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counties</a:t>
            </a:r>
            <a:r>
              <a:rPr sz="1200" spc="-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participated.</a:t>
            </a:r>
            <a:endParaRPr sz="1200">
              <a:latin typeface="Century Gothic"/>
              <a:cs typeface="Century Gothic"/>
            </a:endParaRPr>
          </a:p>
          <a:p>
            <a:pPr marL="298450" marR="106680" indent="-286385">
              <a:lnSpc>
                <a:spcPts val="1430"/>
              </a:lnSpc>
              <a:spcBef>
                <a:spcPts val="1245"/>
              </a:spcBef>
              <a:buFont typeface="Arial"/>
              <a:buChar char="•"/>
              <a:tabLst>
                <a:tab pos="298450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Proposals</a:t>
            </a:r>
            <a:r>
              <a:rPr sz="1200" spc="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included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nearly</a:t>
            </a:r>
            <a:r>
              <a:rPr sz="1200" spc="1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120" dirty="0">
                <a:solidFill>
                  <a:srgbClr val="1E1E1E"/>
                </a:solidFill>
                <a:latin typeface="Century Gothic"/>
                <a:cs typeface="Century Gothic"/>
              </a:rPr>
              <a:t>800</a:t>
            </a:r>
            <a:r>
              <a:rPr sz="1200" spc="-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projects</a:t>
            </a: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programs. </a:t>
            </a:r>
            <a:r>
              <a:rPr sz="1200" spc="-45" dirty="0">
                <a:solidFill>
                  <a:srgbClr val="1E1E1E"/>
                </a:solidFill>
                <a:latin typeface="Century Gothic"/>
                <a:cs typeface="Century Gothic"/>
              </a:rPr>
              <a:t>361</a:t>
            </a:r>
            <a:r>
              <a:rPr sz="120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projects</a:t>
            </a:r>
            <a:r>
              <a:rPr sz="1200" spc="-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funded.</a:t>
            </a:r>
            <a:endParaRPr sz="12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298450" algn="l"/>
              </a:tabLst>
            </a:pPr>
            <a:r>
              <a:rPr sz="1200" spc="-110" dirty="0">
                <a:solidFill>
                  <a:srgbClr val="1E1E1E"/>
                </a:solidFill>
                <a:latin typeface="Century Gothic"/>
                <a:cs typeface="Century Gothic"/>
              </a:rPr>
              <a:t>10:1</a:t>
            </a:r>
            <a:r>
              <a:rPr sz="1200" spc="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leverage</a:t>
            </a: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from</a:t>
            </a:r>
            <a:r>
              <a:rPr sz="1200" spc="13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private</a:t>
            </a: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and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public</a:t>
            </a:r>
            <a:r>
              <a:rPr sz="120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sources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200" spc="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state</a:t>
            </a:r>
            <a:endParaRPr sz="120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5"/>
              </a:spcBef>
            </a:pPr>
            <a:r>
              <a:rPr sz="1200" spc="40" dirty="0">
                <a:solidFill>
                  <a:srgbClr val="1E1E1E"/>
                </a:solidFill>
                <a:latin typeface="Century Gothic"/>
                <a:cs typeface="Century Gothic"/>
              </a:rPr>
              <a:t>investment.</a:t>
            </a:r>
            <a:endParaRPr sz="1200">
              <a:latin typeface="Century Gothic"/>
              <a:cs typeface="Century Gothic"/>
            </a:endParaRPr>
          </a:p>
          <a:p>
            <a:pPr marL="298450" marR="281940" indent="-286385" algn="just">
              <a:lnSpc>
                <a:spcPct val="99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	</a:t>
            </a:r>
            <a:r>
              <a:rPr sz="1200" spc="-110" dirty="0">
                <a:solidFill>
                  <a:srgbClr val="1E1E1E"/>
                </a:solidFill>
                <a:latin typeface="Century Gothic"/>
                <a:cs typeface="Century Gothic"/>
              </a:rPr>
              <a:t>7:1</a:t>
            </a:r>
            <a:r>
              <a:rPr sz="1200" spc="18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match</a:t>
            </a:r>
            <a:r>
              <a:rPr sz="120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from</a:t>
            </a:r>
            <a:r>
              <a:rPr sz="1200" spc="1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private</a:t>
            </a:r>
            <a:r>
              <a:rPr sz="1200" spc="10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sources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state </a:t>
            </a:r>
            <a:r>
              <a:rPr sz="1200" spc="40" dirty="0">
                <a:solidFill>
                  <a:srgbClr val="1E1E1E"/>
                </a:solidFill>
                <a:latin typeface="Century Gothic"/>
                <a:cs typeface="Century Gothic"/>
              </a:rPr>
              <a:t>investment,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more</a:t>
            </a:r>
            <a:r>
              <a:rPr sz="120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than</a:t>
            </a: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75" dirty="0">
                <a:solidFill>
                  <a:srgbClr val="1E1E1E"/>
                </a:solidFill>
                <a:latin typeface="Century Gothic"/>
                <a:cs typeface="Century Gothic"/>
              </a:rPr>
              <a:t>66%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of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total</a:t>
            </a:r>
            <a:r>
              <a:rPr sz="1200" spc="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60" dirty="0">
                <a:solidFill>
                  <a:srgbClr val="1E1E1E"/>
                </a:solidFill>
                <a:latin typeface="Century Gothic"/>
                <a:cs typeface="Century Gothic"/>
              </a:rPr>
              <a:t>investment</a:t>
            </a:r>
            <a:r>
              <a:rPr sz="1200" spc="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from</a:t>
            </a:r>
            <a:r>
              <a:rPr sz="1200" spc="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the</a:t>
            </a:r>
            <a:r>
              <a:rPr sz="1200" spc="8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private sector.</a:t>
            </a:r>
            <a:endParaRPr sz="12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98450" algn="l"/>
              </a:tabLst>
            </a:pP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$50M</a:t>
            </a:r>
            <a:r>
              <a:rPr sz="1200" spc="-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max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allocation</a:t>
            </a:r>
            <a:r>
              <a:rPr sz="1200" spc="1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for</a:t>
            </a:r>
            <a:r>
              <a:rPr sz="1200" spc="-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regions.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34050" y="571500"/>
            <a:ext cx="552450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9084" y="6321107"/>
            <a:ext cx="128587" cy="171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1150" y="6342469"/>
            <a:ext cx="678180" cy="125095"/>
            <a:chOff x="1751150" y="6342469"/>
            <a:chExt cx="678180" cy="125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50" y="6342471"/>
              <a:ext cx="346151" cy="124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949" y="6342469"/>
              <a:ext cx="309206" cy="12362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1001" y="6342468"/>
            <a:ext cx="238760" cy="123189"/>
            <a:chOff x="381001" y="6342468"/>
            <a:chExt cx="238760" cy="123189"/>
          </a:xfrm>
        </p:grpSpPr>
        <p:sp>
          <p:nvSpPr>
            <p:cNvPr id="7" name="object 7"/>
            <p:cNvSpPr/>
            <p:nvPr/>
          </p:nvSpPr>
          <p:spPr>
            <a:xfrm>
              <a:off x="381001" y="6342468"/>
              <a:ext cx="40005" cy="123189"/>
            </a:xfrm>
            <a:custGeom>
              <a:avLst/>
              <a:gdLst/>
              <a:ahLst/>
              <a:cxnLst/>
              <a:rect l="l" t="t" r="r" b="b"/>
              <a:pathLst>
                <a:path w="40004" h="123189">
                  <a:moveTo>
                    <a:pt x="39655" y="0"/>
                  </a:moveTo>
                  <a:lnTo>
                    <a:pt x="0" y="0"/>
                  </a:lnTo>
                  <a:lnTo>
                    <a:pt x="0" y="123163"/>
                  </a:lnTo>
                  <a:lnTo>
                    <a:pt x="39655" y="123163"/>
                  </a:lnTo>
                  <a:lnTo>
                    <a:pt x="39655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40" y="6342469"/>
              <a:ext cx="173694" cy="1231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3922" y="6341686"/>
            <a:ext cx="1069340" cy="124460"/>
            <a:chOff x="643922" y="6341686"/>
            <a:chExt cx="1069340" cy="124460"/>
          </a:xfrm>
        </p:grpSpPr>
        <p:sp>
          <p:nvSpPr>
            <p:cNvPr id="10" name="object 10"/>
            <p:cNvSpPr/>
            <p:nvPr/>
          </p:nvSpPr>
          <p:spPr>
            <a:xfrm>
              <a:off x="831088" y="6342468"/>
              <a:ext cx="640080" cy="123189"/>
            </a:xfrm>
            <a:custGeom>
              <a:avLst/>
              <a:gdLst/>
              <a:ahLst/>
              <a:cxnLst/>
              <a:rect l="l" t="t" r="r" b="b"/>
              <a:pathLst>
                <a:path w="640080" h="123189">
                  <a:moveTo>
                    <a:pt x="39662" y="0"/>
                  </a:moveTo>
                  <a:lnTo>
                    <a:pt x="0" y="0"/>
                  </a:lnTo>
                  <a:lnTo>
                    <a:pt x="0" y="123164"/>
                  </a:lnTo>
                  <a:lnTo>
                    <a:pt x="39662" y="123164"/>
                  </a:lnTo>
                  <a:lnTo>
                    <a:pt x="39662" y="0"/>
                  </a:lnTo>
                  <a:close/>
                </a:path>
                <a:path w="640080" h="123189">
                  <a:moveTo>
                    <a:pt x="246265" y="123177"/>
                  </a:moveTo>
                  <a:lnTo>
                    <a:pt x="235077" y="101981"/>
                  </a:lnTo>
                  <a:lnTo>
                    <a:pt x="220789" y="74917"/>
                  </a:lnTo>
                  <a:lnTo>
                    <a:pt x="196151" y="28244"/>
                  </a:lnTo>
                  <a:lnTo>
                    <a:pt x="181241" y="12"/>
                  </a:lnTo>
                  <a:lnTo>
                    <a:pt x="179235" y="12"/>
                  </a:lnTo>
                  <a:lnTo>
                    <a:pt x="179235" y="74917"/>
                  </a:lnTo>
                  <a:lnTo>
                    <a:pt x="123723" y="74917"/>
                  </a:lnTo>
                  <a:lnTo>
                    <a:pt x="147510" y="28244"/>
                  </a:lnTo>
                  <a:lnTo>
                    <a:pt x="155067" y="28244"/>
                  </a:lnTo>
                  <a:lnTo>
                    <a:pt x="179235" y="74917"/>
                  </a:lnTo>
                  <a:lnTo>
                    <a:pt x="179235" y="12"/>
                  </a:lnTo>
                  <a:lnTo>
                    <a:pt x="122135" y="12"/>
                  </a:lnTo>
                  <a:lnTo>
                    <a:pt x="55918" y="123177"/>
                  </a:lnTo>
                  <a:lnTo>
                    <a:pt x="99568" y="123177"/>
                  </a:lnTo>
                  <a:lnTo>
                    <a:pt x="110236" y="101981"/>
                  </a:lnTo>
                  <a:lnTo>
                    <a:pt x="192709" y="101981"/>
                  </a:lnTo>
                  <a:lnTo>
                    <a:pt x="203022" y="123177"/>
                  </a:lnTo>
                  <a:lnTo>
                    <a:pt x="246265" y="123177"/>
                  </a:lnTo>
                  <a:close/>
                </a:path>
                <a:path w="640080" h="123189">
                  <a:moveTo>
                    <a:pt x="433044" y="12"/>
                  </a:moveTo>
                  <a:lnTo>
                    <a:pt x="394195" y="12"/>
                  </a:lnTo>
                  <a:lnTo>
                    <a:pt x="395351" y="91401"/>
                  </a:lnTo>
                  <a:lnTo>
                    <a:pt x="391388" y="91401"/>
                  </a:lnTo>
                  <a:lnTo>
                    <a:pt x="325996" y="12"/>
                  </a:lnTo>
                  <a:lnTo>
                    <a:pt x="259384" y="12"/>
                  </a:lnTo>
                  <a:lnTo>
                    <a:pt x="259384" y="123177"/>
                  </a:lnTo>
                  <a:lnTo>
                    <a:pt x="298234" y="123177"/>
                  </a:lnTo>
                  <a:lnTo>
                    <a:pt x="297446" y="30988"/>
                  </a:lnTo>
                  <a:lnTo>
                    <a:pt x="301409" y="30988"/>
                  </a:lnTo>
                  <a:lnTo>
                    <a:pt x="367233" y="123177"/>
                  </a:lnTo>
                  <a:lnTo>
                    <a:pt x="433044" y="123177"/>
                  </a:lnTo>
                  <a:lnTo>
                    <a:pt x="433044" y="12"/>
                  </a:lnTo>
                  <a:close/>
                </a:path>
                <a:path w="640080" h="123189">
                  <a:moveTo>
                    <a:pt x="639648" y="123177"/>
                  </a:moveTo>
                  <a:lnTo>
                    <a:pt x="628396" y="101981"/>
                  </a:lnTo>
                  <a:lnTo>
                    <a:pt x="614006" y="74917"/>
                  </a:lnTo>
                  <a:lnTo>
                    <a:pt x="589203" y="28244"/>
                  </a:lnTo>
                  <a:lnTo>
                    <a:pt x="574205" y="12"/>
                  </a:lnTo>
                  <a:lnTo>
                    <a:pt x="572617" y="12"/>
                  </a:lnTo>
                  <a:lnTo>
                    <a:pt x="572617" y="74917"/>
                  </a:lnTo>
                  <a:lnTo>
                    <a:pt x="516737" y="74917"/>
                  </a:lnTo>
                  <a:lnTo>
                    <a:pt x="540893" y="28244"/>
                  </a:lnTo>
                  <a:lnTo>
                    <a:pt x="548449" y="28244"/>
                  </a:lnTo>
                  <a:lnTo>
                    <a:pt x="572617" y="74917"/>
                  </a:lnTo>
                  <a:lnTo>
                    <a:pt x="572617" y="12"/>
                  </a:lnTo>
                  <a:lnTo>
                    <a:pt x="515150" y="12"/>
                  </a:lnTo>
                  <a:lnTo>
                    <a:pt x="449326" y="123177"/>
                  </a:lnTo>
                  <a:lnTo>
                    <a:pt x="492518" y="123177"/>
                  </a:lnTo>
                  <a:lnTo>
                    <a:pt x="503250" y="101981"/>
                  </a:lnTo>
                  <a:lnTo>
                    <a:pt x="585724" y="101981"/>
                  </a:lnTo>
                  <a:lnTo>
                    <a:pt x="596455" y="123177"/>
                  </a:lnTo>
                  <a:lnTo>
                    <a:pt x="639648" y="123177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4534" y="6341686"/>
              <a:ext cx="218128" cy="1239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922" y="6342469"/>
              <a:ext cx="164574" cy="1231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5759" y="772096"/>
            <a:ext cx="2792730" cy="940435"/>
            <a:chOff x="365759" y="772096"/>
            <a:chExt cx="2792730" cy="94043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777" y="1426273"/>
              <a:ext cx="2779268" cy="2860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772096"/>
              <a:ext cx="1782572" cy="639127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285750" y="381000"/>
            <a:ext cx="11525250" cy="66675"/>
          </a:xfrm>
          <a:custGeom>
            <a:avLst/>
            <a:gdLst/>
            <a:ahLst/>
            <a:cxnLst/>
            <a:rect l="l" t="t" r="r" b="b"/>
            <a:pathLst>
              <a:path w="11525250" h="66675">
                <a:moveTo>
                  <a:pt x="11525250" y="0"/>
                </a:moveTo>
                <a:lnTo>
                  <a:pt x="0" y="0"/>
                </a:lnTo>
                <a:lnTo>
                  <a:pt x="0" y="66675"/>
                </a:lnTo>
                <a:lnTo>
                  <a:pt x="11525250" y="66675"/>
                </a:lnTo>
                <a:lnTo>
                  <a:pt x="11525250" y="0"/>
                </a:lnTo>
                <a:close/>
              </a:path>
            </a:pathLst>
          </a:custGeom>
          <a:solidFill>
            <a:srgbClr val="FFC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48375" y="923925"/>
            <a:ext cx="4991100" cy="540067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64310" y="2338294"/>
            <a:ext cx="2839720" cy="8089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90"/>
              </a:spcBef>
              <a:buClr>
                <a:srgbClr val="1E1E1E"/>
              </a:buClr>
              <a:buFont typeface="Arial"/>
              <a:buChar char="•"/>
              <a:tabLst>
                <a:tab pos="184785" algn="l"/>
              </a:tabLst>
            </a:pP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Tourism,</a:t>
            </a:r>
            <a:r>
              <a:rPr sz="1200" spc="1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Arts,</a:t>
            </a:r>
            <a:r>
              <a:rPr sz="1200" spc="12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Culture,</a:t>
            </a:r>
            <a:r>
              <a:rPr sz="1200" spc="-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45" dirty="0">
                <a:solidFill>
                  <a:srgbClr val="1E1E1E"/>
                </a:solidFill>
                <a:latin typeface="Century Gothic"/>
                <a:cs typeface="Century Gothic"/>
              </a:rPr>
              <a:t>Community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Family-support</a:t>
            </a:r>
            <a:r>
              <a:rPr sz="1200" spc="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initiatives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Trails</a:t>
            </a:r>
            <a:r>
              <a:rPr sz="1200" spc="2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25" dirty="0">
                <a:solidFill>
                  <a:srgbClr val="1E1E1E"/>
                </a:solidFill>
                <a:latin typeface="Century Gothic"/>
                <a:cs typeface="Century Gothic"/>
              </a:rPr>
              <a:t>&amp;</a:t>
            </a:r>
            <a:r>
              <a:rPr sz="1200" spc="-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Parks,</a:t>
            </a:r>
            <a:r>
              <a:rPr sz="1200" spc="2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Public</a:t>
            </a:r>
            <a:r>
              <a:rPr sz="1200" spc="15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Spaces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79904" y="1980882"/>
            <a:ext cx="1342136" cy="32416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464310" y="3798252"/>
            <a:ext cx="2801620" cy="8077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184785" algn="l"/>
              </a:tabLst>
            </a:pPr>
            <a:r>
              <a:rPr sz="1200" spc="65" dirty="0">
                <a:solidFill>
                  <a:srgbClr val="1E1E1E"/>
                </a:solidFill>
                <a:latin typeface="Century Gothic"/>
                <a:cs typeface="Century Gothic"/>
              </a:rPr>
              <a:t>Housing</a:t>
            </a:r>
            <a:r>
              <a:rPr sz="1200" spc="-1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Availability</a:t>
            </a:r>
            <a:r>
              <a:rPr sz="1200" spc="16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14" dirty="0">
                <a:solidFill>
                  <a:srgbClr val="1E1E1E"/>
                </a:solidFill>
                <a:latin typeface="Century Gothic"/>
                <a:cs typeface="Century Gothic"/>
              </a:rPr>
              <a:t>&amp;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Affordability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Growth</a:t>
            </a:r>
            <a:r>
              <a:rPr sz="120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35" dirty="0">
                <a:solidFill>
                  <a:srgbClr val="1E1E1E"/>
                </a:solidFill>
                <a:latin typeface="Century Gothic"/>
                <a:cs typeface="Century Gothic"/>
              </a:rPr>
              <a:t>Infrastructure</a:t>
            </a:r>
            <a:endParaRPr sz="1200">
              <a:latin typeface="Century Gothic"/>
              <a:cs typeface="Century Gothic"/>
            </a:endParaRPr>
          </a:p>
          <a:p>
            <a:pPr marL="184785" indent="-17208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Mixed-</a:t>
            </a:r>
            <a:r>
              <a:rPr sz="1200" spc="55" dirty="0">
                <a:solidFill>
                  <a:srgbClr val="1E1E1E"/>
                </a:solidFill>
                <a:latin typeface="Century Gothic"/>
                <a:cs typeface="Century Gothic"/>
              </a:rPr>
              <a:t>use</a:t>
            </a:r>
            <a:r>
              <a:rPr sz="1200" spc="10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Developments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9904" y="3437635"/>
            <a:ext cx="1519046" cy="32448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77010" y="5212905"/>
            <a:ext cx="2565400" cy="80772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45" dirty="0">
                <a:solidFill>
                  <a:srgbClr val="1E1E1E"/>
                </a:solidFill>
                <a:latin typeface="Century Gothic"/>
                <a:cs typeface="Century Gothic"/>
              </a:rPr>
              <a:t>Infrastructure</a:t>
            </a:r>
            <a:r>
              <a:rPr sz="1200" spc="2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leading</a:t>
            </a:r>
            <a:r>
              <a:rPr sz="1200" spc="7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to</a:t>
            </a:r>
            <a:r>
              <a:rPr sz="1200" spc="-9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1E1E1E"/>
                </a:solidFill>
                <a:latin typeface="Century Gothic"/>
                <a:cs typeface="Century Gothic"/>
              </a:rPr>
              <a:t>jobs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Talent</a:t>
            </a:r>
            <a:r>
              <a:rPr sz="1200" spc="7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supply </a:t>
            </a:r>
            <a:r>
              <a:rPr sz="1200" spc="-114" dirty="0">
                <a:solidFill>
                  <a:srgbClr val="1E1E1E"/>
                </a:solidFill>
                <a:latin typeface="Century Gothic"/>
                <a:cs typeface="Century Gothic"/>
              </a:rPr>
              <a:t>&amp;</a:t>
            </a:r>
            <a:r>
              <a:rPr sz="1200" spc="-4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Century Gothic"/>
                <a:cs typeface="Century Gothic"/>
              </a:rPr>
              <a:t>education</a:t>
            </a:r>
            <a:endParaRPr sz="12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1E1E1E"/>
                </a:solidFill>
                <a:latin typeface="Century Gothic"/>
                <a:cs typeface="Century Gothic"/>
              </a:rPr>
              <a:t>Innovation</a:t>
            </a:r>
            <a:r>
              <a:rPr sz="1200" spc="10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-114" dirty="0">
                <a:solidFill>
                  <a:srgbClr val="1E1E1E"/>
                </a:solidFill>
                <a:latin typeface="Century Gothic"/>
                <a:cs typeface="Century Gothic"/>
              </a:rPr>
              <a:t>&amp;</a:t>
            </a:r>
            <a:r>
              <a:rPr sz="1200" spc="135" dirty="0">
                <a:solidFill>
                  <a:srgbClr val="1E1E1E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1E1E1E"/>
                </a:solidFill>
                <a:latin typeface="Century Gothic"/>
                <a:cs typeface="Century Gothic"/>
              </a:rPr>
              <a:t>Entrepreneurship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9904" y="4851717"/>
            <a:ext cx="2162556" cy="32416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0175" y="2057400"/>
            <a:ext cx="304800" cy="1714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0175" y="3524250"/>
            <a:ext cx="304800" cy="17145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0175" y="4953000"/>
            <a:ext cx="304800" cy="161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9084" y="6321107"/>
            <a:ext cx="128587" cy="171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1150" y="6342469"/>
            <a:ext cx="678180" cy="125095"/>
            <a:chOff x="1751150" y="6342469"/>
            <a:chExt cx="678180" cy="125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50" y="6342471"/>
              <a:ext cx="346151" cy="124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949" y="6342469"/>
              <a:ext cx="309206" cy="12362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1001" y="6342468"/>
            <a:ext cx="238760" cy="123189"/>
            <a:chOff x="381001" y="6342468"/>
            <a:chExt cx="238760" cy="123189"/>
          </a:xfrm>
        </p:grpSpPr>
        <p:sp>
          <p:nvSpPr>
            <p:cNvPr id="7" name="object 7"/>
            <p:cNvSpPr/>
            <p:nvPr/>
          </p:nvSpPr>
          <p:spPr>
            <a:xfrm>
              <a:off x="381001" y="6342468"/>
              <a:ext cx="40005" cy="123189"/>
            </a:xfrm>
            <a:custGeom>
              <a:avLst/>
              <a:gdLst/>
              <a:ahLst/>
              <a:cxnLst/>
              <a:rect l="l" t="t" r="r" b="b"/>
              <a:pathLst>
                <a:path w="40004" h="123189">
                  <a:moveTo>
                    <a:pt x="39655" y="0"/>
                  </a:moveTo>
                  <a:lnTo>
                    <a:pt x="0" y="0"/>
                  </a:lnTo>
                  <a:lnTo>
                    <a:pt x="0" y="123163"/>
                  </a:lnTo>
                  <a:lnTo>
                    <a:pt x="39655" y="123163"/>
                  </a:lnTo>
                  <a:lnTo>
                    <a:pt x="39655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40" y="6342469"/>
              <a:ext cx="173694" cy="1231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65759" y="772096"/>
            <a:ext cx="10892790" cy="5838825"/>
            <a:chOff x="365759" y="772096"/>
            <a:chExt cx="10892790" cy="5838825"/>
          </a:xfrm>
        </p:grpSpPr>
        <p:sp>
          <p:nvSpPr>
            <p:cNvPr id="10" name="object 10"/>
            <p:cNvSpPr/>
            <p:nvPr/>
          </p:nvSpPr>
          <p:spPr>
            <a:xfrm>
              <a:off x="831088" y="6342468"/>
              <a:ext cx="640080" cy="123189"/>
            </a:xfrm>
            <a:custGeom>
              <a:avLst/>
              <a:gdLst/>
              <a:ahLst/>
              <a:cxnLst/>
              <a:rect l="l" t="t" r="r" b="b"/>
              <a:pathLst>
                <a:path w="640080" h="123189">
                  <a:moveTo>
                    <a:pt x="39662" y="0"/>
                  </a:moveTo>
                  <a:lnTo>
                    <a:pt x="0" y="0"/>
                  </a:lnTo>
                  <a:lnTo>
                    <a:pt x="0" y="123164"/>
                  </a:lnTo>
                  <a:lnTo>
                    <a:pt x="39662" y="123164"/>
                  </a:lnTo>
                  <a:lnTo>
                    <a:pt x="39662" y="0"/>
                  </a:lnTo>
                  <a:close/>
                </a:path>
                <a:path w="640080" h="123189">
                  <a:moveTo>
                    <a:pt x="246265" y="123177"/>
                  </a:moveTo>
                  <a:lnTo>
                    <a:pt x="235077" y="101981"/>
                  </a:lnTo>
                  <a:lnTo>
                    <a:pt x="220789" y="74917"/>
                  </a:lnTo>
                  <a:lnTo>
                    <a:pt x="196151" y="28244"/>
                  </a:lnTo>
                  <a:lnTo>
                    <a:pt x="181241" y="12"/>
                  </a:lnTo>
                  <a:lnTo>
                    <a:pt x="179235" y="12"/>
                  </a:lnTo>
                  <a:lnTo>
                    <a:pt x="179235" y="74917"/>
                  </a:lnTo>
                  <a:lnTo>
                    <a:pt x="123723" y="74917"/>
                  </a:lnTo>
                  <a:lnTo>
                    <a:pt x="147510" y="28244"/>
                  </a:lnTo>
                  <a:lnTo>
                    <a:pt x="155067" y="28244"/>
                  </a:lnTo>
                  <a:lnTo>
                    <a:pt x="179235" y="74917"/>
                  </a:lnTo>
                  <a:lnTo>
                    <a:pt x="179235" y="12"/>
                  </a:lnTo>
                  <a:lnTo>
                    <a:pt x="122135" y="12"/>
                  </a:lnTo>
                  <a:lnTo>
                    <a:pt x="55918" y="123177"/>
                  </a:lnTo>
                  <a:lnTo>
                    <a:pt x="99568" y="123177"/>
                  </a:lnTo>
                  <a:lnTo>
                    <a:pt x="110236" y="101981"/>
                  </a:lnTo>
                  <a:lnTo>
                    <a:pt x="192709" y="101981"/>
                  </a:lnTo>
                  <a:lnTo>
                    <a:pt x="203022" y="123177"/>
                  </a:lnTo>
                  <a:lnTo>
                    <a:pt x="246265" y="123177"/>
                  </a:lnTo>
                  <a:close/>
                </a:path>
                <a:path w="640080" h="123189">
                  <a:moveTo>
                    <a:pt x="433044" y="12"/>
                  </a:moveTo>
                  <a:lnTo>
                    <a:pt x="394195" y="12"/>
                  </a:lnTo>
                  <a:lnTo>
                    <a:pt x="395351" y="91401"/>
                  </a:lnTo>
                  <a:lnTo>
                    <a:pt x="391388" y="91401"/>
                  </a:lnTo>
                  <a:lnTo>
                    <a:pt x="325996" y="12"/>
                  </a:lnTo>
                  <a:lnTo>
                    <a:pt x="259384" y="12"/>
                  </a:lnTo>
                  <a:lnTo>
                    <a:pt x="259384" y="123177"/>
                  </a:lnTo>
                  <a:lnTo>
                    <a:pt x="298234" y="123177"/>
                  </a:lnTo>
                  <a:lnTo>
                    <a:pt x="297446" y="30988"/>
                  </a:lnTo>
                  <a:lnTo>
                    <a:pt x="301409" y="30988"/>
                  </a:lnTo>
                  <a:lnTo>
                    <a:pt x="367233" y="123177"/>
                  </a:lnTo>
                  <a:lnTo>
                    <a:pt x="433044" y="123177"/>
                  </a:lnTo>
                  <a:lnTo>
                    <a:pt x="433044" y="12"/>
                  </a:lnTo>
                  <a:close/>
                </a:path>
                <a:path w="640080" h="123189">
                  <a:moveTo>
                    <a:pt x="639648" y="123177"/>
                  </a:moveTo>
                  <a:lnTo>
                    <a:pt x="628396" y="101981"/>
                  </a:lnTo>
                  <a:lnTo>
                    <a:pt x="614006" y="74917"/>
                  </a:lnTo>
                  <a:lnTo>
                    <a:pt x="589203" y="28244"/>
                  </a:lnTo>
                  <a:lnTo>
                    <a:pt x="574205" y="12"/>
                  </a:lnTo>
                  <a:lnTo>
                    <a:pt x="572617" y="12"/>
                  </a:lnTo>
                  <a:lnTo>
                    <a:pt x="572617" y="74917"/>
                  </a:lnTo>
                  <a:lnTo>
                    <a:pt x="516737" y="74917"/>
                  </a:lnTo>
                  <a:lnTo>
                    <a:pt x="540893" y="28244"/>
                  </a:lnTo>
                  <a:lnTo>
                    <a:pt x="548449" y="28244"/>
                  </a:lnTo>
                  <a:lnTo>
                    <a:pt x="572617" y="74917"/>
                  </a:lnTo>
                  <a:lnTo>
                    <a:pt x="572617" y="12"/>
                  </a:lnTo>
                  <a:lnTo>
                    <a:pt x="515150" y="12"/>
                  </a:lnTo>
                  <a:lnTo>
                    <a:pt x="449326" y="123177"/>
                  </a:lnTo>
                  <a:lnTo>
                    <a:pt x="492518" y="123177"/>
                  </a:lnTo>
                  <a:lnTo>
                    <a:pt x="503250" y="101981"/>
                  </a:lnTo>
                  <a:lnTo>
                    <a:pt x="585724" y="101981"/>
                  </a:lnTo>
                  <a:lnTo>
                    <a:pt x="596455" y="123177"/>
                  </a:lnTo>
                  <a:lnTo>
                    <a:pt x="639648" y="123177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4534" y="6341687"/>
              <a:ext cx="218128" cy="1239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922" y="6342469"/>
              <a:ext cx="164574" cy="1231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450" y="800099"/>
              <a:ext cx="10325100" cy="5810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777" y="1426273"/>
              <a:ext cx="1851025" cy="2860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759" y="772096"/>
              <a:ext cx="1782572" cy="639127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285750" y="381000"/>
            <a:ext cx="11525250" cy="66675"/>
          </a:xfrm>
          <a:custGeom>
            <a:avLst/>
            <a:gdLst/>
            <a:ahLst/>
            <a:cxnLst/>
            <a:rect l="l" t="t" r="r" b="b"/>
            <a:pathLst>
              <a:path w="11525250" h="66675">
                <a:moveTo>
                  <a:pt x="11525250" y="0"/>
                </a:moveTo>
                <a:lnTo>
                  <a:pt x="0" y="0"/>
                </a:lnTo>
                <a:lnTo>
                  <a:pt x="0" y="66675"/>
                </a:lnTo>
                <a:lnTo>
                  <a:pt x="11525250" y="66675"/>
                </a:lnTo>
                <a:lnTo>
                  <a:pt x="11525250" y="0"/>
                </a:lnTo>
                <a:close/>
              </a:path>
            </a:pathLst>
          </a:custGeom>
          <a:solidFill>
            <a:srgbClr val="FFC74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9084" y="6321107"/>
            <a:ext cx="128587" cy="171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1150" y="6342469"/>
            <a:ext cx="678180" cy="125095"/>
            <a:chOff x="1751150" y="6342469"/>
            <a:chExt cx="678180" cy="125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50" y="6342471"/>
              <a:ext cx="346151" cy="124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9949" y="6342469"/>
              <a:ext cx="309206" cy="12362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81001" y="6342468"/>
            <a:ext cx="238760" cy="123189"/>
            <a:chOff x="381001" y="6342468"/>
            <a:chExt cx="238760" cy="123189"/>
          </a:xfrm>
        </p:grpSpPr>
        <p:sp>
          <p:nvSpPr>
            <p:cNvPr id="7" name="object 7"/>
            <p:cNvSpPr/>
            <p:nvPr/>
          </p:nvSpPr>
          <p:spPr>
            <a:xfrm>
              <a:off x="381001" y="6342468"/>
              <a:ext cx="40005" cy="123189"/>
            </a:xfrm>
            <a:custGeom>
              <a:avLst/>
              <a:gdLst/>
              <a:ahLst/>
              <a:cxnLst/>
              <a:rect l="l" t="t" r="r" b="b"/>
              <a:pathLst>
                <a:path w="40004" h="123189">
                  <a:moveTo>
                    <a:pt x="39655" y="0"/>
                  </a:moveTo>
                  <a:lnTo>
                    <a:pt x="0" y="0"/>
                  </a:lnTo>
                  <a:lnTo>
                    <a:pt x="0" y="123163"/>
                  </a:lnTo>
                  <a:lnTo>
                    <a:pt x="39655" y="123163"/>
                  </a:lnTo>
                  <a:lnTo>
                    <a:pt x="39655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640" y="6342469"/>
              <a:ext cx="173694" cy="1231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65759" y="724471"/>
            <a:ext cx="10892790" cy="5886450"/>
            <a:chOff x="365759" y="724471"/>
            <a:chExt cx="10892790" cy="5886450"/>
          </a:xfrm>
        </p:grpSpPr>
        <p:sp>
          <p:nvSpPr>
            <p:cNvPr id="10" name="object 10"/>
            <p:cNvSpPr/>
            <p:nvPr/>
          </p:nvSpPr>
          <p:spPr>
            <a:xfrm>
              <a:off x="831088" y="6342468"/>
              <a:ext cx="640080" cy="123189"/>
            </a:xfrm>
            <a:custGeom>
              <a:avLst/>
              <a:gdLst/>
              <a:ahLst/>
              <a:cxnLst/>
              <a:rect l="l" t="t" r="r" b="b"/>
              <a:pathLst>
                <a:path w="640080" h="123189">
                  <a:moveTo>
                    <a:pt x="39662" y="0"/>
                  </a:moveTo>
                  <a:lnTo>
                    <a:pt x="0" y="0"/>
                  </a:lnTo>
                  <a:lnTo>
                    <a:pt x="0" y="123164"/>
                  </a:lnTo>
                  <a:lnTo>
                    <a:pt x="39662" y="123164"/>
                  </a:lnTo>
                  <a:lnTo>
                    <a:pt x="39662" y="0"/>
                  </a:lnTo>
                  <a:close/>
                </a:path>
                <a:path w="640080" h="123189">
                  <a:moveTo>
                    <a:pt x="246265" y="123177"/>
                  </a:moveTo>
                  <a:lnTo>
                    <a:pt x="235077" y="101981"/>
                  </a:lnTo>
                  <a:lnTo>
                    <a:pt x="220789" y="74917"/>
                  </a:lnTo>
                  <a:lnTo>
                    <a:pt x="196151" y="28244"/>
                  </a:lnTo>
                  <a:lnTo>
                    <a:pt x="181241" y="12"/>
                  </a:lnTo>
                  <a:lnTo>
                    <a:pt x="179235" y="12"/>
                  </a:lnTo>
                  <a:lnTo>
                    <a:pt x="179235" y="74917"/>
                  </a:lnTo>
                  <a:lnTo>
                    <a:pt x="123723" y="74917"/>
                  </a:lnTo>
                  <a:lnTo>
                    <a:pt x="147510" y="28244"/>
                  </a:lnTo>
                  <a:lnTo>
                    <a:pt x="155067" y="28244"/>
                  </a:lnTo>
                  <a:lnTo>
                    <a:pt x="179235" y="74917"/>
                  </a:lnTo>
                  <a:lnTo>
                    <a:pt x="179235" y="12"/>
                  </a:lnTo>
                  <a:lnTo>
                    <a:pt x="122135" y="12"/>
                  </a:lnTo>
                  <a:lnTo>
                    <a:pt x="55918" y="123177"/>
                  </a:lnTo>
                  <a:lnTo>
                    <a:pt x="99568" y="123177"/>
                  </a:lnTo>
                  <a:lnTo>
                    <a:pt x="110236" y="101981"/>
                  </a:lnTo>
                  <a:lnTo>
                    <a:pt x="192709" y="101981"/>
                  </a:lnTo>
                  <a:lnTo>
                    <a:pt x="203022" y="123177"/>
                  </a:lnTo>
                  <a:lnTo>
                    <a:pt x="246265" y="123177"/>
                  </a:lnTo>
                  <a:close/>
                </a:path>
                <a:path w="640080" h="123189">
                  <a:moveTo>
                    <a:pt x="433044" y="12"/>
                  </a:moveTo>
                  <a:lnTo>
                    <a:pt x="394195" y="12"/>
                  </a:lnTo>
                  <a:lnTo>
                    <a:pt x="395351" y="91401"/>
                  </a:lnTo>
                  <a:lnTo>
                    <a:pt x="391388" y="91401"/>
                  </a:lnTo>
                  <a:lnTo>
                    <a:pt x="325996" y="12"/>
                  </a:lnTo>
                  <a:lnTo>
                    <a:pt x="259384" y="12"/>
                  </a:lnTo>
                  <a:lnTo>
                    <a:pt x="259384" y="123177"/>
                  </a:lnTo>
                  <a:lnTo>
                    <a:pt x="298234" y="123177"/>
                  </a:lnTo>
                  <a:lnTo>
                    <a:pt x="297446" y="30988"/>
                  </a:lnTo>
                  <a:lnTo>
                    <a:pt x="301409" y="30988"/>
                  </a:lnTo>
                  <a:lnTo>
                    <a:pt x="367233" y="123177"/>
                  </a:lnTo>
                  <a:lnTo>
                    <a:pt x="433044" y="123177"/>
                  </a:lnTo>
                  <a:lnTo>
                    <a:pt x="433044" y="12"/>
                  </a:lnTo>
                  <a:close/>
                </a:path>
                <a:path w="640080" h="123189">
                  <a:moveTo>
                    <a:pt x="639648" y="123177"/>
                  </a:moveTo>
                  <a:lnTo>
                    <a:pt x="628396" y="101981"/>
                  </a:lnTo>
                  <a:lnTo>
                    <a:pt x="614006" y="74917"/>
                  </a:lnTo>
                  <a:lnTo>
                    <a:pt x="589203" y="28244"/>
                  </a:lnTo>
                  <a:lnTo>
                    <a:pt x="574205" y="12"/>
                  </a:lnTo>
                  <a:lnTo>
                    <a:pt x="572617" y="12"/>
                  </a:lnTo>
                  <a:lnTo>
                    <a:pt x="572617" y="74917"/>
                  </a:lnTo>
                  <a:lnTo>
                    <a:pt x="516737" y="74917"/>
                  </a:lnTo>
                  <a:lnTo>
                    <a:pt x="540893" y="28244"/>
                  </a:lnTo>
                  <a:lnTo>
                    <a:pt x="548449" y="28244"/>
                  </a:lnTo>
                  <a:lnTo>
                    <a:pt x="572617" y="74917"/>
                  </a:lnTo>
                  <a:lnTo>
                    <a:pt x="572617" y="12"/>
                  </a:lnTo>
                  <a:lnTo>
                    <a:pt x="515150" y="12"/>
                  </a:lnTo>
                  <a:lnTo>
                    <a:pt x="449326" y="123177"/>
                  </a:lnTo>
                  <a:lnTo>
                    <a:pt x="492518" y="123177"/>
                  </a:lnTo>
                  <a:lnTo>
                    <a:pt x="503250" y="101981"/>
                  </a:lnTo>
                  <a:lnTo>
                    <a:pt x="585724" y="101981"/>
                  </a:lnTo>
                  <a:lnTo>
                    <a:pt x="596455" y="123177"/>
                  </a:lnTo>
                  <a:lnTo>
                    <a:pt x="639648" y="123177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4534" y="6341687"/>
              <a:ext cx="218128" cy="1239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922" y="6342469"/>
              <a:ext cx="164574" cy="1231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450" y="800099"/>
              <a:ext cx="10325100" cy="58102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777" y="1426273"/>
              <a:ext cx="1951608" cy="2860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759" y="724471"/>
              <a:ext cx="2470912" cy="639127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285750" y="381000"/>
            <a:ext cx="11525250" cy="66675"/>
          </a:xfrm>
          <a:custGeom>
            <a:avLst/>
            <a:gdLst/>
            <a:ahLst/>
            <a:cxnLst/>
            <a:rect l="l" t="t" r="r" b="b"/>
            <a:pathLst>
              <a:path w="11525250" h="66675">
                <a:moveTo>
                  <a:pt x="11525250" y="0"/>
                </a:moveTo>
                <a:lnTo>
                  <a:pt x="0" y="0"/>
                </a:lnTo>
                <a:lnTo>
                  <a:pt x="0" y="66675"/>
                </a:lnTo>
                <a:lnTo>
                  <a:pt x="11525250" y="66675"/>
                </a:lnTo>
                <a:lnTo>
                  <a:pt x="11525250" y="0"/>
                </a:lnTo>
                <a:close/>
              </a:path>
            </a:pathLst>
          </a:custGeom>
          <a:solidFill>
            <a:srgbClr val="FFC74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529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 INSTRUCTIONS</dc:title>
  <dc:creator>Welsh, Stefan</dc:creator>
  <cp:lastModifiedBy>Welsh, Stefan</cp:lastModifiedBy>
  <cp:revision>7</cp:revision>
  <dcterms:created xsi:type="dcterms:W3CDTF">2024-04-29T13:34:45Z</dcterms:created>
  <dcterms:modified xsi:type="dcterms:W3CDTF">2024-06-24T13:42:38Z</dcterms:modified>
</cp:coreProperties>
</file>