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Override1.xml" ContentType="application/vnd.openxmlformats-officedocument.themeOverride+xml"/>
  <Override PartName="/ppt/tags/tag6.xml" ContentType="application/vnd.openxmlformats-officedocument.presentationml.tags+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heme/themeOverride2.xml" ContentType="application/vnd.openxmlformats-officedocument.themeOverride+xml"/>
  <Override PartName="/ppt/tags/tag7.xml" ContentType="application/vnd.openxmlformats-officedocument.presentationml.tags+xml"/>
  <Override PartName="/ppt/notesSlides/notesSlide6.xml" ContentType="application/vnd.openxmlformats-officedocument.presentationml.notesSlide+xml"/>
  <Override PartName="/ppt/theme/themeOverride3.xml" ContentType="application/vnd.openxmlformats-officedocument.themeOverride+xml"/>
  <Override PartName="/ppt/tags/tag8.xml" ContentType="application/vnd.openxmlformats-officedocument.presentationml.tags+xml"/>
  <Override PartName="/ppt/notesSlides/notesSlide7.xml" ContentType="application/vnd.openxmlformats-officedocument.presentationml.notesSlide+xml"/>
  <Override PartName="/ppt/theme/themeOverride4.xml" ContentType="application/vnd.openxmlformats-officedocument.themeOverride+xml"/>
  <Override PartName="/ppt/notesSlides/notesSlide8.xml" ContentType="application/vnd.openxmlformats-officedocument.presentationml.notesSlide+xml"/>
  <Override PartName="/ppt/theme/themeOverride5.xml" ContentType="application/vnd.openxmlformats-officedocument.themeOverride+xml"/>
  <Override PartName="/ppt/tags/tag9.xml" ContentType="application/vnd.openxmlformats-officedocument.presentationml.tags+xml"/>
  <Override PartName="/ppt/notesSlides/notesSlide9.xml" ContentType="application/vnd.openxmlformats-officedocument.presentationml.notesSlide+xml"/>
  <Override PartName="/ppt/theme/themeOverride6.xml" ContentType="application/vnd.openxmlformats-officedocument.themeOverride+xml"/>
  <Override PartName="/ppt/notesSlides/notesSlide10.xml" ContentType="application/vnd.openxmlformats-officedocument.presentationml.notesSlide+xml"/>
  <Override PartName="/ppt/theme/themeOverride7.xml" ContentType="application/vnd.openxmlformats-officedocument.themeOverr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notesSlides/notesSlide13.xml" ContentType="application/vnd.openxmlformats-officedocument.presentationml.notesSlide+xml"/>
  <Override PartName="/ppt/tags/tag13.xml" ContentType="application/vnd.openxmlformats-officedocument.presentationml.tags+xml"/>
  <Override PartName="/ppt/notesSlides/notesSlide14.xml" ContentType="application/vnd.openxmlformats-officedocument.presentationml.notesSlide+xml"/>
  <Override PartName="/ppt/tags/tag14.xml" ContentType="application/vnd.openxmlformats-officedocument.presentationml.tags+xml"/>
  <Override PartName="/ppt/notesSlides/notesSlide15.xml" ContentType="application/vnd.openxmlformats-officedocument.presentationml.notesSlide+xml"/>
  <Override PartName="/ppt/tags/tag15.xml" ContentType="application/vnd.openxmlformats-officedocument.presentationml.tags+xml"/>
  <Override PartName="/ppt/notesSlides/notesSlide16.xml" ContentType="application/vnd.openxmlformats-officedocument.presentationml.notesSlide+xml"/>
  <Override PartName="/ppt/tags/tag16.xml" ContentType="application/vnd.openxmlformats-officedocument.presentationml.tags+xml"/>
  <Override PartName="/ppt/notesSlides/notesSlide17.xml" ContentType="application/vnd.openxmlformats-officedocument.presentationml.notesSlide+xml"/>
  <Override PartName="/ppt/tags/tag17.xml" ContentType="application/vnd.openxmlformats-officedocument.presentationml.tags+xml"/>
  <Override PartName="/ppt/notesSlides/notesSlide18.xml" ContentType="application/vnd.openxmlformats-officedocument.presentationml.notesSlide+xml"/>
  <Override PartName="/ppt/tags/tag18.xml" ContentType="application/vnd.openxmlformats-officedocument.presentationml.tags+xml"/>
  <Override PartName="/ppt/notesSlides/notesSlide19.xml" ContentType="application/vnd.openxmlformats-officedocument.presentationml.notesSlide+xml"/>
  <Override PartName="/ppt/tags/tag19.xml" ContentType="application/vnd.openxmlformats-officedocument.presentationml.tags+xml"/>
  <Override PartName="/ppt/notesSlides/notesSlide20.xml" ContentType="application/vnd.openxmlformats-officedocument.presentationml.notesSlide+xml"/>
  <Override PartName="/ppt/tags/tag20.xml" ContentType="application/vnd.openxmlformats-officedocument.presentationml.tags+xml"/>
  <Override PartName="/ppt/notesSlides/notesSlide21.xml" ContentType="application/vnd.openxmlformats-officedocument.presentationml.notesSlide+xml"/>
  <Override PartName="/ppt/tags/tag21.xml" ContentType="application/vnd.openxmlformats-officedocument.presentationml.tags+xml"/>
  <Override PartName="/ppt/notesSlides/notesSlide22.xml" ContentType="application/vnd.openxmlformats-officedocument.presentationml.notesSlide+xml"/>
  <Override PartName="/ppt/tags/tag22.xml" ContentType="application/vnd.openxmlformats-officedocument.presentationml.tags+xml"/>
  <Override PartName="/ppt/notesSlides/notesSlide23.xml" ContentType="application/vnd.openxmlformats-officedocument.presentationml.notesSlide+xml"/>
  <Override PartName="/ppt/tags/tag23.xml" ContentType="application/vnd.openxmlformats-officedocument.presentationml.tags+xml"/>
  <Override PartName="/ppt/notesSlides/notesSlide24.xml" ContentType="application/vnd.openxmlformats-officedocument.presentationml.notesSlide+xml"/>
  <Override PartName="/ppt/tags/tag24.xml" ContentType="application/vnd.openxmlformats-officedocument.presentationml.tag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tags/tag25.xml" ContentType="application/vnd.openxmlformats-officedocument.presentationml.tags+xml"/>
  <Override PartName="/ppt/notesSlides/notesSlide27.xml" ContentType="application/vnd.openxmlformats-officedocument.presentationml.notesSlide+xml"/>
  <Override PartName="/ppt/tags/tag26.xml" ContentType="application/vnd.openxmlformats-officedocument.presentationml.tags+xml"/>
  <Override PartName="/ppt/notesSlides/notesSlide28.xml" ContentType="application/vnd.openxmlformats-officedocument.presentationml.notesSlide+xml"/>
  <Override PartName="/ppt/tags/tag27.xml" ContentType="application/vnd.openxmlformats-officedocument.presentationml.tags+xml"/>
  <Override PartName="/ppt/notesSlides/notesSlide29.xml" ContentType="application/vnd.openxmlformats-officedocument.presentationml.notesSlide+xml"/>
  <Override PartName="/ppt/tags/tag28.xml" ContentType="application/vnd.openxmlformats-officedocument.presentationml.tags+xml"/>
  <Override PartName="/ppt/notesSlides/notesSlide30.xml" ContentType="application/vnd.openxmlformats-officedocument.presentationml.notesSlide+xml"/>
  <Override PartName="/ppt/tags/tag29.xml" ContentType="application/vnd.openxmlformats-officedocument.presentationml.tags+xml"/>
  <Override PartName="/ppt/notesSlides/notesSlide31.xml" ContentType="application/vnd.openxmlformats-officedocument.presentationml.notesSlide+xml"/>
  <Override PartName="/ppt/tags/tag30.xml" ContentType="application/vnd.openxmlformats-officedocument.presentationml.tags+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tags/tag31.xml" ContentType="application/vnd.openxmlformats-officedocument.presentationml.tags+xml"/>
  <Override PartName="/ppt/notesSlides/notesSlide34.xml" ContentType="application/vnd.openxmlformats-officedocument.presentationml.notesSlide+xml"/>
  <Override PartName="/ppt/tags/tag32.xml" ContentType="application/vnd.openxmlformats-officedocument.presentationml.tags+xml"/>
  <Override PartName="/ppt/notesSlides/notesSlide35.xml" ContentType="application/vnd.openxmlformats-officedocument.presentationml.notesSlide+xml"/>
  <Override PartName="/ppt/tags/tag33.xml" ContentType="application/vnd.openxmlformats-officedocument.presentationml.tags+xml"/>
  <Override PartName="/ppt/notesSlides/notesSlide36.xml" ContentType="application/vnd.openxmlformats-officedocument.presentationml.notesSlide+xml"/>
  <Override PartName="/ppt/tags/tag34.xml" ContentType="application/vnd.openxmlformats-officedocument.presentationml.tags+xml"/>
  <Override PartName="/ppt/notesSlides/notesSlide37.xml" ContentType="application/vnd.openxmlformats-officedocument.presentationml.notesSlide+xml"/>
  <Override PartName="/ppt/tags/tag35.xml" ContentType="application/vnd.openxmlformats-officedocument.presentationml.tags+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2"/>
  </p:notesMasterIdLst>
  <p:sldIdLst>
    <p:sldId id="257" r:id="rId2"/>
    <p:sldId id="337" r:id="rId3"/>
    <p:sldId id="383" r:id="rId4"/>
    <p:sldId id="328" r:id="rId5"/>
    <p:sldId id="348" r:id="rId6"/>
    <p:sldId id="356" r:id="rId7"/>
    <p:sldId id="368" r:id="rId8"/>
    <p:sldId id="355" r:id="rId9"/>
    <p:sldId id="358" r:id="rId10"/>
    <p:sldId id="384" r:id="rId11"/>
    <p:sldId id="385" r:id="rId12"/>
    <p:sldId id="386" r:id="rId13"/>
    <p:sldId id="379" r:id="rId14"/>
    <p:sldId id="372" r:id="rId15"/>
    <p:sldId id="360" r:id="rId16"/>
    <p:sldId id="373" r:id="rId17"/>
    <p:sldId id="361" r:id="rId18"/>
    <p:sldId id="387" r:id="rId19"/>
    <p:sldId id="375" r:id="rId20"/>
    <p:sldId id="389" r:id="rId21"/>
    <p:sldId id="336" r:id="rId22"/>
    <p:sldId id="390" r:id="rId23"/>
    <p:sldId id="352" r:id="rId24"/>
    <p:sldId id="391" r:id="rId25"/>
    <p:sldId id="363" r:id="rId26"/>
    <p:sldId id="392" r:id="rId27"/>
    <p:sldId id="351" r:id="rId28"/>
    <p:sldId id="393" r:id="rId29"/>
    <p:sldId id="396" r:id="rId30"/>
    <p:sldId id="377" r:id="rId31"/>
    <p:sldId id="334" r:id="rId32"/>
    <p:sldId id="394" r:id="rId33"/>
    <p:sldId id="395" r:id="rId34"/>
    <p:sldId id="335" r:id="rId35"/>
    <p:sldId id="338" r:id="rId36"/>
    <p:sldId id="397" r:id="rId37"/>
    <p:sldId id="378" r:id="rId38"/>
    <p:sldId id="343" r:id="rId39"/>
    <p:sldId id="380" r:id="rId40"/>
    <p:sldId id="381" r:id="rId41"/>
  </p:sldIdLst>
  <p:sldSz cx="12192000" cy="6858000"/>
  <p:notesSz cx="7010400" cy="9296400"/>
  <p:custDataLst>
    <p:tags r:id="rId4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5B4C627-8BF6-055E-55AA-44D2F20271C4}" name="Cramer, Zachery" initials="CZ" userId="S::zcramer@spd.in.gov::141a952e-fa42-4386-be81-6996d6a1bdd4" providerId="AD"/>
  <p188:author id="{0AD57D7F-EF50-D804-6AFF-29F308BB73F8}" name="Breneman, Mackenzie" initials="BM" userId="S::mbreneman@spd.in.gov::98ad1b5c-4d48-4411-827d-f3d18aefbc1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2A6D"/>
    <a:srgbClr val="616161"/>
    <a:srgbClr val="2584BB"/>
    <a:srgbClr val="2685BB"/>
    <a:srgbClr val="006699"/>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6AEA4A-B3D1-456B-A784-0445CBEEF482}" v="42" dt="2024-09-26T12:50:28.4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04" autoAdjust="0"/>
  </p:normalViewPr>
  <p:slideViewPr>
    <p:cSldViewPr snapToGrid="0">
      <p:cViewPr varScale="1">
        <p:scale>
          <a:sx n="64" d="100"/>
          <a:sy n="64" d="100"/>
        </p:scale>
        <p:origin x="78" y="198"/>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gs" Target="tags/tag1.xml"/><Relationship Id="rId48"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6F763B-0F38-4EA4-9713-08E6A541C22E}"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4D2CC55B-B898-41FD-B949-80629AB5FF77}">
      <dgm:prSet phldrT="[Text]" custT="1"/>
      <dgm:spPr>
        <a:solidFill>
          <a:schemeClr val="accent4">
            <a:lumMod val="75000"/>
          </a:schemeClr>
        </a:solidFill>
      </dgm:spPr>
      <dgm:t>
        <a:bodyPr/>
        <a:lstStyle/>
        <a:p>
          <a:r>
            <a:rPr lang="en-US" sz="2400" b="1" dirty="0">
              <a:solidFill>
                <a:srgbClr val="112A6D"/>
              </a:solidFill>
              <a:latin typeface="+mn-lt"/>
            </a:rPr>
            <a:t>FML</a:t>
          </a:r>
        </a:p>
      </dgm:t>
    </dgm:pt>
    <dgm:pt modelId="{81E09D49-6591-4C7C-BF76-C2ECF3C46D40}" type="parTrans" cxnId="{8B6DA9DC-4795-49D5-864D-FBBE17DC9298}">
      <dgm:prSet/>
      <dgm:spPr/>
      <dgm:t>
        <a:bodyPr/>
        <a:lstStyle/>
        <a:p>
          <a:endParaRPr lang="en-US" sz="2000">
            <a:latin typeface="Franklin Gothic Book" panose="020B0503020102020204" pitchFamily="34" charset="0"/>
          </a:endParaRPr>
        </a:p>
      </dgm:t>
    </dgm:pt>
    <dgm:pt modelId="{CA7979FD-80E8-4A91-B63A-D4081A8F175D}" type="sibTrans" cxnId="{8B6DA9DC-4795-49D5-864D-FBBE17DC9298}">
      <dgm:prSet/>
      <dgm:spPr/>
      <dgm:t>
        <a:bodyPr/>
        <a:lstStyle/>
        <a:p>
          <a:endParaRPr lang="en-US" sz="2000">
            <a:latin typeface="Franklin Gothic Book" panose="020B0503020102020204" pitchFamily="34" charset="0"/>
          </a:endParaRPr>
        </a:p>
      </dgm:t>
    </dgm:pt>
    <dgm:pt modelId="{8FF7BB2F-A13E-4A51-BE23-D8A01A3AD6BE}">
      <dgm:prSet phldrT="[Text]" custT="1"/>
      <dgm:spPr>
        <a:noFill/>
        <a:ln>
          <a:solidFill>
            <a:srgbClr val="112A6D">
              <a:alpha val="90000"/>
            </a:srgbClr>
          </a:solidFill>
        </a:ln>
      </dgm:spPr>
      <dgm:t>
        <a:bodyPr/>
        <a:lstStyle/>
        <a:p>
          <a:r>
            <a:rPr lang="en-US" sz="2400" dirty="0">
              <a:solidFill>
                <a:srgbClr val="112A6D"/>
              </a:solidFill>
              <a:latin typeface="+mn-lt"/>
            </a:rPr>
            <a:t>12 months’ employment</a:t>
          </a:r>
        </a:p>
      </dgm:t>
    </dgm:pt>
    <dgm:pt modelId="{17D07F9C-6AEC-4731-A498-19A56310DA38}" type="parTrans" cxnId="{A620CABA-B8E7-4A9B-B247-7F2613D0BC9D}">
      <dgm:prSet/>
      <dgm:spPr/>
      <dgm:t>
        <a:bodyPr/>
        <a:lstStyle/>
        <a:p>
          <a:endParaRPr lang="en-US" sz="2000">
            <a:latin typeface="Franklin Gothic Book" panose="020B0503020102020204" pitchFamily="34" charset="0"/>
          </a:endParaRPr>
        </a:p>
      </dgm:t>
    </dgm:pt>
    <dgm:pt modelId="{D976974A-1CF2-4650-8740-50EB6A33C7ED}" type="sibTrans" cxnId="{A620CABA-B8E7-4A9B-B247-7F2613D0BC9D}">
      <dgm:prSet/>
      <dgm:spPr/>
      <dgm:t>
        <a:bodyPr/>
        <a:lstStyle/>
        <a:p>
          <a:endParaRPr lang="en-US" sz="2000">
            <a:latin typeface="Franklin Gothic Book" panose="020B0503020102020204" pitchFamily="34" charset="0"/>
          </a:endParaRPr>
        </a:p>
      </dgm:t>
    </dgm:pt>
    <dgm:pt modelId="{8AD1C54B-0419-457C-89DD-5E5AE91D9D38}">
      <dgm:prSet phldrT="[Text]" custT="1"/>
      <dgm:spPr>
        <a:noFill/>
        <a:ln>
          <a:solidFill>
            <a:srgbClr val="112A6D">
              <a:alpha val="90000"/>
            </a:srgbClr>
          </a:solidFill>
        </a:ln>
      </dgm:spPr>
      <dgm:t>
        <a:bodyPr/>
        <a:lstStyle/>
        <a:p>
          <a:r>
            <a:rPr lang="en-US" sz="2400" dirty="0">
              <a:solidFill>
                <a:srgbClr val="112A6D"/>
              </a:solidFill>
              <a:latin typeface="+mn-lt"/>
            </a:rPr>
            <a:t>1250 hours worked in preceding 12-month period</a:t>
          </a:r>
        </a:p>
      </dgm:t>
    </dgm:pt>
    <dgm:pt modelId="{AE104F17-1EE3-4029-815E-E8C2B74DA335}" type="parTrans" cxnId="{670AC503-DBC9-4715-99C3-D4E382BD0442}">
      <dgm:prSet/>
      <dgm:spPr/>
      <dgm:t>
        <a:bodyPr/>
        <a:lstStyle/>
        <a:p>
          <a:endParaRPr lang="en-US" sz="2000">
            <a:latin typeface="Franklin Gothic Book" panose="020B0503020102020204" pitchFamily="34" charset="0"/>
          </a:endParaRPr>
        </a:p>
      </dgm:t>
    </dgm:pt>
    <dgm:pt modelId="{7A959465-4751-453F-886B-74872DD15AB3}" type="sibTrans" cxnId="{670AC503-DBC9-4715-99C3-D4E382BD0442}">
      <dgm:prSet/>
      <dgm:spPr/>
      <dgm:t>
        <a:bodyPr/>
        <a:lstStyle/>
        <a:p>
          <a:endParaRPr lang="en-US" sz="2000">
            <a:latin typeface="Franklin Gothic Book" panose="020B0503020102020204" pitchFamily="34" charset="0"/>
          </a:endParaRPr>
        </a:p>
      </dgm:t>
    </dgm:pt>
    <dgm:pt modelId="{6EDE02EA-CD71-4014-924A-FF990698BE1D}">
      <dgm:prSet phldrT="[Text]" custT="1"/>
      <dgm:spPr>
        <a:solidFill>
          <a:schemeClr val="accent4">
            <a:lumMod val="75000"/>
          </a:schemeClr>
        </a:solidFill>
      </dgm:spPr>
      <dgm:t>
        <a:bodyPr/>
        <a:lstStyle/>
        <a:p>
          <a:r>
            <a:rPr lang="en-US" sz="2400" b="1" dirty="0">
              <a:solidFill>
                <a:srgbClr val="112A6D"/>
              </a:solidFill>
              <a:latin typeface="+mn-lt"/>
            </a:rPr>
            <a:t>NPL</a:t>
          </a:r>
        </a:p>
      </dgm:t>
    </dgm:pt>
    <dgm:pt modelId="{F09E5CBB-624A-4DB5-B461-FEBBC08EC6F6}" type="parTrans" cxnId="{795B6652-D608-48AC-8242-D3119FBEDFA0}">
      <dgm:prSet/>
      <dgm:spPr/>
      <dgm:t>
        <a:bodyPr/>
        <a:lstStyle/>
        <a:p>
          <a:endParaRPr lang="en-US" sz="2000">
            <a:latin typeface="Franklin Gothic Book" panose="020B0503020102020204" pitchFamily="34" charset="0"/>
          </a:endParaRPr>
        </a:p>
      </dgm:t>
    </dgm:pt>
    <dgm:pt modelId="{B57CA293-2262-4CD0-84E7-683E91AAA231}" type="sibTrans" cxnId="{795B6652-D608-48AC-8242-D3119FBEDFA0}">
      <dgm:prSet/>
      <dgm:spPr/>
      <dgm:t>
        <a:bodyPr/>
        <a:lstStyle/>
        <a:p>
          <a:endParaRPr lang="en-US" sz="2000">
            <a:latin typeface="Franklin Gothic Book" panose="020B0503020102020204" pitchFamily="34" charset="0"/>
          </a:endParaRPr>
        </a:p>
      </dgm:t>
    </dgm:pt>
    <dgm:pt modelId="{7637A933-3C90-4C5B-B73C-9C6D67D6E8BB}">
      <dgm:prSet phldrT="[Text]" custT="1"/>
      <dgm:spPr>
        <a:noFill/>
        <a:ln>
          <a:solidFill>
            <a:srgbClr val="112A6D">
              <a:alpha val="90000"/>
            </a:srgbClr>
          </a:solidFill>
        </a:ln>
      </dgm:spPr>
      <dgm:t>
        <a:bodyPr/>
        <a:lstStyle/>
        <a:p>
          <a:r>
            <a:rPr lang="en-US" sz="2400">
              <a:solidFill>
                <a:srgbClr val="112A6D"/>
              </a:solidFill>
              <a:latin typeface="+mn-lt"/>
            </a:rPr>
            <a:t>6 months’ employment</a:t>
          </a:r>
        </a:p>
      </dgm:t>
    </dgm:pt>
    <dgm:pt modelId="{FDCC6592-EA48-4B66-BC57-F6B54AE0EBA8}" type="parTrans" cxnId="{EB96B74B-B463-4826-A1E7-B60DA61ECD88}">
      <dgm:prSet/>
      <dgm:spPr/>
      <dgm:t>
        <a:bodyPr/>
        <a:lstStyle/>
        <a:p>
          <a:endParaRPr lang="en-US" sz="2000">
            <a:latin typeface="Franklin Gothic Book" panose="020B0503020102020204" pitchFamily="34" charset="0"/>
          </a:endParaRPr>
        </a:p>
      </dgm:t>
    </dgm:pt>
    <dgm:pt modelId="{2FB0C64C-CE2F-4092-B525-0BE6D5691AED}" type="sibTrans" cxnId="{EB96B74B-B463-4826-A1E7-B60DA61ECD88}">
      <dgm:prSet/>
      <dgm:spPr/>
      <dgm:t>
        <a:bodyPr/>
        <a:lstStyle/>
        <a:p>
          <a:endParaRPr lang="en-US" sz="2000">
            <a:latin typeface="Franklin Gothic Book" panose="020B0503020102020204" pitchFamily="34" charset="0"/>
          </a:endParaRPr>
        </a:p>
      </dgm:t>
    </dgm:pt>
    <dgm:pt modelId="{7712F2CD-855D-4801-917C-8236A929A951}">
      <dgm:prSet phldrT="[Text]" custT="1"/>
      <dgm:spPr>
        <a:noFill/>
        <a:ln>
          <a:solidFill>
            <a:srgbClr val="112A6D">
              <a:alpha val="90000"/>
            </a:srgbClr>
          </a:solidFill>
        </a:ln>
      </dgm:spPr>
      <dgm:t>
        <a:bodyPr/>
        <a:lstStyle/>
        <a:p>
          <a:r>
            <a:rPr lang="en-US" sz="2400" dirty="0">
              <a:solidFill>
                <a:srgbClr val="112A6D"/>
              </a:solidFill>
              <a:latin typeface="+mn-lt"/>
            </a:rPr>
            <a:t>Child born or adopted after 6-month mark</a:t>
          </a:r>
        </a:p>
      </dgm:t>
    </dgm:pt>
    <dgm:pt modelId="{48B5FBA6-B8C0-47D5-A38A-C6FE4FBBEFC5}" type="parTrans" cxnId="{84C47F21-3D2B-4D4E-B925-709A31EF168B}">
      <dgm:prSet/>
      <dgm:spPr/>
      <dgm:t>
        <a:bodyPr/>
        <a:lstStyle/>
        <a:p>
          <a:endParaRPr lang="en-US" sz="2000">
            <a:latin typeface="Franklin Gothic Book" panose="020B0503020102020204" pitchFamily="34" charset="0"/>
          </a:endParaRPr>
        </a:p>
      </dgm:t>
    </dgm:pt>
    <dgm:pt modelId="{A67D382A-8DA6-4FC9-800E-236288E74AF1}" type="sibTrans" cxnId="{84C47F21-3D2B-4D4E-B925-709A31EF168B}">
      <dgm:prSet/>
      <dgm:spPr/>
      <dgm:t>
        <a:bodyPr/>
        <a:lstStyle/>
        <a:p>
          <a:endParaRPr lang="en-US" sz="2000">
            <a:latin typeface="Franklin Gothic Book" panose="020B0503020102020204" pitchFamily="34" charset="0"/>
          </a:endParaRPr>
        </a:p>
      </dgm:t>
    </dgm:pt>
    <dgm:pt modelId="{B8BAE5AB-82E4-4C31-9F2A-A17F16EFD5D0}">
      <dgm:prSet phldrT="[Text]" custT="1"/>
      <dgm:spPr>
        <a:solidFill>
          <a:schemeClr val="accent4">
            <a:lumMod val="75000"/>
          </a:schemeClr>
        </a:solidFill>
      </dgm:spPr>
      <dgm:t>
        <a:bodyPr/>
        <a:lstStyle/>
        <a:p>
          <a:r>
            <a:rPr lang="en-US" sz="2400" b="1" dirty="0">
              <a:solidFill>
                <a:srgbClr val="112A6D"/>
              </a:solidFill>
              <a:latin typeface="+mn-lt"/>
            </a:rPr>
            <a:t>S/LTD</a:t>
          </a:r>
        </a:p>
      </dgm:t>
    </dgm:pt>
    <dgm:pt modelId="{24B616B6-5A62-4027-B789-E2544C503172}" type="parTrans" cxnId="{8F1722C3-EBE6-4830-ADE5-8E337E3E504E}">
      <dgm:prSet/>
      <dgm:spPr/>
      <dgm:t>
        <a:bodyPr/>
        <a:lstStyle/>
        <a:p>
          <a:endParaRPr lang="en-US" sz="2000">
            <a:latin typeface="Franklin Gothic Book" panose="020B0503020102020204" pitchFamily="34" charset="0"/>
          </a:endParaRPr>
        </a:p>
      </dgm:t>
    </dgm:pt>
    <dgm:pt modelId="{D9102B11-5AC5-4814-B5DA-52448DF74512}" type="sibTrans" cxnId="{8F1722C3-EBE6-4830-ADE5-8E337E3E504E}">
      <dgm:prSet/>
      <dgm:spPr/>
      <dgm:t>
        <a:bodyPr/>
        <a:lstStyle/>
        <a:p>
          <a:endParaRPr lang="en-US" sz="2000">
            <a:latin typeface="Franklin Gothic Book" panose="020B0503020102020204" pitchFamily="34" charset="0"/>
          </a:endParaRPr>
        </a:p>
      </dgm:t>
    </dgm:pt>
    <dgm:pt modelId="{66652F9F-4AAE-46E5-856A-C0894D0D104E}">
      <dgm:prSet phldrT="[Text]" custT="1"/>
      <dgm:spPr>
        <a:noFill/>
        <a:ln>
          <a:solidFill>
            <a:srgbClr val="112A6D">
              <a:alpha val="90000"/>
            </a:srgbClr>
          </a:solidFill>
        </a:ln>
      </dgm:spPr>
      <dgm:t>
        <a:bodyPr/>
        <a:lstStyle/>
        <a:p>
          <a:r>
            <a:rPr lang="en-US" sz="2400" dirty="0">
              <a:solidFill>
                <a:srgbClr val="112A6D"/>
              </a:solidFill>
              <a:latin typeface="+mn-lt"/>
            </a:rPr>
            <a:t>6-months’ active employment</a:t>
          </a:r>
        </a:p>
      </dgm:t>
    </dgm:pt>
    <dgm:pt modelId="{4DA1E764-0798-41C6-9F22-BB50ACF20D52}" type="parTrans" cxnId="{EE1FAD8F-05B7-43C8-9E32-F2608B18C480}">
      <dgm:prSet/>
      <dgm:spPr/>
      <dgm:t>
        <a:bodyPr/>
        <a:lstStyle/>
        <a:p>
          <a:endParaRPr lang="en-US" sz="2000">
            <a:latin typeface="Franklin Gothic Book" panose="020B0503020102020204" pitchFamily="34" charset="0"/>
          </a:endParaRPr>
        </a:p>
      </dgm:t>
    </dgm:pt>
    <dgm:pt modelId="{1B2B0A3C-9BFA-4C5E-A5DF-16AB127D570F}" type="sibTrans" cxnId="{EE1FAD8F-05B7-43C8-9E32-F2608B18C480}">
      <dgm:prSet/>
      <dgm:spPr/>
      <dgm:t>
        <a:bodyPr/>
        <a:lstStyle/>
        <a:p>
          <a:endParaRPr lang="en-US" sz="2000">
            <a:latin typeface="Franklin Gothic Book" panose="020B0503020102020204" pitchFamily="34" charset="0"/>
          </a:endParaRPr>
        </a:p>
      </dgm:t>
    </dgm:pt>
    <dgm:pt modelId="{F7753A2B-D6BC-4CC1-AC4D-58E89C071E3A}">
      <dgm:prSet phldrT="[Text]" custT="1"/>
      <dgm:spPr>
        <a:noFill/>
        <a:ln>
          <a:solidFill>
            <a:srgbClr val="112A6D">
              <a:alpha val="90000"/>
            </a:srgbClr>
          </a:solidFill>
        </a:ln>
      </dgm:spPr>
      <dgm:t>
        <a:bodyPr/>
        <a:lstStyle/>
        <a:p>
          <a:r>
            <a:rPr lang="en-US" sz="2400" dirty="0">
              <a:solidFill>
                <a:srgbClr val="112A6D"/>
              </a:solidFill>
              <a:latin typeface="+mn-lt"/>
            </a:rPr>
            <a:t>Incapacity starts after 6-month mark</a:t>
          </a:r>
        </a:p>
      </dgm:t>
    </dgm:pt>
    <dgm:pt modelId="{2C12F3C8-2203-4F7E-8341-A817D2C30919}" type="parTrans" cxnId="{4D24B4DF-EAD4-4F4E-9993-2AFB1BC52E66}">
      <dgm:prSet/>
      <dgm:spPr/>
      <dgm:t>
        <a:bodyPr/>
        <a:lstStyle/>
        <a:p>
          <a:endParaRPr lang="en-US" sz="2000">
            <a:latin typeface="Franklin Gothic Book" panose="020B0503020102020204" pitchFamily="34" charset="0"/>
          </a:endParaRPr>
        </a:p>
      </dgm:t>
    </dgm:pt>
    <dgm:pt modelId="{AB526B51-CC57-4EC7-97EF-FBAE14FCF025}" type="sibTrans" cxnId="{4D24B4DF-EAD4-4F4E-9993-2AFB1BC52E66}">
      <dgm:prSet/>
      <dgm:spPr/>
      <dgm:t>
        <a:bodyPr/>
        <a:lstStyle/>
        <a:p>
          <a:endParaRPr lang="en-US" sz="2000">
            <a:latin typeface="Franklin Gothic Book" panose="020B0503020102020204" pitchFamily="34" charset="0"/>
          </a:endParaRPr>
        </a:p>
      </dgm:t>
    </dgm:pt>
    <dgm:pt modelId="{94C83478-AE25-4693-A142-29EB7CCABA33}">
      <dgm:prSet custT="1"/>
      <dgm:spPr>
        <a:solidFill>
          <a:schemeClr val="accent4">
            <a:lumMod val="75000"/>
          </a:schemeClr>
        </a:solidFill>
      </dgm:spPr>
      <dgm:t>
        <a:bodyPr/>
        <a:lstStyle/>
        <a:p>
          <a:r>
            <a:rPr lang="en-US" sz="2400" b="1" dirty="0">
              <a:solidFill>
                <a:srgbClr val="112A6D"/>
              </a:solidFill>
              <a:latin typeface="+mn-lt"/>
            </a:rPr>
            <a:t>Military Family Leave</a:t>
          </a:r>
        </a:p>
      </dgm:t>
    </dgm:pt>
    <dgm:pt modelId="{33414C05-0B7E-4A63-9CD2-3729F0CCA1F7}" type="parTrans" cxnId="{834A15AA-3067-448C-BD76-3A49A5A8A86D}">
      <dgm:prSet/>
      <dgm:spPr/>
      <dgm:t>
        <a:bodyPr/>
        <a:lstStyle/>
        <a:p>
          <a:endParaRPr lang="en-US" sz="2000">
            <a:latin typeface="Franklin Gothic Book" panose="020B0503020102020204" pitchFamily="34" charset="0"/>
          </a:endParaRPr>
        </a:p>
      </dgm:t>
    </dgm:pt>
    <dgm:pt modelId="{C4687726-00B0-4081-94EF-BCC860C95205}" type="sibTrans" cxnId="{834A15AA-3067-448C-BD76-3A49A5A8A86D}">
      <dgm:prSet/>
      <dgm:spPr/>
      <dgm:t>
        <a:bodyPr/>
        <a:lstStyle/>
        <a:p>
          <a:endParaRPr lang="en-US" sz="2000">
            <a:latin typeface="Franklin Gothic Book" panose="020B0503020102020204" pitchFamily="34" charset="0"/>
          </a:endParaRPr>
        </a:p>
      </dgm:t>
    </dgm:pt>
    <dgm:pt modelId="{763EBA08-97CC-446F-B418-CF89B54D782F}">
      <dgm:prSet custT="1"/>
      <dgm:spPr>
        <a:noFill/>
        <a:ln>
          <a:solidFill>
            <a:srgbClr val="112A6D">
              <a:alpha val="90000"/>
            </a:srgbClr>
          </a:solidFill>
        </a:ln>
      </dgm:spPr>
      <dgm:t>
        <a:bodyPr/>
        <a:lstStyle/>
        <a:p>
          <a:r>
            <a:rPr lang="en-US" sz="2400">
              <a:solidFill>
                <a:srgbClr val="112A6D"/>
              </a:solidFill>
              <a:latin typeface="+mn-lt"/>
            </a:rPr>
            <a:t>12 months’ employment</a:t>
          </a:r>
        </a:p>
      </dgm:t>
    </dgm:pt>
    <dgm:pt modelId="{94FBBAEC-7AB0-4A81-903A-06FCB042C175}" type="parTrans" cxnId="{52D39F96-70E9-4970-A81A-A57DA67D6EB2}">
      <dgm:prSet/>
      <dgm:spPr/>
      <dgm:t>
        <a:bodyPr/>
        <a:lstStyle/>
        <a:p>
          <a:endParaRPr lang="en-US" sz="2000">
            <a:latin typeface="Franklin Gothic Book" panose="020B0503020102020204" pitchFamily="34" charset="0"/>
          </a:endParaRPr>
        </a:p>
      </dgm:t>
    </dgm:pt>
    <dgm:pt modelId="{D9FE5CD7-A9AB-4674-9731-696B19067A9B}" type="sibTrans" cxnId="{52D39F96-70E9-4970-A81A-A57DA67D6EB2}">
      <dgm:prSet/>
      <dgm:spPr/>
      <dgm:t>
        <a:bodyPr/>
        <a:lstStyle/>
        <a:p>
          <a:endParaRPr lang="en-US" sz="2000">
            <a:latin typeface="Franklin Gothic Book" panose="020B0503020102020204" pitchFamily="34" charset="0"/>
          </a:endParaRPr>
        </a:p>
      </dgm:t>
    </dgm:pt>
    <dgm:pt modelId="{BF7C0F58-F690-4979-A60E-D3A42A5A18E1}">
      <dgm:prSet custT="1"/>
      <dgm:spPr>
        <a:noFill/>
        <a:ln>
          <a:solidFill>
            <a:srgbClr val="112A6D">
              <a:alpha val="90000"/>
            </a:srgbClr>
          </a:solidFill>
        </a:ln>
      </dgm:spPr>
      <dgm:t>
        <a:bodyPr/>
        <a:lstStyle/>
        <a:p>
          <a:r>
            <a:rPr lang="en-US" sz="2400" dirty="0">
              <a:solidFill>
                <a:srgbClr val="112A6D"/>
              </a:solidFill>
              <a:latin typeface="+mn-lt"/>
            </a:rPr>
            <a:t>1500 hours worked in preceding 12-month period</a:t>
          </a:r>
        </a:p>
      </dgm:t>
    </dgm:pt>
    <dgm:pt modelId="{E09355E9-AAF8-418B-A51E-F2B92343FA4F}" type="parTrans" cxnId="{801F558B-5DB9-4790-B666-E3E7BD397FFD}">
      <dgm:prSet/>
      <dgm:spPr/>
      <dgm:t>
        <a:bodyPr/>
        <a:lstStyle/>
        <a:p>
          <a:endParaRPr lang="en-US" sz="2000">
            <a:latin typeface="Franklin Gothic Book" panose="020B0503020102020204" pitchFamily="34" charset="0"/>
          </a:endParaRPr>
        </a:p>
      </dgm:t>
    </dgm:pt>
    <dgm:pt modelId="{54A916FC-9EA7-48E3-808D-F9520986F6ED}" type="sibTrans" cxnId="{801F558B-5DB9-4790-B666-E3E7BD397FFD}">
      <dgm:prSet/>
      <dgm:spPr/>
      <dgm:t>
        <a:bodyPr/>
        <a:lstStyle/>
        <a:p>
          <a:endParaRPr lang="en-US" sz="2000">
            <a:latin typeface="Franklin Gothic Book" panose="020B0503020102020204" pitchFamily="34" charset="0"/>
          </a:endParaRPr>
        </a:p>
      </dgm:t>
    </dgm:pt>
    <dgm:pt modelId="{F022129B-B8F6-4793-98FF-D0F5417DADBF}" type="pres">
      <dgm:prSet presAssocID="{C36F763B-0F38-4EA4-9713-08E6A541C22E}" presName="Name0" presStyleCnt="0">
        <dgm:presLayoutVars>
          <dgm:dir/>
          <dgm:animLvl val="lvl"/>
          <dgm:resizeHandles val="exact"/>
        </dgm:presLayoutVars>
      </dgm:prSet>
      <dgm:spPr/>
    </dgm:pt>
    <dgm:pt modelId="{FF7EE020-8008-4674-B44B-F1E4B46A0CFB}" type="pres">
      <dgm:prSet presAssocID="{4D2CC55B-B898-41FD-B949-80629AB5FF77}" presName="composite" presStyleCnt="0"/>
      <dgm:spPr/>
    </dgm:pt>
    <dgm:pt modelId="{27FF04DE-4955-4495-8695-2962CA17E1A7}" type="pres">
      <dgm:prSet presAssocID="{4D2CC55B-B898-41FD-B949-80629AB5FF77}" presName="parTx" presStyleLbl="alignNode1" presStyleIdx="0" presStyleCnt="4">
        <dgm:presLayoutVars>
          <dgm:chMax val="0"/>
          <dgm:chPref val="0"/>
          <dgm:bulletEnabled val="1"/>
        </dgm:presLayoutVars>
      </dgm:prSet>
      <dgm:spPr/>
    </dgm:pt>
    <dgm:pt modelId="{C001F0AE-68D5-4FF8-8BE8-EA529F410C23}" type="pres">
      <dgm:prSet presAssocID="{4D2CC55B-B898-41FD-B949-80629AB5FF77}" presName="desTx" presStyleLbl="alignAccFollowNode1" presStyleIdx="0" presStyleCnt="4">
        <dgm:presLayoutVars>
          <dgm:bulletEnabled val="1"/>
        </dgm:presLayoutVars>
      </dgm:prSet>
      <dgm:spPr/>
    </dgm:pt>
    <dgm:pt modelId="{BE99AD7B-CD64-4A4D-9B9D-E1ACB34F562F}" type="pres">
      <dgm:prSet presAssocID="{CA7979FD-80E8-4A91-B63A-D4081A8F175D}" presName="space" presStyleCnt="0"/>
      <dgm:spPr/>
    </dgm:pt>
    <dgm:pt modelId="{C20D4224-E435-4AFA-987D-A5EBBA32B379}" type="pres">
      <dgm:prSet presAssocID="{6EDE02EA-CD71-4014-924A-FF990698BE1D}" presName="composite" presStyleCnt="0"/>
      <dgm:spPr/>
    </dgm:pt>
    <dgm:pt modelId="{E40A6A1C-232D-4548-8EDF-2616B0843B41}" type="pres">
      <dgm:prSet presAssocID="{6EDE02EA-CD71-4014-924A-FF990698BE1D}" presName="parTx" presStyleLbl="alignNode1" presStyleIdx="1" presStyleCnt="4">
        <dgm:presLayoutVars>
          <dgm:chMax val="0"/>
          <dgm:chPref val="0"/>
          <dgm:bulletEnabled val="1"/>
        </dgm:presLayoutVars>
      </dgm:prSet>
      <dgm:spPr/>
    </dgm:pt>
    <dgm:pt modelId="{03598121-C40C-49F9-84E5-B25002FBA42E}" type="pres">
      <dgm:prSet presAssocID="{6EDE02EA-CD71-4014-924A-FF990698BE1D}" presName="desTx" presStyleLbl="alignAccFollowNode1" presStyleIdx="1" presStyleCnt="4">
        <dgm:presLayoutVars>
          <dgm:bulletEnabled val="1"/>
        </dgm:presLayoutVars>
      </dgm:prSet>
      <dgm:spPr/>
    </dgm:pt>
    <dgm:pt modelId="{FA8C98BD-336D-4889-B12A-9A150B13AEC6}" type="pres">
      <dgm:prSet presAssocID="{B57CA293-2262-4CD0-84E7-683E91AAA231}" presName="space" presStyleCnt="0"/>
      <dgm:spPr/>
    </dgm:pt>
    <dgm:pt modelId="{C32869FB-0B27-4640-B855-DBDFB418995D}" type="pres">
      <dgm:prSet presAssocID="{B8BAE5AB-82E4-4C31-9F2A-A17F16EFD5D0}" presName="composite" presStyleCnt="0"/>
      <dgm:spPr/>
    </dgm:pt>
    <dgm:pt modelId="{60F5E885-1659-4A72-BD0B-7DDF8F4E986C}" type="pres">
      <dgm:prSet presAssocID="{B8BAE5AB-82E4-4C31-9F2A-A17F16EFD5D0}" presName="parTx" presStyleLbl="alignNode1" presStyleIdx="2" presStyleCnt="4">
        <dgm:presLayoutVars>
          <dgm:chMax val="0"/>
          <dgm:chPref val="0"/>
          <dgm:bulletEnabled val="1"/>
        </dgm:presLayoutVars>
      </dgm:prSet>
      <dgm:spPr/>
    </dgm:pt>
    <dgm:pt modelId="{DA2DAB32-4585-4DF6-849E-03F612C70477}" type="pres">
      <dgm:prSet presAssocID="{B8BAE5AB-82E4-4C31-9F2A-A17F16EFD5D0}" presName="desTx" presStyleLbl="alignAccFollowNode1" presStyleIdx="2" presStyleCnt="4">
        <dgm:presLayoutVars>
          <dgm:bulletEnabled val="1"/>
        </dgm:presLayoutVars>
      </dgm:prSet>
      <dgm:spPr/>
    </dgm:pt>
    <dgm:pt modelId="{9480A6D8-0782-4F9B-9168-D58912DD3E32}" type="pres">
      <dgm:prSet presAssocID="{D9102B11-5AC5-4814-B5DA-52448DF74512}" presName="space" presStyleCnt="0"/>
      <dgm:spPr/>
    </dgm:pt>
    <dgm:pt modelId="{0B370813-6F86-4162-8FBF-0B5D6F657C3F}" type="pres">
      <dgm:prSet presAssocID="{94C83478-AE25-4693-A142-29EB7CCABA33}" presName="composite" presStyleCnt="0"/>
      <dgm:spPr/>
    </dgm:pt>
    <dgm:pt modelId="{FD4CBA8B-5122-4F4F-BD07-54DCE47AAC15}" type="pres">
      <dgm:prSet presAssocID="{94C83478-AE25-4693-A142-29EB7CCABA33}" presName="parTx" presStyleLbl="alignNode1" presStyleIdx="3" presStyleCnt="4">
        <dgm:presLayoutVars>
          <dgm:chMax val="0"/>
          <dgm:chPref val="0"/>
          <dgm:bulletEnabled val="1"/>
        </dgm:presLayoutVars>
      </dgm:prSet>
      <dgm:spPr/>
    </dgm:pt>
    <dgm:pt modelId="{2339AE1C-BF3F-4CC0-A607-D57BBF9EA1BE}" type="pres">
      <dgm:prSet presAssocID="{94C83478-AE25-4693-A142-29EB7CCABA33}" presName="desTx" presStyleLbl="alignAccFollowNode1" presStyleIdx="3" presStyleCnt="4">
        <dgm:presLayoutVars>
          <dgm:bulletEnabled val="1"/>
        </dgm:presLayoutVars>
      </dgm:prSet>
      <dgm:spPr/>
    </dgm:pt>
  </dgm:ptLst>
  <dgm:cxnLst>
    <dgm:cxn modelId="{670AC503-DBC9-4715-99C3-D4E382BD0442}" srcId="{4D2CC55B-B898-41FD-B949-80629AB5FF77}" destId="{8AD1C54B-0419-457C-89DD-5E5AE91D9D38}" srcOrd="1" destOrd="0" parTransId="{AE104F17-1EE3-4029-815E-E8C2B74DA335}" sibTransId="{7A959465-4751-453F-886B-74872DD15AB3}"/>
    <dgm:cxn modelId="{B727391E-0D9A-4549-B481-1DE7104DDE3E}" type="presOf" srcId="{8AD1C54B-0419-457C-89DD-5E5AE91D9D38}" destId="{C001F0AE-68D5-4FF8-8BE8-EA529F410C23}" srcOrd="0" destOrd="1" presId="urn:microsoft.com/office/officeart/2005/8/layout/hList1"/>
    <dgm:cxn modelId="{84C47F21-3D2B-4D4E-B925-709A31EF168B}" srcId="{6EDE02EA-CD71-4014-924A-FF990698BE1D}" destId="{7712F2CD-855D-4801-917C-8236A929A951}" srcOrd="1" destOrd="0" parTransId="{48B5FBA6-B8C0-47D5-A38A-C6FE4FBBEFC5}" sibTransId="{A67D382A-8DA6-4FC9-800E-236288E74AF1}"/>
    <dgm:cxn modelId="{9BC9B728-5365-45B9-9AE1-801025886D2B}" type="presOf" srcId="{8FF7BB2F-A13E-4A51-BE23-D8A01A3AD6BE}" destId="{C001F0AE-68D5-4FF8-8BE8-EA529F410C23}" srcOrd="0" destOrd="0" presId="urn:microsoft.com/office/officeart/2005/8/layout/hList1"/>
    <dgm:cxn modelId="{E6604934-546E-43A0-89A5-4FB46CE6AEFF}" type="presOf" srcId="{66652F9F-4AAE-46E5-856A-C0894D0D104E}" destId="{DA2DAB32-4585-4DF6-849E-03F612C70477}" srcOrd="0" destOrd="0" presId="urn:microsoft.com/office/officeart/2005/8/layout/hList1"/>
    <dgm:cxn modelId="{0B1A2B3C-46FF-4872-B6BA-BF5B2AA7401C}" type="presOf" srcId="{F7753A2B-D6BC-4CC1-AC4D-58E89C071E3A}" destId="{DA2DAB32-4585-4DF6-849E-03F612C70477}" srcOrd="0" destOrd="1" presId="urn:microsoft.com/office/officeart/2005/8/layout/hList1"/>
    <dgm:cxn modelId="{F6C20741-1C91-440D-8DBF-157A7D3125C5}" type="presOf" srcId="{6EDE02EA-CD71-4014-924A-FF990698BE1D}" destId="{E40A6A1C-232D-4548-8EDF-2616B0843B41}" srcOrd="0" destOrd="0" presId="urn:microsoft.com/office/officeart/2005/8/layout/hList1"/>
    <dgm:cxn modelId="{5427B749-BE1F-44C7-80EC-E72985114D9F}" type="presOf" srcId="{C36F763B-0F38-4EA4-9713-08E6A541C22E}" destId="{F022129B-B8F6-4793-98FF-D0F5417DADBF}" srcOrd="0" destOrd="0" presId="urn:microsoft.com/office/officeart/2005/8/layout/hList1"/>
    <dgm:cxn modelId="{EB96B74B-B463-4826-A1E7-B60DA61ECD88}" srcId="{6EDE02EA-CD71-4014-924A-FF990698BE1D}" destId="{7637A933-3C90-4C5B-B73C-9C6D67D6E8BB}" srcOrd="0" destOrd="0" parTransId="{FDCC6592-EA48-4B66-BC57-F6B54AE0EBA8}" sibTransId="{2FB0C64C-CE2F-4092-B525-0BE6D5691AED}"/>
    <dgm:cxn modelId="{F94B984D-9411-4984-B9DF-D1586E2BFC1F}" type="presOf" srcId="{7637A933-3C90-4C5B-B73C-9C6D67D6E8BB}" destId="{03598121-C40C-49F9-84E5-B25002FBA42E}" srcOrd="0" destOrd="0" presId="urn:microsoft.com/office/officeart/2005/8/layout/hList1"/>
    <dgm:cxn modelId="{795B6652-D608-48AC-8242-D3119FBEDFA0}" srcId="{C36F763B-0F38-4EA4-9713-08E6A541C22E}" destId="{6EDE02EA-CD71-4014-924A-FF990698BE1D}" srcOrd="1" destOrd="0" parTransId="{F09E5CBB-624A-4DB5-B461-FEBBC08EC6F6}" sibTransId="{B57CA293-2262-4CD0-84E7-683E91AAA231}"/>
    <dgm:cxn modelId="{FF3F7855-2432-4E2A-BC74-0A86F92D0F95}" type="presOf" srcId="{763EBA08-97CC-446F-B418-CF89B54D782F}" destId="{2339AE1C-BF3F-4CC0-A607-D57BBF9EA1BE}" srcOrd="0" destOrd="0" presId="urn:microsoft.com/office/officeart/2005/8/layout/hList1"/>
    <dgm:cxn modelId="{DE8A2C82-E677-4913-A266-EB2BBD33F05A}" type="presOf" srcId="{7712F2CD-855D-4801-917C-8236A929A951}" destId="{03598121-C40C-49F9-84E5-B25002FBA42E}" srcOrd="0" destOrd="1" presId="urn:microsoft.com/office/officeart/2005/8/layout/hList1"/>
    <dgm:cxn modelId="{801F558B-5DB9-4790-B666-E3E7BD397FFD}" srcId="{94C83478-AE25-4693-A142-29EB7CCABA33}" destId="{BF7C0F58-F690-4979-A60E-D3A42A5A18E1}" srcOrd="1" destOrd="0" parTransId="{E09355E9-AAF8-418B-A51E-F2B92343FA4F}" sibTransId="{54A916FC-9EA7-48E3-808D-F9520986F6ED}"/>
    <dgm:cxn modelId="{EE1FAD8F-05B7-43C8-9E32-F2608B18C480}" srcId="{B8BAE5AB-82E4-4C31-9F2A-A17F16EFD5D0}" destId="{66652F9F-4AAE-46E5-856A-C0894D0D104E}" srcOrd="0" destOrd="0" parTransId="{4DA1E764-0798-41C6-9F22-BB50ACF20D52}" sibTransId="{1B2B0A3C-9BFA-4C5E-A5DF-16AB127D570F}"/>
    <dgm:cxn modelId="{52D39F96-70E9-4970-A81A-A57DA67D6EB2}" srcId="{94C83478-AE25-4693-A142-29EB7CCABA33}" destId="{763EBA08-97CC-446F-B418-CF89B54D782F}" srcOrd="0" destOrd="0" parTransId="{94FBBAEC-7AB0-4A81-903A-06FCB042C175}" sibTransId="{D9FE5CD7-A9AB-4674-9731-696B19067A9B}"/>
    <dgm:cxn modelId="{A8B5B6A3-A5D6-498B-BCE2-0A5BD673EDC5}" type="presOf" srcId="{B8BAE5AB-82E4-4C31-9F2A-A17F16EFD5D0}" destId="{60F5E885-1659-4A72-BD0B-7DDF8F4E986C}" srcOrd="0" destOrd="0" presId="urn:microsoft.com/office/officeart/2005/8/layout/hList1"/>
    <dgm:cxn modelId="{834A15AA-3067-448C-BD76-3A49A5A8A86D}" srcId="{C36F763B-0F38-4EA4-9713-08E6A541C22E}" destId="{94C83478-AE25-4693-A142-29EB7CCABA33}" srcOrd="3" destOrd="0" parTransId="{33414C05-0B7E-4A63-9CD2-3729F0CCA1F7}" sibTransId="{C4687726-00B0-4081-94EF-BCC860C95205}"/>
    <dgm:cxn modelId="{A620CABA-B8E7-4A9B-B247-7F2613D0BC9D}" srcId="{4D2CC55B-B898-41FD-B949-80629AB5FF77}" destId="{8FF7BB2F-A13E-4A51-BE23-D8A01A3AD6BE}" srcOrd="0" destOrd="0" parTransId="{17D07F9C-6AEC-4731-A498-19A56310DA38}" sibTransId="{D976974A-1CF2-4650-8740-50EB6A33C7ED}"/>
    <dgm:cxn modelId="{8F1722C3-EBE6-4830-ADE5-8E337E3E504E}" srcId="{C36F763B-0F38-4EA4-9713-08E6A541C22E}" destId="{B8BAE5AB-82E4-4C31-9F2A-A17F16EFD5D0}" srcOrd="2" destOrd="0" parTransId="{24B616B6-5A62-4027-B789-E2544C503172}" sibTransId="{D9102B11-5AC5-4814-B5DA-52448DF74512}"/>
    <dgm:cxn modelId="{568DFFC9-0DEB-400D-AB53-0E6D3DABE66E}" type="presOf" srcId="{4D2CC55B-B898-41FD-B949-80629AB5FF77}" destId="{27FF04DE-4955-4495-8695-2962CA17E1A7}" srcOrd="0" destOrd="0" presId="urn:microsoft.com/office/officeart/2005/8/layout/hList1"/>
    <dgm:cxn modelId="{AD5F2CD4-504B-4719-8F92-F8CBED434F7D}" type="presOf" srcId="{BF7C0F58-F690-4979-A60E-D3A42A5A18E1}" destId="{2339AE1C-BF3F-4CC0-A607-D57BBF9EA1BE}" srcOrd="0" destOrd="1" presId="urn:microsoft.com/office/officeart/2005/8/layout/hList1"/>
    <dgm:cxn modelId="{8B6DA9DC-4795-49D5-864D-FBBE17DC9298}" srcId="{C36F763B-0F38-4EA4-9713-08E6A541C22E}" destId="{4D2CC55B-B898-41FD-B949-80629AB5FF77}" srcOrd="0" destOrd="0" parTransId="{81E09D49-6591-4C7C-BF76-C2ECF3C46D40}" sibTransId="{CA7979FD-80E8-4A91-B63A-D4081A8F175D}"/>
    <dgm:cxn modelId="{4D24B4DF-EAD4-4F4E-9993-2AFB1BC52E66}" srcId="{B8BAE5AB-82E4-4C31-9F2A-A17F16EFD5D0}" destId="{F7753A2B-D6BC-4CC1-AC4D-58E89C071E3A}" srcOrd="1" destOrd="0" parTransId="{2C12F3C8-2203-4F7E-8341-A817D2C30919}" sibTransId="{AB526B51-CC57-4EC7-97EF-FBAE14FCF025}"/>
    <dgm:cxn modelId="{AC292BF0-F21E-4D46-B77D-1C583E438D2E}" type="presOf" srcId="{94C83478-AE25-4693-A142-29EB7CCABA33}" destId="{FD4CBA8B-5122-4F4F-BD07-54DCE47AAC15}" srcOrd="0" destOrd="0" presId="urn:microsoft.com/office/officeart/2005/8/layout/hList1"/>
    <dgm:cxn modelId="{C940F77C-2DCC-4A12-BA48-04BBB6A58F6F}" type="presParOf" srcId="{F022129B-B8F6-4793-98FF-D0F5417DADBF}" destId="{FF7EE020-8008-4674-B44B-F1E4B46A0CFB}" srcOrd="0" destOrd="0" presId="urn:microsoft.com/office/officeart/2005/8/layout/hList1"/>
    <dgm:cxn modelId="{6F8DBFBA-230E-4917-B84E-62AB18219170}" type="presParOf" srcId="{FF7EE020-8008-4674-B44B-F1E4B46A0CFB}" destId="{27FF04DE-4955-4495-8695-2962CA17E1A7}" srcOrd="0" destOrd="0" presId="urn:microsoft.com/office/officeart/2005/8/layout/hList1"/>
    <dgm:cxn modelId="{AC282211-0033-4543-A77E-5B75E3DEA6AD}" type="presParOf" srcId="{FF7EE020-8008-4674-B44B-F1E4B46A0CFB}" destId="{C001F0AE-68D5-4FF8-8BE8-EA529F410C23}" srcOrd="1" destOrd="0" presId="urn:microsoft.com/office/officeart/2005/8/layout/hList1"/>
    <dgm:cxn modelId="{476578FA-1B07-4FC3-A092-82C544696E15}" type="presParOf" srcId="{F022129B-B8F6-4793-98FF-D0F5417DADBF}" destId="{BE99AD7B-CD64-4A4D-9B9D-E1ACB34F562F}" srcOrd="1" destOrd="0" presId="urn:microsoft.com/office/officeart/2005/8/layout/hList1"/>
    <dgm:cxn modelId="{82D3E22E-C253-4CDE-B224-1774445B3E77}" type="presParOf" srcId="{F022129B-B8F6-4793-98FF-D0F5417DADBF}" destId="{C20D4224-E435-4AFA-987D-A5EBBA32B379}" srcOrd="2" destOrd="0" presId="urn:microsoft.com/office/officeart/2005/8/layout/hList1"/>
    <dgm:cxn modelId="{D466C23E-E99F-4D94-A96B-A901F6C467AE}" type="presParOf" srcId="{C20D4224-E435-4AFA-987D-A5EBBA32B379}" destId="{E40A6A1C-232D-4548-8EDF-2616B0843B41}" srcOrd="0" destOrd="0" presId="urn:microsoft.com/office/officeart/2005/8/layout/hList1"/>
    <dgm:cxn modelId="{ECB04CDC-1B3F-49ED-A7D1-16A17AABD538}" type="presParOf" srcId="{C20D4224-E435-4AFA-987D-A5EBBA32B379}" destId="{03598121-C40C-49F9-84E5-B25002FBA42E}" srcOrd="1" destOrd="0" presId="urn:microsoft.com/office/officeart/2005/8/layout/hList1"/>
    <dgm:cxn modelId="{2CE8873E-39A5-450B-A4DF-7474D43408D5}" type="presParOf" srcId="{F022129B-B8F6-4793-98FF-D0F5417DADBF}" destId="{FA8C98BD-336D-4889-B12A-9A150B13AEC6}" srcOrd="3" destOrd="0" presId="urn:microsoft.com/office/officeart/2005/8/layout/hList1"/>
    <dgm:cxn modelId="{720A224E-242E-4412-A12C-E0DF0E7FBA45}" type="presParOf" srcId="{F022129B-B8F6-4793-98FF-D0F5417DADBF}" destId="{C32869FB-0B27-4640-B855-DBDFB418995D}" srcOrd="4" destOrd="0" presId="urn:microsoft.com/office/officeart/2005/8/layout/hList1"/>
    <dgm:cxn modelId="{FFDBB27A-4947-406E-97E2-FD903701FAEE}" type="presParOf" srcId="{C32869FB-0B27-4640-B855-DBDFB418995D}" destId="{60F5E885-1659-4A72-BD0B-7DDF8F4E986C}" srcOrd="0" destOrd="0" presId="urn:microsoft.com/office/officeart/2005/8/layout/hList1"/>
    <dgm:cxn modelId="{C3B361BD-BBFC-41D8-8D4C-1FBEBF34789D}" type="presParOf" srcId="{C32869FB-0B27-4640-B855-DBDFB418995D}" destId="{DA2DAB32-4585-4DF6-849E-03F612C70477}" srcOrd="1" destOrd="0" presId="urn:microsoft.com/office/officeart/2005/8/layout/hList1"/>
    <dgm:cxn modelId="{2D1AFBC1-D03A-4E91-99F4-AA49F3D1EE9F}" type="presParOf" srcId="{F022129B-B8F6-4793-98FF-D0F5417DADBF}" destId="{9480A6D8-0782-4F9B-9168-D58912DD3E32}" srcOrd="5" destOrd="0" presId="urn:microsoft.com/office/officeart/2005/8/layout/hList1"/>
    <dgm:cxn modelId="{B101C740-D44B-4D61-98EC-6D076614810D}" type="presParOf" srcId="{F022129B-B8F6-4793-98FF-D0F5417DADBF}" destId="{0B370813-6F86-4162-8FBF-0B5D6F657C3F}" srcOrd="6" destOrd="0" presId="urn:microsoft.com/office/officeart/2005/8/layout/hList1"/>
    <dgm:cxn modelId="{B14B4246-B490-4266-91A5-A0AF1494F8D4}" type="presParOf" srcId="{0B370813-6F86-4162-8FBF-0B5D6F657C3F}" destId="{FD4CBA8B-5122-4F4F-BD07-54DCE47AAC15}" srcOrd="0" destOrd="0" presId="urn:microsoft.com/office/officeart/2005/8/layout/hList1"/>
    <dgm:cxn modelId="{2A98ED2F-624B-44F1-9099-F65DC494C6D9}" type="presParOf" srcId="{0B370813-6F86-4162-8FBF-0B5D6F657C3F}" destId="{2339AE1C-BF3F-4CC0-A607-D57BBF9EA1BE}" srcOrd="1" destOrd="0" presId="urn:microsoft.com/office/officeart/2005/8/layout/hLis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36F763B-0F38-4EA4-9713-08E6A541C22E}"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4D2CC55B-B898-41FD-B949-80629AB5FF77}">
      <dgm:prSet phldrT="[Text]" custT="1"/>
      <dgm:spPr>
        <a:solidFill>
          <a:schemeClr val="accent4">
            <a:lumMod val="75000"/>
          </a:schemeClr>
        </a:solidFill>
      </dgm:spPr>
      <dgm:t>
        <a:bodyPr/>
        <a:lstStyle/>
        <a:p>
          <a:r>
            <a:rPr lang="en-US" sz="2000" b="1" dirty="0">
              <a:solidFill>
                <a:srgbClr val="112A6D"/>
              </a:solidFill>
              <a:latin typeface="+mn-lt"/>
            </a:rPr>
            <a:t>FML</a:t>
          </a:r>
        </a:p>
      </dgm:t>
    </dgm:pt>
    <dgm:pt modelId="{81E09D49-6591-4C7C-BF76-C2ECF3C46D40}" type="parTrans" cxnId="{8B6DA9DC-4795-49D5-864D-FBBE17DC9298}">
      <dgm:prSet/>
      <dgm:spPr/>
      <dgm:t>
        <a:bodyPr/>
        <a:lstStyle/>
        <a:p>
          <a:endParaRPr lang="en-US">
            <a:latin typeface="Franklin Gothic Book" panose="020B0503020102020204" pitchFamily="34" charset="0"/>
          </a:endParaRPr>
        </a:p>
      </dgm:t>
    </dgm:pt>
    <dgm:pt modelId="{CA7979FD-80E8-4A91-B63A-D4081A8F175D}" type="sibTrans" cxnId="{8B6DA9DC-4795-49D5-864D-FBBE17DC9298}">
      <dgm:prSet/>
      <dgm:spPr/>
      <dgm:t>
        <a:bodyPr/>
        <a:lstStyle/>
        <a:p>
          <a:endParaRPr lang="en-US">
            <a:latin typeface="Franklin Gothic Book" panose="020B0503020102020204" pitchFamily="34" charset="0"/>
          </a:endParaRPr>
        </a:p>
      </dgm:t>
    </dgm:pt>
    <dgm:pt modelId="{8FF7BB2F-A13E-4A51-BE23-D8A01A3AD6BE}">
      <dgm:prSet phldrT="[Text]" custT="1"/>
      <dgm:spPr>
        <a:noFill/>
        <a:ln>
          <a:solidFill>
            <a:srgbClr val="112A6D">
              <a:alpha val="90000"/>
            </a:srgbClr>
          </a:solidFill>
        </a:ln>
      </dgm:spPr>
      <dgm:t>
        <a:bodyPr/>
        <a:lstStyle/>
        <a:p>
          <a:r>
            <a:rPr lang="en-US" sz="2200" dirty="0">
              <a:solidFill>
                <a:srgbClr val="112A6D"/>
              </a:solidFill>
              <a:latin typeface="+mn-lt"/>
            </a:rPr>
            <a:t>12 weeks in each Fiscal Year (FY)*</a:t>
          </a:r>
        </a:p>
      </dgm:t>
    </dgm:pt>
    <dgm:pt modelId="{17D07F9C-6AEC-4731-A498-19A56310DA38}" type="parTrans" cxnId="{A620CABA-B8E7-4A9B-B247-7F2613D0BC9D}">
      <dgm:prSet/>
      <dgm:spPr/>
      <dgm:t>
        <a:bodyPr/>
        <a:lstStyle/>
        <a:p>
          <a:endParaRPr lang="en-US">
            <a:latin typeface="Franklin Gothic Book" panose="020B0503020102020204" pitchFamily="34" charset="0"/>
          </a:endParaRPr>
        </a:p>
      </dgm:t>
    </dgm:pt>
    <dgm:pt modelId="{D976974A-1CF2-4650-8740-50EB6A33C7ED}" type="sibTrans" cxnId="{A620CABA-B8E7-4A9B-B247-7F2613D0BC9D}">
      <dgm:prSet/>
      <dgm:spPr/>
      <dgm:t>
        <a:bodyPr/>
        <a:lstStyle/>
        <a:p>
          <a:endParaRPr lang="en-US">
            <a:latin typeface="Franklin Gothic Book" panose="020B0503020102020204" pitchFamily="34" charset="0"/>
          </a:endParaRPr>
        </a:p>
      </dgm:t>
    </dgm:pt>
    <dgm:pt modelId="{6EDE02EA-CD71-4014-924A-FF990698BE1D}">
      <dgm:prSet phldrT="[Text]" custT="1"/>
      <dgm:spPr>
        <a:solidFill>
          <a:schemeClr val="accent4">
            <a:lumMod val="75000"/>
          </a:schemeClr>
        </a:solidFill>
      </dgm:spPr>
      <dgm:t>
        <a:bodyPr/>
        <a:lstStyle/>
        <a:p>
          <a:r>
            <a:rPr lang="en-US" sz="2000" b="1" dirty="0">
              <a:solidFill>
                <a:srgbClr val="112A6D"/>
              </a:solidFill>
              <a:latin typeface="+mn-lt"/>
            </a:rPr>
            <a:t>NPL</a:t>
          </a:r>
        </a:p>
      </dgm:t>
    </dgm:pt>
    <dgm:pt modelId="{F09E5CBB-624A-4DB5-B461-FEBBC08EC6F6}" type="parTrans" cxnId="{795B6652-D608-48AC-8242-D3119FBEDFA0}">
      <dgm:prSet/>
      <dgm:spPr/>
      <dgm:t>
        <a:bodyPr/>
        <a:lstStyle/>
        <a:p>
          <a:endParaRPr lang="en-US">
            <a:latin typeface="Franklin Gothic Book" panose="020B0503020102020204" pitchFamily="34" charset="0"/>
          </a:endParaRPr>
        </a:p>
      </dgm:t>
    </dgm:pt>
    <dgm:pt modelId="{B57CA293-2262-4CD0-84E7-683E91AAA231}" type="sibTrans" cxnId="{795B6652-D608-48AC-8242-D3119FBEDFA0}">
      <dgm:prSet/>
      <dgm:spPr/>
      <dgm:t>
        <a:bodyPr/>
        <a:lstStyle/>
        <a:p>
          <a:endParaRPr lang="en-US">
            <a:latin typeface="Franklin Gothic Book" panose="020B0503020102020204" pitchFamily="34" charset="0"/>
          </a:endParaRPr>
        </a:p>
      </dgm:t>
    </dgm:pt>
    <dgm:pt modelId="{7637A933-3C90-4C5B-B73C-9C6D67D6E8BB}">
      <dgm:prSet phldrT="[Text]" custT="1"/>
      <dgm:spPr>
        <a:noFill/>
        <a:ln>
          <a:solidFill>
            <a:srgbClr val="112A6D">
              <a:alpha val="90000"/>
            </a:srgbClr>
          </a:solidFill>
        </a:ln>
      </dgm:spPr>
      <dgm:t>
        <a:bodyPr/>
        <a:lstStyle/>
        <a:p>
          <a:r>
            <a:rPr lang="en-US" sz="2200" dirty="0">
              <a:solidFill>
                <a:srgbClr val="112A6D"/>
              </a:solidFill>
              <a:latin typeface="+mn-lt"/>
            </a:rPr>
            <a:t>Ends 6 months after date child born or adopted</a:t>
          </a:r>
        </a:p>
      </dgm:t>
    </dgm:pt>
    <dgm:pt modelId="{FDCC6592-EA48-4B66-BC57-F6B54AE0EBA8}" type="parTrans" cxnId="{EB96B74B-B463-4826-A1E7-B60DA61ECD88}">
      <dgm:prSet/>
      <dgm:spPr/>
      <dgm:t>
        <a:bodyPr/>
        <a:lstStyle/>
        <a:p>
          <a:endParaRPr lang="en-US">
            <a:latin typeface="Franklin Gothic Book" panose="020B0503020102020204" pitchFamily="34" charset="0"/>
          </a:endParaRPr>
        </a:p>
      </dgm:t>
    </dgm:pt>
    <dgm:pt modelId="{2FB0C64C-CE2F-4092-B525-0BE6D5691AED}" type="sibTrans" cxnId="{EB96B74B-B463-4826-A1E7-B60DA61ECD88}">
      <dgm:prSet/>
      <dgm:spPr/>
      <dgm:t>
        <a:bodyPr/>
        <a:lstStyle/>
        <a:p>
          <a:endParaRPr lang="en-US">
            <a:latin typeface="Franklin Gothic Book" panose="020B0503020102020204" pitchFamily="34" charset="0"/>
          </a:endParaRPr>
        </a:p>
      </dgm:t>
    </dgm:pt>
    <dgm:pt modelId="{B8BAE5AB-82E4-4C31-9F2A-A17F16EFD5D0}">
      <dgm:prSet phldrT="[Text]" custT="1"/>
      <dgm:spPr>
        <a:solidFill>
          <a:schemeClr val="accent4">
            <a:lumMod val="75000"/>
          </a:schemeClr>
        </a:solidFill>
      </dgm:spPr>
      <dgm:t>
        <a:bodyPr/>
        <a:lstStyle/>
        <a:p>
          <a:r>
            <a:rPr lang="en-US" sz="2000" b="1" dirty="0">
              <a:solidFill>
                <a:srgbClr val="112A6D"/>
              </a:solidFill>
              <a:latin typeface="+mn-lt"/>
            </a:rPr>
            <a:t>S/LTD</a:t>
          </a:r>
        </a:p>
      </dgm:t>
    </dgm:pt>
    <dgm:pt modelId="{24B616B6-5A62-4027-B789-E2544C503172}" type="parTrans" cxnId="{8F1722C3-EBE6-4830-ADE5-8E337E3E504E}">
      <dgm:prSet/>
      <dgm:spPr/>
      <dgm:t>
        <a:bodyPr/>
        <a:lstStyle/>
        <a:p>
          <a:endParaRPr lang="en-US">
            <a:latin typeface="Franklin Gothic Book" panose="020B0503020102020204" pitchFamily="34" charset="0"/>
          </a:endParaRPr>
        </a:p>
      </dgm:t>
    </dgm:pt>
    <dgm:pt modelId="{D9102B11-5AC5-4814-B5DA-52448DF74512}" type="sibTrans" cxnId="{8F1722C3-EBE6-4830-ADE5-8E337E3E504E}">
      <dgm:prSet/>
      <dgm:spPr/>
      <dgm:t>
        <a:bodyPr/>
        <a:lstStyle/>
        <a:p>
          <a:endParaRPr lang="en-US">
            <a:latin typeface="Franklin Gothic Book" panose="020B0503020102020204" pitchFamily="34" charset="0"/>
          </a:endParaRPr>
        </a:p>
      </dgm:t>
    </dgm:pt>
    <dgm:pt modelId="{66652F9F-4AAE-46E5-856A-C0894D0D104E}">
      <dgm:prSet phldrT="[Text]" custT="1"/>
      <dgm:spPr>
        <a:noFill/>
        <a:ln>
          <a:solidFill>
            <a:srgbClr val="112A6D">
              <a:alpha val="90000"/>
            </a:srgbClr>
          </a:solidFill>
        </a:ln>
      </dgm:spPr>
      <dgm:t>
        <a:bodyPr/>
        <a:lstStyle/>
        <a:p>
          <a:r>
            <a:rPr lang="en-US" sz="2200">
              <a:solidFill>
                <a:srgbClr val="112A6D"/>
              </a:solidFill>
              <a:latin typeface="+mn-lt"/>
            </a:rPr>
            <a:t>30-day Elimination Period</a:t>
          </a:r>
        </a:p>
      </dgm:t>
    </dgm:pt>
    <dgm:pt modelId="{4DA1E764-0798-41C6-9F22-BB50ACF20D52}" type="parTrans" cxnId="{EE1FAD8F-05B7-43C8-9E32-F2608B18C480}">
      <dgm:prSet/>
      <dgm:spPr/>
      <dgm:t>
        <a:bodyPr/>
        <a:lstStyle/>
        <a:p>
          <a:endParaRPr lang="en-US">
            <a:latin typeface="Franklin Gothic Book" panose="020B0503020102020204" pitchFamily="34" charset="0"/>
          </a:endParaRPr>
        </a:p>
      </dgm:t>
    </dgm:pt>
    <dgm:pt modelId="{1B2B0A3C-9BFA-4C5E-A5DF-16AB127D570F}" type="sibTrans" cxnId="{EE1FAD8F-05B7-43C8-9E32-F2608B18C480}">
      <dgm:prSet/>
      <dgm:spPr/>
      <dgm:t>
        <a:bodyPr/>
        <a:lstStyle/>
        <a:p>
          <a:endParaRPr lang="en-US">
            <a:latin typeface="Franklin Gothic Book" panose="020B0503020102020204" pitchFamily="34" charset="0"/>
          </a:endParaRPr>
        </a:p>
      </dgm:t>
    </dgm:pt>
    <dgm:pt modelId="{F7753A2B-D6BC-4CC1-AC4D-58E89C071E3A}">
      <dgm:prSet phldrT="[Text]" custT="1"/>
      <dgm:spPr>
        <a:noFill/>
        <a:ln>
          <a:solidFill>
            <a:srgbClr val="112A6D">
              <a:alpha val="90000"/>
            </a:srgbClr>
          </a:solidFill>
        </a:ln>
      </dgm:spPr>
      <dgm:t>
        <a:bodyPr/>
        <a:lstStyle/>
        <a:p>
          <a:r>
            <a:rPr lang="en-US" sz="2200" dirty="0">
              <a:solidFill>
                <a:srgbClr val="112A6D"/>
              </a:solidFill>
              <a:latin typeface="+mn-lt"/>
            </a:rPr>
            <a:t>Short-term benefits begin 31</a:t>
          </a:r>
          <a:r>
            <a:rPr lang="en-US" sz="2200" baseline="30000" dirty="0">
              <a:solidFill>
                <a:srgbClr val="112A6D"/>
              </a:solidFill>
              <a:latin typeface="+mn-lt"/>
            </a:rPr>
            <a:t>st</a:t>
          </a:r>
          <a:r>
            <a:rPr lang="en-US" sz="2200" dirty="0">
              <a:solidFill>
                <a:srgbClr val="112A6D"/>
              </a:solidFill>
              <a:latin typeface="+mn-lt"/>
            </a:rPr>
            <a:t> day of incapacity through 6</a:t>
          </a:r>
          <a:r>
            <a:rPr lang="en-US" sz="2200" baseline="30000" dirty="0">
              <a:solidFill>
                <a:srgbClr val="112A6D"/>
              </a:solidFill>
              <a:latin typeface="+mn-lt"/>
            </a:rPr>
            <a:t>th</a:t>
          </a:r>
          <a:r>
            <a:rPr lang="en-US" sz="2200" dirty="0">
              <a:solidFill>
                <a:srgbClr val="112A6D"/>
              </a:solidFill>
              <a:latin typeface="+mn-lt"/>
            </a:rPr>
            <a:t> month</a:t>
          </a:r>
        </a:p>
      </dgm:t>
    </dgm:pt>
    <dgm:pt modelId="{2C12F3C8-2203-4F7E-8341-A817D2C30919}" type="parTrans" cxnId="{4D24B4DF-EAD4-4F4E-9993-2AFB1BC52E66}">
      <dgm:prSet/>
      <dgm:spPr/>
      <dgm:t>
        <a:bodyPr/>
        <a:lstStyle/>
        <a:p>
          <a:endParaRPr lang="en-US">
            <a:latin typeface="Franklin Gothic Book" panose="020B0503020102020204" pitchFamily="34" charset="0"/>
          </a:endParaRPr>
        </a:p>
      </dgm:t>
    </dgm:pt>
    <dgm:pt modelId="{AB526B51-CC57-4EC7-97EF-FBAE14FCF025}" type="sibTrans" cxnId="{4D24B4DF-EAD4-4F4E-9993-2AFB1BC52E66}">
      <dgm:prSet/>
      <dgm:spPr/>
      <dgm:t>
        <a:bodyPr/>
        <a:lstStyle/>
        <a:p>
          <a:endParaRPr lang="en-US">
            <a:latin typeface="Franklin Gothic Book" panose="020B0503020102020204" pitchFamily="34" charset="0"/>
          </a:endParaRPr>
        </a:p>
      </dgm:t>
    </dgm:pt>
    <dgm:pt modelId="{94C83478-AE25-4693-A142-29EB7CCABA33}">
      <dgm:prSet custT="1"/>
      <dgm:spPr>
        <a:solidFill>
          <a:schemeClr val="accent4">
            <a:lumMod val="75000"/>
          </a:schemeClr>
        </a:solidFill>
      </dgm:spPr>
      <dgm:t>
        <a:bodyPr/>
        <a:lstStyle/>
        <a:p>
          <a:r>
            <a:rPr lang="en-US" sz="2000" b="1" dirty="0">
              <a:solidFill>
                <a:srgbClr val="112A6D"/>
              </a:solidFill>
              <a:latin typeface="+mn-lt"/>
            </a:rPr>
            <a:t>Military Family Leave</a:t>
          </a:r>
        </a:p>
      </dgm:t>
    </dgm:pt>
    <dgm:pt modelId="{33414C05-0B7E-4A63-9CD2-3729F0CCA1F7}" type="parTrans" cxnId="{834A15AA-3067-448C-BD76-3A49A5A8A86D}">
      <dgm:prSet/>
      <dgm:spPr/>
      <dgm:t>
        <a:bodyPr/>
        <a:lstStyle/>
        <a:p>
          <a:endParaRPr lang="en-US">
            <a:latin typeface="Franklin Gothic Book" panose="020B0503020102020204" pitchFamily="34" charset="0"/>
          </a:endParaRPr>
        </a:p>
      </dgm:t>
    </dgm:pt>
    <dgm:pt modelId="{C4687726-00B0-4081-94EF-BCC860C95205}" type="sibTrans" cxnId="{834A15AA-3067-448C-BD76-3A49A5A8A86D}">
      <dgm:prSet/>
      <dgm:spPr/>
      <dgm:t>
        <a:bodyPr/>
        <a:lstStyle/>
        <a:p>
          <a:endParaRPr lang="en-US">
            <a:latin typeface="Franklin Gothic Book" panose="020B0503020102020204" pitchFamily="34" charset="0"/>
          </a:endParaRPr>
        </a:p>
      </dgm:t>
    </dgm:pt>
    <dgm:pt modelId="{763EBA08-97CC-446F-B418-CF89B54D782F}">
      <dgm:prSet custT="1"/>
      <dgm:spPr>
        <a:noFill/>
        <a:ln>
          <a:solidFill>
            <a:srgbClr val="112A6D">
              <a:alpha val="90000"/>
            </a:srgbClr>
          </a:solidFill>
        </a:ln>
      </dgm:spPr>
      <dgm:t>
        <a:bodyPr/>
        <a:lstStyle/>
        <a:p>
          <a:r>
            <a:rPr lang="en-US" sz="2200" dirty="0">
              <a:solidFill>
                <a:srgbClr val="112A6D"/>
              </a:solidFill>
              <a:latin typeface="+mn-lt"/>
            </a:rPr>
            <a:t>10 days during 30 days prior to deployment, 30 days after deployment, or during military member’s leave during deployment</a:t>
          </a:r>
        </a:p>
      </dgm:t>
    </dgm:pt>
    <dgm:pt modelId="{94FBBAEC-7AB0-4A81-903A-06FCB042C175}" type="parTrans" cxnId="{52D39F96-70E9-4970-A81A-A57DA67D6EB2}">
      <dgm:prSet/>
      <dgm:spPr/>
      <dgm:t>
        <a:bodyPr/>
        <a:lstStyle/>
        <a:p>
          <a:endParaRPr lang="en-US">
            <a:latin typeface="Franklin Gothic Book" panose="020B0503020102020204" pitchFamily="34" charset="0"/>
          </a:endParaRPr>
        </a:p>
      </dgm:t>
    </dgm:pt>
    <dgm:pt modelId="{D9FE5CD7-A9AB-4674-9731-696B19067A9B}" type="sibTrans" cxnId="{52D39F96-70E9-4970-A81A-A57DA67D6EB2}">
      <dgm:prSet/>
      <dgm:spPr/>
      <dgm:t>
        <a:bodyPr/>
        <a:lstStyle/>
        <a:p>
          <a:endParaRPr lang="en-US">
            <a:latin typeface="Franklin Gothic Book" panose="020B0503020102020204" pitchFamily="34" charset="0"/>
          </a:endParaRPr>
        </a:p>
      </dgm:t>
    </dgm:pt>
    <dgm:pt modelId="{933F9C3B-3788-4FBC-A478-C771A1444816}">
      <dgm:prSet phldrT="[Text]" custT="1"/>
      <dgm:spPr>
        <a:noFill/>
        <a:ln>
          <a:solidFill>
            <a:srgbClr val="112A6D">
              <a:alpha val="90000"/>
            </a:srgbClr>
          </a:solidFill>
        </a:ln>
      </dgm:spPr>
      <dgm:t>
        <a:bodyPr/>
        <a:lstStyle/>
        <a:p>
          <a:r>
            <a:rPr lang="en-US" sz="2200" dirty="0">
              <a:solidFill>
                <a:srgbClr val="112A6D"/>
              </a:solidFill>
              <a:latin typeface="+mn-lt"/>
            </a:rPr>
            <a:t>Covers all qualifying events (not 12-wks each)</a:t>
          </a:r>
        </a:p>
      </dgm:t>
    </dgm:pt>
    <dgm:pt modelId="{05103563-43EF-4319-A48D-61BE5C11C6B2}" type="parTrans" cxnId="{A3F6059B-2A7C-4C72-AEA4-C2567C9385E4}">
      <dgm:prSet/>
      <dgm:spPr/>
      <dgm:t>
        <a:bodyPr/>
        <a:lstStyle/>
        <a:p>
          <a:endParaRPr lang="en-US">
            <a:latin typeface="Franklin Gothic Book" panose="020B0503020102020204" pitchFamily="34" charset="0"/>
          </a:endParaRPr>
        </a:p>
      </dgm:t>
    </dgm:pt>
    <dgm:pt modelId="{73EBE2ED-F813-4834-9277-C7061AEF5CEF}" type="sibTrans" cxnId="{A3F6059B-2A7C-4C72-AEA4-C2567C9385E4}">
      <dgm:prSet/>
      <dgm:spPr/>
      <dgm:t>
        <a:bodyPr/>
        <a:lstStyle/>
        <a:p>
          <a:endParaRPr lang="en-US">
            <a:latin typeface="Franklin Gothic Book" panose="020B0503020102020204" pitchFamily="34" charset="0"/>
          </a:endParaRPr>
        </a:p>
      </dgm:t>
    </dgm:pt>
    <dgm:pt modelId="{27D26549-7801-4BE7-AE7D-583D518840D5}">
      <dgm:prSet phldrT="[Text]" custT="1"/>
      <dgm:spPr>
        <a:noFill/>
        <a:ln>
          <a:solidFill>
            <a:srgbClr val="112A6D">
              <a:alpha val="90000"/>
            </a:srgbClr>
          </a:solidFill>
        </a:ln>
      </dgm:spPr>
      <dgm:t>
        <a:bodyPr/>
        <a:lstStyle/>
        <a:p>
          <a:r>
            <a:rPr lang="en-US" sz="2200" dirty="0">
              <a:solidFill>
                <a:srgbClr val="112A6D"/>
              </a:solidFill>
              <a:latin typeface="+mn-lt"/>
            </a:rPr>
            <a:t>Intermittent, Continuous, or Reduced Schedule</a:t>
          </a:r>
        </a:p>
      </dgm:t>
    </dgm:pt>
    <dgm:pt modelId="{915AE2AC-F023-43FF-8FC1-7A029C2A55FA}" type="parTrans" cxnId="{3A470067-3448-42DB-BD03-1BDF95A33D7F}">
      <dgm:prSet/>
      <dgm:spPr/>
      <dgm:t>
        <a:bodyPr/>
        <a:lstStyle/>
        <a:p>
          <a:endParaRPr lang="en-US">
            <a:latin typeface="Franklin Gothic Book" panose="020B0503020102020204" pitchFamily="34" charset="0"/>
          </a:endParaRPr>
        </a:p>
      </dgm:t>
    </dgm:pt>
    <dgm:pt modelId="{0F6F845D-5FB0-437C-BB5D-AB19C8A899BB}" type="sibTrans" cxnId="{3A470067-3448-42DB-BD03-1BDF95A33D7F}">
      <dgm:prSet/>
      <dgm:spPr/>
      <dgm:t>
        <a:bodyPr/>
        <a:lstStyle/>
        <a:p>
          <a:endParaRPr lang="en-US">
            <a:latin typeface="Franklin Gothic Book" panose="020B0503020102020204" pitchFamily="34" charset="0"/>
          </a:endParaRPr>
        </a:p>
      </dgm:t>
    </dgm:pt>
    <dgm:pt modelId="{4EA9FF1A-3575-4160-AA68-C59A1CEFAB90}">
      <dgm:prSet phldrT="[Text]" custT="1"/>
      <dgm:spPr>
        <a:noFill/>
        <a:ln>
          <a:solidFill>
            <a:srgbClr val="112A6D">
              <a:alpha val="90000"/>
            </a:srgbClr>
          </a:solidFill>
        </a:ln>
      </dgm:spPr>
      <dgm:t>
        <a:bodyPr/>
        <a:lstStyle/>
        <a:p>
          <a:r>
            <a:rPr lang="en-US" sz="2200" dirty="0">
              <a:solidFill>
                <a:srgbClr val="112A6D"/>
              </a:solidFill>
              <a:latin typeface="+mn-lt"/>
            </a:rPr>
            <a:t>Full-day increments only</a:t>
          </a:r>
        </a:p>
      </dgm:t>
    </dgm:pt>
    <dgm:pt modelId="{65C51F0E-B9CD-46A7-899C-97EE8D9E6994}" type="parTrans" cxnId="{5405B531-3B6C-4462-82AA-625D0C21EAC0}">
      <dgm:prSet/>
      <dgm:spPr/>
      <dgm:t>
        <a:bodyPr/>
        <a:lstStyle/>
        <a:p>
          <a:endParaRPr lang="en-US">
            <a:latin typeface="Franklin Gothic Book" panose="020B0503020102020204" pitchFamily="34" charset="0"/>
          </a:endParaRPr>
        </a:p>
      </dgm:t>
    </dgm:pt>
    <dgm:pt modelId="{D7D85823-9193-4F62-BB4E-77ABD76F6333}" type="sibTrans" cxnId="{5405B531-3B6C-4462-82AA-625D0C21EAC0}">
      <dgm:prSet/>
      <dgm:spPr/>
      <dgm:t>
        <a:bodyPr/>
        <a:lstStyle/>
        <a:p>
          <a:endParaRPr lang="en-US">
            <a:latin typeface="Franklin Gothic Book" panose="020B0503020102020204" pitchFamily="34" charset="0"/>
          </a:endParaRPr>
        </a:p>
      </dgm:t>
    </dgm:pt>
    <dgm:pt modelId="{317AD0CA-0C73-4740-B824-7361333FC329}">
      <dgm:prSet phldrT="[Text]" custT="1"/>
      <dgm:spPr>
        <a:noFill/>
        <a:ln>
          <a:solidFill>
            <a:srgbClr val="112A6D">
              <a:alpha val="90000"/>
            </a:srgbClr>
          </a:solidFill>
        </a:ln>
      </dgm:spPr>
      <dgm:t>
        <a:bodyPr/>
        <a:lstStyle/>
        <a:p>
          <a:r>
            <a:rPr lang="en-US" sz="2200">
              <a:solidFill>
                <a:srgbClr val="112A6D"/>
              </a:solidFill>
              <a:latin typeface="+mn-lt"/>
            </a:rPr>
            <a:t>150 hours full-time; 75 hours part-time</a:t>
          </a:r>
        </a:p>
      </dgm:t>
    </dgm:pt>
    <dgm:pt modelId="{5A54AEA4-1153-426D-A3DB-DBD2F61E3758}" type="parTrans" cxnId="{5A8015EA-B1BF-47D1-9871-54699F07C224}">
      <dgm:prSet/>
      <dgm:spPr/>
      <dgm:t>
        <a:bodyPr/>
        <a:lstStyle/>
        <a:p>
          <a:endParaRPr lang="en-US">
            <a:latin typeface="Franklin Gothic Book" panose="020B0503020102020204" pitchFamily="34" charset="0"/>
          </a:endParaRPr>
        </a:p>
      </dgm:t>
    </dgm:pt>
    <dgm:pt modelId="{062EB2D4-64BD-43CE-9326-B05821C89F98}" type="sibTrans" cxnId="{5A8015EA-B1BF-47D1-9871-54699F07C224}">
      <dgm:prSet/>
      <dgm:spPr/>
      <dgm:t>
        <a:bodyPr/>
        <a:lstStyle/>
        <a:p>
          <a:endParaRPr lang="en-US">
            <a:latin typeface="Franklin Gothic Book" panose="020B0503020102020204" pitchFamily="34" charset="0"/>
          </a:endParaRPr>
        </a:p>
      </dgm:t>
    </dgm:pt>
    <dgm:pt modelId="{39EFF835-492C-4A65-82E0-8F5048E97A1E}">
      <dgm:prSet phldrT="[Text]" custT="1"/>
      <dgm:spPr>
        <a:noFill/>
        <a:ln>
          <a:solidFill>
            <a:srgbClr val="112A6D">
              <a:alpha val="90000"/>
            </a:srgbClr>
          </a:solidFill>
        </a:ln>
      </dgm:spPr>
      <dgm:t>
        <a:bodyPr/>
        <a:lstStyle/>
        <a:p>
          <a:r>
            <a:rPr lang="en-US" sz="2200" dirty="0">
              <a:solidFill>
                <a:srgbClr val="112A6D"/>
              </a:solidFill>
              <a:latin typeface="+mn-lt"/>
            </a:rPr>
            <a:t>Long-term benefits begin after STD ends</a:t>
          </a:r>
        </a:p>
      </dgm:t>
    </dgm:pt>
    <dgm:pt modelId="{C0FDA08A-B855-48FD-9C69-5C6D60ADFEB7}" type="parTrans" cxnId="{7DC1FF8E-CD51-4334-91CB-120A4F7B740E}">
      <dgm:prSet/>
      <dgm:spPr/>
      <dgm:t>
        <a:bodyPr/>
        <a:lstStyle/>
        <a:p>
          <a:endParaRPr lang="en-US">
            <a:latin typeface="Franklin Gothic Book" panose="020B0503020102020204" pitchFamily="34" charset="0"/>
          </a:endParaRPr>
        </a:p>
      </dgm:t>
    </dgm:pt>
    <dgm:pt modelId="{216C3F6D-4E2F-4F70-AA56-3DFF8B28EEFD}" type="sibTrans" cxnId="{7DC1FF8E-CD51-4334-91CB-120A4F7B740E}">
      <dgm:prSet/>
      <dgm:spPr/>
      <dgm:t>
        <a:bodyPr/>
        <a:lstStyle/>
        <a:p>
          <a:endParaRPr lang="en-US">
            <a:latin typeface="Franklin Gothic Book" panose="020B0503020102020204" pitchFamily="34" charset="0"/>
          </a:endParaRPr>
        </a:p>
      </dgm:t>
    </dgm:pt>
    <dgm:pt modelId="{9FFA2722-2F6B-4E29-81D1-6BE0FBC71E62}">
      <dgm:prSet phldrT="[Text]" custT="1"/>
      <dgm:spPr>
        <a:noFill/>
        <a:ln>
          <a:solidFill>
            <a:srgbClr val="112A6D">
              <a:alpha val="90000"/>
            </a:srgbClr>
          </a:solidFill>
        </a:ln>
      </dgm:spPr>
      <dgm:t>
        <a:bodyPr/>
        <a:lstStyle/>
        <a:p>
          <a:r>
            <a:rPr lang="en-US" sz="2200" dirty="0">
              <a:solidFill>
                <a:srgbClr val="112A6D"/>
              </a:solidFill>
              <a:latin typeface="+mn-lt"/>
            </a:rPr>
            <a:t>Annual recertification</a:t>
          </a:r>
        </a:p>
      </dgm:t>
    </dgm:pt>
    <dgm:pt modelId="{83B5ED06-C82E-4FAB-8E9A-1A444CFC811E}" type="parTrans" cxnId="{AE3C26B8-BE05-4807-9D50-6880CC9EB0D2}">
      <dgm:prSet/>
      <dgm:spPr/>
      <dgm:t>
        <a:bodyPr/>
        <a:lstStyle/>
        <a:p>
          <a:endParaRPr lang="en-US">
            <a:latin typeface="Franklin Gothic Book" panose="020B0503020102020204" pitchFamily="34" charset="0"/>
          </a:endParaRPr>
        </a:p>
      </dgm:t>
    </dgm:pt>
    <dgm:pt modelId="{9FD1CE51-D20D-4F2B-AC94-A26398C72F5B}" type="sibTrans" cxnId="{AE3C26B8-BE05-4807-9D50-6880CC9EB0D2}">
      <dgm:prSet/>
      <dgm:spPr/>
      <dgm:t>
        <a:bodyPr/>
        <a:lstStyle/>
        <a:p>
          <a:endParaRPr lang="en-US">
            <a:latin typeface="Franklin Gothic Book" panose="020B0503020102020204" pitchFamily="34" charset="0"/>
          </a:endParaRPr>
        </a:p>
      </dgm:t>
    </dgm:pt>
    <dgm:pt modelId="{F022129B-B8F6-4793-98FF-D0F5417DADBF}" type="pres">
      <dgm:prSet presAssocID="{C36F763B-0F38-4EA4-9713-08E6A541C22E}" presName="Name0" presStyleCnt="0">
        <dgm:presLayoutVars>
          <dgm:dir/>
          <dgm:animLvl val="lvl"/>
          <dgm:resizeHandles val="exact"/>
        </dgm:presLayoutVars>
      </dgm:prSet>
      <dgm:spPr/>
    </dgm:pt>
    <dgm:pt modelId="{FF7EE020-8008-4674-B44B-F1E4B46A0CFB}" type="pres">
      <dgm:prSet presAssocID="{4D2CC55B-B898-41FD-B949-80629AB5FF77}" presName="composite" presStyleCnt="0"/>
      <dgm:spPr/>
    </dgm:pt>
    <dgm:pt modelId="{27FF04DE-4955-4495-8695-2962CA17E1A7}" type="pres">
      <dgm:prSet presAssocID="{4D2CC55B-B898-41FD-B949-80629AB5FF77}" presName="parTx" presStyleLbl="alignNode1" presStyleIdx="0" presStyleCnt="4" custScaleX="121428" custLinFactNeighborY="12822">
        <dgm:presLayoutVars>
          <dgm:chMax val="0"/>
          <dgm:chPref val="0"/>
          <dgm:bulletEnabled val="1"/>
        </dgm:presLayoutVars>
      </dgm:prSet>
      <dgm:spPr/>
    </dgm:pt>
    <dgm:pt modelId="{C001F0AE-68D5-4FF8-8BE8-EA529F410C23}" type="pres">
      <dgm:prSet presAssocID="{4D2CC55B-B898-41FD-B949-80629AB5FF77}" presName="desTx" presStyleLbl="alignAccFollowNode1" presStyleIdx="0" presStyleCnt="4" custScaleX="121399" custLinFactNeighborY="43050">
        <dgm:presLayoutVars>
          <dgm:bulletEnabled val="1"/>
        </dgm:presLayoutVars>
      </dgm:prSet>
      <dgm:spPr/>
    </dgm:pt>
    <dgm:pt modelId="{BE99AD7B-CD64-4A4D-9B9D-E1ACB34F562F}" type="pres">
      <dgm:prSet presAssocID="{CA7979FD-80E8-4A91-B63A-D4081A8F175D}" presName="space" presStyleCnt="0"/>
      <dgm:spPr/>
    </dgm:pt>
    <dgm:pt modelId="{C20D4224-E435-4AFA-987D-A5EBBA32B379}" type="pres">
      <dgm:prSet presAssocID="{6EDE02EA-CD71-4014-924A-FF990698BE1D}" presName="composite" presStyleCnt="0"/>
      <dgm:spPr/>
    </dgm:pt>
    <dgm:pt modelId="{E40A6A1C-232D-4548-8EDF-2616B0843B41}" type="pres">
      <dgm:prSet presAssocID="{6EDE02EA-CD71-4014-924A-FF990698BE1D}" presName="parTx" presStyleLbl="alignNode1" presStyleIdx="1" presStyleCnt="4" custLinFactNeighborY="12822">
        <dgm:presLayoutVars>
          <dgm:chMax val="0"/>
          <dgm:chPref val="0"/>
          <dgm:bulletEnabled val="1"/>
        </dgm:presLayoutVars>
      </dgm:prSet>
      <dgm:spPr/>
    </dgm:pt>
    <dgm:pt modelId="{03598121-C40C-49F9-84E5-B25002FBA42E}" type="pres">
      <dgm:prSet presAssocID="{6EDE02EA-CD71-4014-924A-FF990698BE1D}" presName="desTx" presStyleLbl="alignAccFollowNode1" presStyleIdx="1" presStyleCnt="4" custScaleY="100000" custLinFactNeighborY="472">
        <dgm:presLayoutVars>
          <dgm:bulletEnabled val="1"/>
        </dgm:presLayoutVars>
      </dgm:prSet>
      <dgm:spPr/>
    </dgm:pt>
    <dgm:pt modelId="{FA8C98BD-336D-4889-B12A-9A150B13AEC6}" type="pres">
      <dgm:prSet presAssocID="{B57CA293-2262-4CD0-84E7-683E91AAA231}" presName="space" presStyleCnt="0"/>
      <dgm:spPr/>
    </dgm:pt>
    <dgm:pt modelId="{C32869FB-0B27-4640-B855-DBDFB418995D}" type="pres">
      <dgm:prSet presAssocID="{B8BAE5AB-82E4-4C31-9F2A-A17F16EFD5D0}" presName="composite" presStyleCnt="0"/>
      <dgm:spPr/>
    </dgm:pt>
    <dgm:pt modelId="{60F5E885-1659-4A72-BD0B-7DDF8F4E986C}" type="pres">
      <dgm:prSet presAssocID="{B8BAE5AB-82E4-4C31-9F2A-A17F16EFD5D0}" presName="parTx" presStyleLbl="alignNode1" presStyleIdx="2" presStyleCnt="4" custScaleX="119955" custLinFactNeighborY="12822">
        <dgm:presLayoutVars>
          <dgm:chMax val="0"/>
          <dgm:chPref val="0"/>
          <dgm:bulletEnabled val="1"/>
        </dgm:presLayoutVars>
      </dgm:prSet>
      <dgm:spPr/>
    </dgm:pt>
    <dgm:pt modelId="{DA2DAB32-4585-4DF6-849E-03F612C70477}" type="pres">
      <dgm:prSet presAssocID="{B8BAE5AB-82E4-4C31-9F2A-A17F16EFD5D0}" presName="desTx" presStyleLbl="alignAccFollowNode1" presStyleIdx="2" presStyleCnt="4" custScaleX="120012" custLinFactNeighborY="43050">
        <dgm:presLayoutVars>
          <dgm:bulletEnabled val="1"/>
        </dgm:presLayoutVars>
      </dgm:prSet>
      <dgm:spPr/>
    </dgm:pt>
    <dgm:pt modelId="{9480A6D8-0782-4F9B-9168-D58912DD3E32}" type="pres">
      <dgm:prSet presAssocID="{D9102B11-5AC5-4814-B5DA-52448DF74512}" presName="space" presStyleCnt="0"/>
      <dgm:spPr/>
    </dgm:pt>
    <dgm:pt modelId="{0B370813-6F86-4162-8FBF-0B5D6F657C3F}" type="pres">
      <dgm:prSet presAssocID="{94C83478-AE25-4693-A142-29EB7CCABA33}" presName="composite" presStyleCnt="0"/>
      <dgm:spPr/>
    </dgm:pt>
    <dgm:pt modelId="{FD4CBA8B-5122-4F4F-BD07-54DCE47AAC15}" type="pres">
      <dgm:prSet presAssocID="{94C83478-AE25-4693-A142-29EB7CCABA33}" presName="parTx" presStyleLbl="alignNode1" presStyleIdx="3" presStyleCnt="4" custLinFactNeighborY="12822">
        <dgm:presLayoutVars>
          <dgm:chMax val="0"/>
          <dgm:chPref val="0"/>
          <dgm:bulletEnabled val="1"/>
        </dgm:presLayoutVars>
      </dgm:prSet>
      <dgm:spPr/>
    </dgm:pt>
    <dgm:pt modelId="{2339AE1C-BF3F-4CC0-A607-D57BBF9EA1BE}" type="pres">
      <dgm:prSet presAssocID="{94C83478-AE25-4693-A142-29EB7CCABA33}" presName="desTx" presStyleLbl="alignAccFollowNode1" presStyleIdx="3" presStyleCnt="4" custScaleY="100000" custLinFactNeighborY="472">
        <dgm:presLayoutVars>
          <dgm:bulletEnabled val="1"/>
        </dgm:presLayoutVars>
      </dgm:prSet>
      <dgm:spPr/>
    </dgm:pt>
  </dgm:ptLst>
  <dgm:cxnLst>
    <dgm:cxn modelId="{9BC9B728-5365-45B9-9AE1-801025886D2B}" type="presOf" srcId="{8FF7BB2F-A13E-4A51-BE23-D8A01A3AD6BE}" destId="{C001F0AE-68D5-4FF8-8BE8-EA529F410C23}" srcOrd="0" destOrd="0" presId="urn:microsoft.com/office/officeart/2005/8/layout/hList1"/>
    <dgm:cxn modelId="{3758CF2D-2136-4C98-A4F6-D20C6FE1BF0C}" type="presOf" srcId="{4EA9FF1A-3575-4160-AA68-C59A1CEFAB90}" destId="{03598121-C40C-49F9-84E5-B25002FBA42E}" srcOrd="0" destOrd="2" presId="urn:microsoft.com/office/officeart/2005/8/layout/hList1"/>
    <dgm:cxn modelId="{5405B531-3B6C-4462-82AA-625D0C21EAC0}" srcId="{6EDE02EA-CD71-4014-924A-FF990698BE1D}" destId="{4EA9FF1A-3575-4160-AA68-C59A1CEFAB90}" srcOrd="2" destOrd="0" parTransId="{65C51F0E-B9CD-46A7-899C-97EE8D9E6994}" sibTransId="{D7D85823-9193-4F62-BB4E-77ABD76F6333}"/>
    <dgm:cxn modelId="{E6604934-546E-43A0-89A5-4FB46CE6AEFF}" type="presOf" srcId="{66652F9F-4AAE-46E5-856A-C0894D0D104E}" destId="{DA2DAB32-4585-4DF6-849E-03F612C70477}" srcOrd="0" destOrd="0" presId="urn:microsoft.com/office/officeart/2005/8/layout/hList1"/>
    <dgm:cxn modelId="{0039AA3A-12A0-4267-B39F-A7A4C6076146}" type="presOf" srcId="{9FFA2722-2F6B-4E29-81D1-6BE0FBC71E62}" destId="{C001F0AE-68D5-4FF8-8BE8-EA529F410C23}" srcOrd="0" destOrd="1" presId="urn:microsoft.com/office/officeart/2005/8/layout/hList1"/>
    <dgm:cxn modelId="{0B1A2B3C-46FF-4872-B6BA-BF5B2AA7401C}" type="presOf" srcId="{F7753A2B-D6BC-4CC1-AC4D-58E89C071E3A}" destId="{DA2DAB32-4585-4DF6-849E-03F612C70477}" srcOrd="0" destOrd="1" presId="urn:microsoft.com/office/officeart/2005/8/layout/hList1"/>
    <dgm:cxn modelId="{6D89313D-9C04-4011-B06A-575375E56178}" type="presOf" srcId="{27D26549-7801-4BE7-AE7D-583D518840D5}" destId="{C001F0AE-68D5-4FF8-8BE8-EA529F410C23}" srcOrd="0" destOrd="3" presId="urn:microsoft.com/office/officeart/2005/8/layout/hList1"/>
    <dgm:cxn modelId="{F6C20741-1C91-440D-8DBF-157A7D3125C5}" type="presOf" srcId="{6EDE02EA-CD71-4014-924A-FF990698BE1D}" destId="{E40A6A1C-232D-4548-8EDF-2616B0843B41}" srcOrd="0" destOrd="0" presId="urn:microsoft.com/office/officeart/2005/8/layout/hList1"/>
    <dgm:cxn modelId="{3A470067-3448-42DB-BD03-1BDF95A33D7F}" srcId="{4D2CC55B-B898-41FD-B949-80629AB5FF77}" destId="{27D26549-7801-4BE7-AE7D-583D518840D5}" srcOrd="3" destOrd="0" parTransId="{915AE2AC-F023-43FF-8FC1-7A029C2A55FA}" sibTransId="{0F6F845D-5FB0-437C-BB5D-AB19C8A899BB}"/>
    <dgm:cxn modelId="{5427B749-BE1F-44C7-80EC-E72985114D9F}" type="presOf" srcId="{C36F763B-0F38-4EA4-9713-08E6A541C22E}" destId="{F022129B-B8F6-4793-98FF-D0F5417DADBF}" srcOrd="0" destOrd="0" presId="urn:microsoft.com/office/officeart/2005/8/layout/hList1"/>
    <dgm:cxn modelId="{EB96B74B-B463-4826-A1E7-B60DA61ECD88}" srcId="{6EDE02EA-CD71-4014-924A-FF990698BE1D}" destId="{7637A933-3C90-4C5B-B73C-9C6D67D6E8BB}" srcOrd="1" destOrd="0" parTransId="{FDCC6592-EA48-4B66-BC57-F6B54AE0EBA8}" sibTransId="{2FB0C64C-CE2F-4092-B525-0BE6D5691AED}"/>
    <dgm:cxn modelId="{F94B984D-9411-4984-B9DF-D1586E2BFC1F}" type="presOf" srcId="{7637A933-3C90-4C5B-B73C-9C6D67D6E8BB}" destId="{03598121-C40C-49F9-84E5-B25002FBA42E}" srcOrd="0" destOrd="1" presId="urn:microsoft.com/office/officeart/2005/8/layout/hList1"/>
    <dgm:cxn modelId="{795B6652-D608-48AC-8242-D3119FBEDFA0}" srcId="{C36F763B-0F38-4EA4-9713-08E6A541C22E}" destId="{6EDE02EA-CD71-4014-924A-FF990698BE1D}" srcOrd="1" destOrd="0" parTransId="{F09E5CBB-624A-4DB5-B461-FEBBC08EC6F6}" sibTransId="{B57CA293-2262-4CD0-84E7-683E91AAA231}"/>
    <dgm:cxn modelId="{FF3F7855-2432-4E2A-BC74-0A86F92D0F95}" type="presOf" srcId="{763EBA08-97CC-446F-B418-CF89B54D782F}" destId="{2339AE1C-BF3F-4CC0-A607-D57BBF9EA1BE}" srcOrd="0" destOrd="0" presId="urn:microsoft.com/office/officeart/2005/8/layout/hList1"/>
    <dgm:cxn modelId="{57101D76-BBA2-402A-88C5-4477FD338059}" type="presOf" srcId="{933F9C3B-3788-4FBC-A478-C771A1444816}" destId="{C001F0AE-68D5-4FF8-8BE8-EA529F410C23}" srcOrd="0" destOrd="2" presId="urn:microsoft.com/office/officeart/2005/8/layout/hList1"/>
    <dgm:cxn modelId="{840B0F8D-D8BA-4311-B6E9-3D452D27CBB5}" type="presOf" srcId="{317AD0CA-0C73-4740-B824-7361333FC329}" destId="{03598121-C40C-49F9-84E5-B25002FBA42E}" srcOrd="0" destOrd="0" presId="urn:microsoft.com/office/officeart/2005/8/layout/hList1"/>
    <dgm:cxn modelId="{7DC1FF8E-CD51-4334-91CB-120A4F7B740E}" srcId="{B8BAE5AB-82E4-4C31-9F2A-A17F16EFD5D0}" destId="{39EFF835-492C-4A65-82E0-8F5048E97A1E}" srcOrd="2" destOrd="0" parTransId="{C0FDA08A-B855-48FD-9C69-5C6D60ADFEB7}" sibTransId="{216C3F6D-4E2F-4F70-AA56-3DFF8B28EEFD}"/>
    <dgm:cxn modelId="{EE1FAD8F-05B7-43C8-9E32-F2608B18C480}" srcId="{B8BAE5AB-82E4-4C31-9F2A-A17F16EFD5D0}" destId="{66652F9F-4AAE-46E5-856A-C0894D0D104E}" srcOrd="0" destOrd="0" parTransId="{4DA1E764-0798-41C6-9F22-BB50ACF20D52}" sibTransId="{1B2B0A3C-9BFA-4C5E-A5DF-16AB127D570F}"/>
    <dgm:cxn modelId="{52D39F96-70E9-4970-A81A-A57DA67D6EB2}" srcId="{94C83478-AE25-4693-A142-29EB7CCABA33}" destId="{763EBA08-97CC-446F-B418-CF89B54D782F}" srcOrd="0" destOrd="0" parTransId="{94FBBAEC-7AB0-4A81-903A-06FCB042C175}" sibTransId="{D9FE5CD7-A9AB-4674-9731-696B19067A9B}"/>
    <dgm:cxn modelId="{A3F6059B-2A7C-4C72-AEA4-C2567C9385E4}" srcId="{4D2CC55B-B898-41FD-B949-80629AB5FF77}" destId="{933F9C3B-3788-4FBC-A478-C771A1444816}" srcOrd="2" destOrd="0" parTransId="{05103563-43EF-4319-A48D-61BE5C11C6B2}" sibTransId="{73EBE2ED-F813-4834-9277-C7061AEF5CEF}"/>
    <dgm:cxn modelId="{A8B5B6A3-A5D6-498B-BCE2-0A5BD673EDC5}" type="presOf" srcId="{B8BAE5AB-82E4-4C31-9F2A-A17F16EFD5D0}" destId="{60F5E885-1659-4A72-BD0B-7DDF8F4E986C}" srcOrd="0" destOrd="0" presId="urn:microsoft.com/office/officeart/2005/8/layout/hList1"/>
    <dgm:cxn modelId="{834A15AA-3067-448C-BD76-3A49A5A8A86D}" srcId="{C36F763B-0F38-4EA4-9713-08E6A541C22E}" destId="{94C83478-AE25-4693-A142-29EB7CCABA33}" srcOrd="3" destOrd="0" parTransId="{33414C05-0B7E-4A63-9CD2-3729F0CCA1F7}" sibTransId="{C4687726-00B0-4081-94EF-BCC860C95205}"/>
    <dgm:cxn modelId="{AE3C26B8-BE05-4807-9D50-6880CC9EB0D2}" srcId="{4D2CC55B-B898-41FD-B949-80629AB5FF77}" destId="{9FFA2722-2F6B-4E29-81D1-6BE0FBC71E62}" srcOrd="1" destOrd="0" parTransId="{83B5ED06-C82E-4FAB-8E9A-1A444CFC811E}" sibTransId="{9FD1CE51-D20D-4F2B-AC94-A26398C72F5B}"/>
    <dgm:cxn modelId="{A620CABA-B8E7-4A9B-B247-7F2613D0BC9D}" srcId="{4D2CC55B-B898-41FD-B949-80629AB5FF77}" destId="{8FF7BB2F-A13E-4A51-BE23-D8A01A3AD6BE}" srcOrd="0" destOrd="0" parTransId="{17D07F9C-6AEC-4731-A498-19A56310DA38}" sibTransId="{D976974A-1CF2-4650-8740-50EB6A33C7ED}"/>
    <dgm:cxn modelId="{8F1722C3-EBE6-4830-ADE5-8E337E3E504E}" srcId="{C36F763B-0F38-4EA4-9713-08E6A541C22E}" destId="{B8BAE5AB-82E4-4C31-9F2A-A17F16EFD5D0}" srcOrd="2" destOrd="0" parTransId="{24B616B6-5A62-4027-B789-E2544C503172}" sibTransId="{D9102B11-5AC5-4814-B5DA-52448DF74512}"/>
    <dgm:cxn modelId="{568DFFC9-0DEB-400D-AB53-0E6D3DABE66E}" type="presOf" srcId="{4D2CC55B-B898-41FD-B949-80629AB5FF77}" destId="{27FF04DE-4955-4495-8695-2962CA17E1A7}" srcOrd="0" destOrd="0" presId="urn:microsoft.com/office/officeart/2005/8/layout/hList1"/>
    <dgm:cxn modelId="{8B6DA9DC-4795-49D5-864D-FBBE17DC9298}" srcId="{C36F763B-0F38-4EA4-9713-08E6A541C22E}" destId="{4D2CC55B-B898-41FD-B949-80629AB5FF77}" srcOrd="0" destOrd="0" parTransId="{81E09D49-6591-4C7C-BF76-C2ECF3C46D40}" sibTransId="{CA7979FD-80E8-4A91-B63A-D4081A8F175D}"/>
    <dgm:cxn modelId="{4D24B4DF-EAD4-4F4E-9993-2AFB1BC52E66}" srcId="{B8BAE5AB-82E4-4C31-9F2A-A17F16EFD5D0}" destId="{F7753A2B-D6BC-4CC1-AC4D-58E89C071E3A}" srcOrd="1" destOrd="0" parTransId="{2C12F3C8-2203-4F7E-8341-A817D2C30919}" sibTransId="{AB526B51-CC57-4EC7-97EF-FBAE14FCF025}"/>
    <dgm:cxn modelId="{5A8015EA-B1BF-47D1-9871-54699F07C224}" srcId="{6EDE02EA-CD71-4014-924A-FF990698BE1D}" destId="{317AD0CA-0C73-4740-B824-7361333FC329}" srcOrd="0" destOrd="0" parTransId="{5A54AEA4-1153-426D-A3DB-DBD2F61E3758}" sibTransId="{062EB2D4-64BD-43CE-9326-B05821C89F98}"/>
    <dgm:cxn modelId="{86C772EB-A6C2-46E8-884B-2156240C64E8}" type="presOf" srcId="{39EFF835-492C-4A65-82E0-8F5048E97A1E}" destId="{DA2DAB32-4585-4DF6-849E-03F612C70477}" srcOrd="0" destOrd="2" presId="urn:microsoft.com/office/officeart/2005/8/layout/hList1"/>
    <dgm:cxn modelId="{AC292BF0-F21E-4D46-B77D-1C583E438D2E}" type="presOf" srcId="{94C83478-AE25-4693-A142-29EB7CCABA33}" destId="{FD4CBA8B-5122-4F4F-BD07-54DCE47AAC15}" srcOrd="0" destOrd="0" presId="urn:microsoft.com/office/officeart/2005/8/layout/hList1"/>
    <dgm:cxn modelId="{C940F77C-2DCC-4A12-BA48-04BBB6A58F6F}" type="presParOf" srcId="{F022129B-B8F6-4793-98FF-D0F5417DADBF}" destId="{FF7EE020-8008-4674-B44B-F1E4B46A0CFB}" srcOrd="0" destOrd="0" presId="urn:microsoft.com/office/officeart/2005/8/layout/hList1"/>
    <dgm:cxn modelId="{6F8DBFBA-230E-4917-B84E-62AB18219170}" type="presParOf" srcId="{FF7EE020-8008-4674-B44B-F1E4B46A0CFB}" destId="{27FF04DE-4955-4495-8695-2962CA17E1A7}" srcOrd="0" destOrd="0" presId="urn:microsoft.com/office/officeart/2005/8/layout/hList1"/>
    <dgm:cxn modelId="{AC282211-0033-4543-A77E-5B75E3DEA6AD}" type="presParOf" srcId="{FF7EE020-8008-4674-B44B-F1E4B46A0CFB}" destId="{C001F0AE-68D5-4FF8-8BE8-EA529F410C23}" srcOrd="1" destOrd="0" presId="urn:microsoft.com/office/officeart/2005/8/layout/hList1"/>
    <dgm:cxn modelId="{476578FA-1B07-4FC3-A092-82C544696E15}" type="presParOf" srcId="{F022129B-B8F6-4793-98FF-D0F5417DADBF}" destId="{BE99AD7B-CD64-4A4D-9B9D-E1ACB34F562F}" srcOrd="1" destOrd="0" presId="urn:microsoft.com/office/officeart/2005/8/layout/hList1"/>
    <dgm:cxn modelId="{82D3E22E-C253-4CDE-B224-1774445B3E77}" type="presParOf" srcId="{F022129B-B8F6-4793-98FF-D0F5417DADBF}" destId="{C20D4224-E435-4AFA-987D-A5EBBA32B379}" srcOrd="2" destOrd="0" presId="urn:microsoft.com/office/officeart/2005/8/layout/hList1"/>
    <dgm:cxn modelId="{D466C23E-E99F-4D94-A96B-A901F6C467AE}" type="presParOf" srcId="{C20D4224-E435-4AFA-987D-A5EBBA32B379}" destId="{E40A6A1C-232D-4548-8EDF-2616B0843B41}" srcOrd="0" destOrd="0" presId="urn:microsoft.com/office/officeart/2005/8/layout/hList1"/>
    <dgm:cxn modelId="{ECB04CDC-1B3F-49ED-A7D1-16A17AABD538}" type="presParOf" srcId="{C20D4224-E435-4AFA-987D-A5EBBA32B379}" destId="{03598121-C40C-49F9-84E5-B25002FBA42E}" srcOrd="1" destOrd="0" presId="urn:microsoft.com/office/officeart/2005/8/layout/hList1"/>
    <dgm:cxn modelId="{2CE8873E-39A5-450B-A4DF-7474D43408D5}" type="presParOf" srcId="{F022129B-B8F6-4793-98FF-D0F5417DADBF}" destId="{FA8C98BD-336D-4889-B12A-9A150B13AEC6}" srcOrd="3" destOrd="0" presId="urn:microsoft.com/office/officeart/2005/8/layout/hList1"/>
    <dgm:cxn modelId="{720A224E-242E-4412-A12C-E0DF0E7FBA45}" type="presParOf" srcId="{F022129B-B8F6-4793-98FF-D0F5417DADBF}" destId="{C32869FB-0B27-4640-B855-DBDFB418995D}" srcOrd="4" destOrd="0" presId="urn:microsoft.com/office/officeart/2005/8/layout/hList1"/>
    <dgm:cxn modelId="{FFDBB27A-4947-406E-97E2-FD903701FAEE}" type="presParOf" srcId="{C32869FB-0B27-4640-B855-DBDFB418995D}" destId="{60F5E885-1659-4A72-BD0B-7DDF8F4E986C}" srcOrd="0" destOrd="0" presId="urn:microsoft.com/office/officeart/2005/8/layout/hList1"/>
    <dgm:cxn modelId="{C3B361BD-BBFC-41D8-8D4C-1FBEBF34789D}" type="presParOf" srcId="{C32869FB-0B27-4640-B855-DBDFB418995D}" destId="{DA2DAB32-4585-4DF6-849E-03F612C70477}" srcOrd="1" destOrd="0" presId="urn:microsoft.com/office/officeart/2005/8/layout/hList1"/>
    <dgm:cxn modelId="{2D1AFBC1-D03A-4E91-99F4-AA49F3D1EE9F}" type="presParOf" srcId="{F022129B-B8F6-4793-98FF-D0F5417DADBF}" destId="{9480A6D8-0782-4F9B-9168-D58912DD3E32}" srcOrd="5" destOrd="0" presId="urn:microsoft.com/office/officeart/2005/8/layout/hList1"/>
    <dgm:cxn modelId="{B101C740-D44B-4D61-98EC-6D076614810D}" type="presParOf" srcId="{F022129B-B8F6-4793-98FF-D0F5417DADBF}" destId="{0B370813-6F86-4162-8FBF-0B5D6F657C3F}" srcOrd="6" destOrd="0" presId="urn:microsoft.com/office/officeart/2005/8/layout/hList1"/>
    <dgm:cxn modelId="{B14B4246-B490-4266-91A5-A0AF1494F8D4}" type="presParOf" srcId="{0B370813-6F86-4162-8FBF-0B5D6F657C3F}" destId="{FD4CBA8B-5122-4F4F-BD07-54DCE47AAC15}" srcOrd="0" destOrd="0" presId="urn:microsoft.com/office/officeart/2005/8/layout/hList1"/>
    <dgm:cxn modelId="{2A98ED2F-624B-44F1-9099-F65DC494C6D9}" type="presParOf" srcId="{0B370813-6F86-4162-8FBF-0B5D6F657C3F}" destId="{2339AE1C-BF3F-4CC0-A607-D57BBF9EA1BE}" srcOrd="1" destOrd="0" presId="urn:microsoft.com/office/officeart/2005/8/layout/hList1"/>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FF04DE-4955-4495-8695-2962CA17E1A7}">
      <dsp:nvSpPr>
        <dsp:cNvPr id="0" name=""/>
        <dsp:cNvSpPr/>
      </dsp:nvSpPr>
      <dsp:spPr>
        <a:xfrm>
          <a:off x="3953" y="272807"/>
          <a:ext cx="2377306" cy="950922"/>
        </a:xfrm>
        <a:prstGeom prst="rect">
          <a:avLst/>
        </a:prstGeom>
        <a:solidFill>
          <a:schemeClr val="accent4">
            <a:lumMod val="75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rgbClr val="112A6D"/>
              </a:solidFill>
              <a:latin typeface="+mn-lt"/>
            </a:rPr>
            <a:t>FML</a:t>
          </a:r>
        </a:p>
      </dsp:txBody>
      <dsp:txXfrm>
        <a:off x="3953" y="272807"/>
        <a:ext cx="2377306" cy="950922"/>
      </dsp:txXfrm>
    </dsp:sp>
    <dsp:sp modelId="{C001F0AE-68D5-4FF8-8BE8-EA529F410C23}">
      <dsp:nvSpPr>
        <dsp:cNvPr id="0" name=""/>
        <dsp:cNvSpPr/>
      </dsp:nvSpPr>
      <dsp:spPr>
        <a:xfrm>
          <a:off x="3953" y="1223730"/>
          <a:ext cx="2377306" cy="2854800"/>
        </a:xfrm>
        <a:prstGeom prst="rect">
          <a:avLst/>
        </a:prstGeom>
        <a:noFill/>
        <a:ln w="12700" cap="flat" cmpd="sng" algn="ctr">
          <a:solidFill>
            <a:srgbClr val="112A6D">
              <a:alpha val="9000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n-US" sz="2400" kern="1200" dirty="0">
              <a:solidFill>
                <a:srgbClr val="112A6D"/>
              </a:solidFill>
              <a:latin typeface="+mn-lt"/>
            </a:rPr>
            <a:t>12 months’ employment</a:t>
          </a:r>
        </a:p>
        <a:p>
          <a:pPr marL="228600" lvl="1" indent="-228600" algn="l" defTabSz="1066800">
            <a:lnSpc>
              <a:spcPct val="90000"/>
            </a:lnSpc>
            <a:spcBef>
              <a:spcPct val="0"/>
            </a:spcBef>
            <a:spcAft>
              <a:spcPct val="15000"/>
            </a:spcAft>
            <a:buChar char="•"/>
          </a:pPr>
          <a:r>
            <a:rPr lang="en-US" sz="2400" kern="1200" dirty="0">
              <a:solidFill>
                <a:srgbClr val="112A6D"/>
              </a:solidFill>
              <a:latin typeface="+mn-lt"/>
            </a:rPr>
            <a:t>1250 hours worked in preceding 12-month period</a:t>
          </a:r>
        </a:p>
      </dsp:txBody>
      <dsp:txXfrm>
        <a:off x="3953" y="1223730"/>
        <a:ext cx="2377306" cy="2854800"/>
      </dsp:txXfrm>
    </dsp:sp>
    <dsp:sp modelId="{E40A6A1C-232D-4548-8EDF-2616B0843B41}">
      <dsp:nvSpPr>
        <dsp:cNvPr id="0" name=""/>
        <dsp:cNvSpPr/>
      </dsp:nvSpPr>
      <dsp:spPr>
        <a:xfrm>
          <a:off x="2714082" y="272807"/>
          <a:ext cx="2377306" cy="950922"/>
        </a:xfrm>
        <a:prstGeom prst="rect">
          <a:avLst/>
        </a:prstGeom>
        <a:solidFill>
          <a:schemeClr val="accent4">
            <a:lumMod val="75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rgbClr val="112A6D"/>
              </a:solidFill>
              <a:latin typeface="+mn-lt"/>
            </a:rPr>
            <a:t>NPL</a:t>
          </a:r>
        </a:p>
      </dsp:txBody>
      <dsp:txXfrm>
        <a:off x="2714082" y="272807"/>
        <a:ext cx="2377306" cy="950922"/>
      </dsp:txXfrm>
    </dsp:sp>
    <dsp:sp modelId="{03598121-C40C-49F9-84E5-B25002FBA42E}">
      <dsp:nvSpPr>
        <dsp:cNvPr id="0" name=""/>
        <dsp:cNvSpPr/>
      </dsp:nvSpPr>
      <dsp:spPr>
        <a:xfrm>
          <a:off x="2714082" y="1223730"/>
          <a:ext cx="2377306" cy="2854800"/>
        </a:xfrm>
        <a:prstGeom prst="rect">
          <a:avLst/>
        </a:prstGeom>
        <a:noFill/>
        <a:ln w="12700" cap="flat" cmpd="sng" algn="ctr">
          <a:solidFill>
            <a:srgbClr val="112A6D">
              <a:alpha val="9000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n-US" sz="2400" kern="1200">
              <a:solidFill>
                <a:srgbClr val="112A6D"/>
              </a:solidFill>
              <a:latin typeface="+mn-lt"/>
            </a:rPr>
            <a:t>6 months’ employment</a:t>
          </a:r>
        </a:p>
        <a:p>
          <a:pPr marL="228600" lvl="1" indent="-228600" algn="l" defTabSz="1066800">
            <a:lnSpc>
              <a:spcPct val="90000"/>
            </a:lnSpc>
            <a:spcBef>
              <a:spcPct val="0"/>
            </a:spcBef>
            <a:spcAft>
              <a:spcPct val="15000"/>
            </a:spcAft>
            <a:buChar char="•"/>
          </a:pPr>
          <a:r>
            <a:rPr lang="en-US" sz="2400" kern="1200" dirty="0">
              <a:solidFill>
                <a:srgbClr val="112A6D"/>
              </a:solidFill>
              <a:latin typeface="+mn-lt"/>
            </a:rPr>
            <a:t>Child born or adopted after 6-month mark</a:t>
          </a:r>
        </a:p>
      </dsp:txBody>
      <dsp:txXfrm>
        <a:off x="2714082" y="1223730"/>
        <a:ext cx="2377306" cy="2854800"/>
      </dsp:txXfrm>
    </dsp:sp>
    <dsp:sp modelId="{60F5E885-1659-4A72-BD0B-7DDF8F4E986C}">
      <dsp:nvSpPr>
        <dsp:cNvPr id="0" name=""/>
        <dsp:cNvSpPr/>
      </dsp:nvSpPr>
      <dsp:spPr>
        <a:xfrm>
          <a:off x="5424211" y="272807"/>
          <a:ext cx="2377306" cy="950922"/>
        </a:xfrm>
        <a:prstGeom prst="rect">
          <a:avLst/>
        </a:prstGeom>
        <a:solidFill>
          <a:schemeClr val="accent4">
            <a:lumMod val="75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rgbClr val="112A6D"/>
              </a:solidFill>
              <a:latin typeface="+mn-lt"/>
            </a:rPr>
            <a:t>S/LTD</a:t>
          </a:r>
        </a:p>
      </dsp:txBody>
      <dsp:txXfrm>
        <a:off x="5424211" y="272807"/>
        <a:ext cx="2377306" cy="950922"/>
      </dsp:txXfrm>
    </dsp:sp>
    <dsp:sp modelId="{DA2DAB32-4585-4DF6-849E-03F612C70477}">
      <dsp:nvSpPr>
        <dsp:cNvPr id="0" name=""/>
        <dsp:cNvSpPr/>
      </dsp:nvSpPr>
      <dsp:spPr>
        <a:xfrm>
          <a:off x="5424211" y="1223730"/>
          <a:ext cx="2377306" cy="2854800"/>
        </a:xfrm>
        <a:prstGeom prst="rect">
          <a:avLst/>
        </a:prstGeom>
        <a:noFill/>
        <a:ln w="12700" cap="flat" cmpd="sng" algn="ctr">
          <a:solidFill>
            <a:srgbClr val="112A6D">
              <a:alpha val="9000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n-US" sz="2400" kern="1200" dirty="0">
              <a:solidFill>
                <a:srgbClr val="112A6D"/>
              </a:solidFill>
              <a:latin typeface="+mn-lt"/>
            </a:rPr>
            <a:t>6-months’ active employment</a:t>
          </a:r>
        </a:p>
        <a:p>
          <a:pPr marL="228600" lvl="1" indent="-228600" algn="l" defTabSz="1066800">
            <a:lnSpc>
              <a:spcPct val="90000"/>
            </a:lnSpc>
            <a:spcBef>
              <a:spcPct val="0"/>
            </a:spcBef>
            <a:spcAft>
              <a:spcPct val="15000"/>
            </a:spcAft>
            <a:buChar char="•"/>
          </a:pPr>
          <a:r>
            <a:rPr lang="en-US" sz="2400" kern="1200" dirty="0">
              <a:solidFill>
                <a:srgbClr val="112A6D"/>
              </a:solidFill>
              <a:latin typeface="+mn-lt"/>
            </a:rPr>
            <a:t>Incapacity starts after 6-month mark</a:t>
          </a:r>
        </a:p>
      </dsp:txBody>
      <dsp:txXfrm>
        <a:off x="5424211" y="1223730"/>
        <a:ext cx="2377306" cy="2854800"/>
      </dsp:txXfrm>
    </dsp:sp>
    <dsp:sp modelId="{FD4CBA8B-5122-4F4F-BD07-54DCE47AAC15}">
      <dsp:nvSpPr>
        <dsp:cNvPr id="0" name=""/>
        <dsp:cNvSpPr/>
      </dsp:nvSpPr>
      <dsp:spPr>
        <a:xfrm>
          <a:off x="8134340" y="272807"/>
          <a:ext cx="2377306" cy="950922"/>
        </a:xfrm>
        <a:prstGeom prst="rect">
          <a:avLst/>
        </a:prstGeom>
        <a:solidFill>
          <a:schemeClr val="accent4">
            <a:lumMod val="75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rgbClr val="112A6D"/>
              </a:solidFill>
              <a:latin typeface="+mn-lt"/>
            </a:rPr>
            <a:t>Military Family Leave</a:t>
          </a:r>
        </a:p>
      </dsp:txBody>
      <dsp:txXfrm>
        <a:off x="8134340" y="272807"/>
        <a:ext cx="2377306" cy="950922"/>
      </dsp:txXfrm>
    </dsp:sp>
    <dsp:sp modelId="{2339AE1C-BF3F-4CC0-A607-D57BBF9EA1BE}">
      <dsp:nvSpPr>
        <dsp:cNvPr id="0" name=""/>
        <dsp:cNvSpPr/>
      </dsp:nvSpPr>
      <dsp:spPr>
        <a:xfrm>
          <a:off x="8134340" y="1223730"/>
          <a:ext cx="2377306" cy="2854800"/>
        </a:xfrm>
        <a:prstGeom prst="rect">
          <a:avLst/>
        </a:prstGeom>
        <a:noFill/>
        <a:ln w="12700" cap="flat" cmpd="sng" algn="ctr">
          <a:solidFill>
            <a:srgbClr val="112A6D">
              <a:alpha val="9000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n-US" sz="2400" kern="1200">
              <a:solidFill>
                <a:srgbClr val="112A6D"/>
              </a:solidFill>
              <a:latin typeface="+mn-lt"/>
            </a:rPr>
            <a:t>12 months’ employment</a:t>
          </a:r>
        </a:p>
        <a:p>
          <a:pPr marL="228600" lvl="1" indent="-228600" algn="l" defTabSz="1066800">
            <a:lnSpc>
              <a:spcPct val="90000"/>
            </a:lnSpc>
            <a:spcBef>
              <a:spcPct val="0"/>
            </a:spcBef>
            <a:spcAft>
              <a:spcPct val="15000"/>
            </a:spcAft>
            <a:buChar char="•"/>
          </a:pPr>
          <a:r>
            <a:rPr lang="en-US" sz="2400" kern="1200" dirty="0">
              <a:solidFill>
                <a:srgbClr val="112A6D"/>
              </a:solidFill>
              <a:latin typeface="+mn-lt"/>
            </a:rPr>
            <a:t>1500 hours worked in preceding 12-month period</a:t>
          </a:r>
        </a:p>
      </dsp:txBody>
      <dsp:txXfrm>
        <a:off x="8134340" y="1223730"/>
        <a:ext cx="2377306" cy="28548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FF04DE-4955-4495-8695-2962CA17E1A7}">
      <dsp:nvSpPr>
        <dsp:cNvPr id="0" name=""/>
        <dsp:cNvSpPr/>
      </dsp:nvSpPr>
      <dsp:spPr>
        <a:xfrm>
          <a:off x="7691" y="-269633"/>
          <a:ext cx="2818088" cy="725249"/>
        </a:xfrm>
        <a:prstGeom prst="rect">
          <a:avLst/>
        </a:prstGeom>
        <a:solidFill>
          <a:schemeClr val="accent4">
            <a:lumMod val="75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b="1" kern="1200" dirty="0">
              <a:solidFill>
                <a:srgbClr val="112A6D"/>
              </a:solidFill>
              <a:latin typeface="+mn-lt"/>
            </a:rPr>
            <a:t>FML</a:t>
          </a:r>
        </a:p>
      </dsp:txBody>
      <dsp:txXfrm>
        <a:off x="7691" y="-269633"/>
        <a:ext cx="2818088" cy="725249"/>
      </dsp:txXfrm>
    </dsp:sp>
    <dsp:sp modelId="{C001F0AE-68D5-4FF8-8BE8-EA529F410C23}">
      <dsp:nvSpPr>
        <dsp:cNvPr id="0" name=""/>
        <dsp:cNvSpPr/>
      </dsp:nvSpPr>
      <dsp:spPr>
        <a:xfrm>
          <a:off x="8028" y="362624"/>
          <a:ext cx="2817415" cy="3281360"/>
        </a:xfrm>
        <a:prstGeom prst="rect">
          <a:avLst/>
        </a:prstGeom>
        <a:noFill/>
        <a:ln w="12700" cap="flat" cmpd="sng" algn="ctr">
          <a:solidFill>
            <a:srgbClr val="112A6D">
              <a:alpha val="9000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en-US" sz="2200" kern="1200" dirty="0">
              <a:solidFill>
                <a:srgbClr val="112A6D"/>
              </a:solidFill>
              <a:latin typeface="+mn-lt"/>
            </a:rPr>
            <a:t>12 weeks in each Fiscal Year (FY)*</a:t>
          </a:r>
        </a:p>
        <a:p>
          <a:pPr marL="228600" lvl="1" indent="-228600" algn="l" defTabSz="977900">
            <a:lnSpc>
              <a:spcPct val="90000"/>
            </a:lnSpc>
            <a:spcBef>
              <a:spcPct val="0"/>
            </a:spcBef>
            <a:spcAft>
              <a:spcPct val="15000"/>
            </a:spcAft>
            <a:buChar char="•"/>
          </a:pPr>
          <a:r>
            <a:rPr lang="en-US" sz="2200" kern="1200" dirty="0">
              <a:solidFill>
                <a:srgbClr val="112A6D"/>
              </a:solidFill>
              <a:latin typeface="+mn-lt"/>
            </a:rPr>
            <a:t>Annual recertification</a:t>
          </a:r>
        </a:p>
        <a:p>
          <a:pPr marL="228600" lvl="1" indent="-228600" algn="l" defTabSz="977900">
            <a:lnSpc>
              <a:spcPct val="90000"/>
            </a:lnSpc>
            <a:spcBef>
              <a:spcPct val="0"/>
            </a:spcBef>
            <a:spcAft>
              <a:spcPct val="15000"/>
            </a:spcAft>
            <a:buChar char="•"/>
          </a:pPr>
          <a:r>
            <a:rPr lang="en-US" sz="2200" kern="1200" dirty="0">
              <a:solidFill>
                <a:srgbClr val="112A6D"/>
              </a:solidFill>
              <a:latin typeface="+mn-lt"/>
            </a:rPr>
            <a:t>Covers all qualifying events (not 12-wks each)</a:t>
          </a:r>
        </a:p>
        <a:p>
          <a:pPr marL="228600" lvl="1" indent="-228600" algn="l" defTabSz="977900">
            <a:lnSpc>
              <a:spcPct val="90000"/>
            </a:lnSpc>
            <a:spcBef>
              <a:spcPct val="0"/>
            </a:spcBef>
            <a:spcAft>
              <a:spcPct val="15000"/>
            </a:spcAft>
            <a:buChar char="•"/>
          </a:pPr>
          <a:r>
            <a:rPr lang="en-US" sz="2200" kern="1200" dirty="0">
              <a:solidFill>
                <a:srgbClr val="112A6D"/>
              </a:solidFill>
              <a:latin typeface="+mn-lt"/>
            </a:rPr>
            <a:t>Intermittent, Continuous, or Reduced Schedule</a:t>
          </a:r>
        </a:p>
      </dsp:txBody>
      <dsp:txXfrm>
        <a:off x="8028" y="362624"/>
        <a:ext cx="2817415" cy="3281360"/>
      </dsp:txXfrm>
    </dsp:sp>
    <dsp:sp modelId="{E40A6A1C-232D-4548-8EDF-2616B0843B41}">
      <dsp:nvSpPr>
        <dsp:cNvPr id="0" name=""/>
        <dsp:cNvSpPr/>
      </dsp:nvSpPr>
      <dsp:spPr>
        <a:xfrm>
          <a:off x="3150373" y="-269633"/>
          <a:ext cx="2320789" cy="725249"/>
        </a:xfrm>
        <a:prstGeom prst="rect">
          <a:avLst/>
        </a:prstGeom>
        <a:solidFill>
          <a:schemeClr val="accent4">
            <a:lumMod val="75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b="1" kern="1200" dirty="0">
              <a:solidFill>
                <a:srgbClr val="112A6D"/>
              </a:solidFill>
              <a:latin typeface="+mn-lt"/>
            </a:rPr>
            <a:t>NPL</a:t>
          </a:r>
        </a:p>
      </dsp:txBody>
      <dsp:txXfrm>
        <a:off x="3150373" y="-269633"/>
        <a:ext cx="2320789" cy="725249"/>
      </dsp:txXfrm>
    </dsp:sp>
    <dsp:sp modelId="{03598121-C40C-49F9-84E5-B25002FBA42E}">
      <dsp:nvSpPr>
        <dsp:cNvPr id="0" name=""/>
        <dsp:cNvSpPr/>
      </dsp:nvSpPr>
      <dsp:spPr>
        <a:xfrm>
          <a:off x="3150373" y="362624"/>
          <a:ext cx="2320789" cy="3281360"/>
        </a:xfrm>
        <a:prstGeom prst="rect">
          <a:avLst/>
        </a:prstGeom>
        <a:noFill/>
        <a:ln w="12700" cap="flat" cmpd="sng" algn="ctr">
          <a:solidFill>
            <a:srgbClr val="112A6D">
              <a:alpha val="9000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en-US" sz="2200" kern="1200">
              <a:solidFill>
                <a:srgbClr val="112A6D"/>
              </a:solidFill>
              <a:latin typeface="+mn-lt"/>
            </a:rPr>
            <a:t>150 hours full-time; 75 hours part-time</a:t>
          </a:r>
        </a:p>
        <a:p>
          <a:pPr marL="228600" lvl="1" indent="-228600" algn="l" defTabSz="977900">
            <a:lnSpc>
              <a:spcPct val="90000"/>
            </a:lnSpc>
            <a:spcBef>
              <a:spcPct val="0"/>
            </a:spcBef>
            <a:spcAft>
              <a:spcPct val="15000"/>
            </a:spcAft>
            <a:buChar char="•"/>
          </a:pPr>
          <a:r>
            <a:rPr lang="en-US" sz="2200" kern="1200" dirty="0">
              <a:solidFill>
                <a:srgbClr val="112A6D"/>
              </a:solidFill>
              <a:latin typeface="+mn-lt"/>
            </a:rPr>
            <a:t>Ends 6 months after date child born or adopted</a:t>
          </a:r>
        </a:p>
        <a:p>
          <a:pPr marL="228600" lvl="1" indent="-228600" algn="l" defTabSz="977900">
            <a:lnSpc>
              <a:spcPct val="90000"/>
            </a:lnSpc>
            <a:spcBef>
              <a:spcPct val="0"/>
            </a:spcBef>
            <a:spcAft>
              <a:spcPct val="15000"/>
            </a:spcAft>
            <a:buChar char="•"/>
          </a:pPr>
          <a:r>
            <a:rPr lang="en-US" sz="2200" kern="1200" dirty="0">
              <a:solidFill>
                <a:srgbClr val="112A6D"/>
              </a:solidFill>
              <a:latin typeface="+mn-lt"/>
            </a:rPr>
            <a:t>Full-day increments only</a:t>
          </a:r>
        </a:p>
      </dsp:txBody>
      <dsp:txXfrm>
        <a:off x="3150373" y="362624"/>
        <a:ext cx="2320789" cy="3281360"/>
      </dsp:txXfrm>
    </dsp:sp>
    <dsp:sp modelId="{60F5E885-1659-4A72-BD0B-7DDF8F4E986C}">
      <dsp:nvSpPr>
        <dsp:cNvPr id="0" name=""/>
        <dsp:cNvSpPr/>
      </dsp:nvSpPr>
      <dsp:spPr>
        <a:xfrm>
          <a:off x="5796418" y="-269633"/>
          <a:ext cx="2783903" cy="725249"/>
        </a:xfrm>
        <a:prstGeom prst="rect">
          <a:avLst/>
        </a:prstGeom>
        <a:solidFill>
          <a:schemeClr val="accent4">
            <a:lumMod val="75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b="1" kern="1200" dirty="0">
              <a:solidFill>
                <a:srgbClr val="112A6D"/>
              </a:solidFill>
              <a:latin typeface="+mn-lt"/>
            </a:rPr>
            <a:t>S/LTD</a:t>
          </a:r>
        </a:p>
      </dsp:txBody>
      <dsp:txXfrm>
        <a:off x="5796418" y="-269633"/>
        <a:ext cx="2783903" cy="725249"/>
      </dsp:txXfrm>
    </dsp:sp>
    <dsp:sp modelId="{DA2DAB32-4585-4DF6-849E-03F612C70477}">
      <dsp:nvSpPr>
        <dsp:cNvPr id="0" name=""/>
        <dsp:cNvSpPr/>
      </dsp:nvSpPr>
      <dsp:spPr>
        <a:xfrm>
          <a:off x="5795756" y="362624"/>
          <a:ext cx="2785226" cy="3281360"/>
        </a:xfrm>
        <a:prstGeom prst="rect">
          <a:avLst/>
        </a:prstGeom>
        <a:noFill/>
        <a:ln w="12700" cap="flat" cmpd="sng" algn="ctr">
          <a:solidFill>
            <a:srgbClr val="112A6D">
              <a:alpha val="9000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en-US" sz="2200" kern="1200">
              <a:solidFill>
                <a:srgbClr val="112A6D"/>
              </a:solidFill>
              <a:latin typeface="+mn-lt"/>
            </a:rPr>
            <a:t>30-day Elimination Period</a:t>
          </a:r>
        </a:p>
        <a:p>
          <a:pPr marL="228600" lvl="1" indent="-228600" algn="l" defTabSz="977900">
            <a:lnSpc>
              <a:spcPct val="90000"/>
            </a:lnSpc>
            <a:spcBef>
              <a:spcPct val="0"/>
            </a:spcBef>
            <a:spcAft>
              <a:spcPct val="15000"/>
            </a:spcAft>
            <a:buChar char="•"/>
          </a:pPr>
          <a:r>
            <a:rPr lang="en-US" sz="2200" kern="1200" dirty="0">
              <a:solidFill>
                <a:srgbClr val="112A6D"/>
              </a:solidFill>
              <a:latin typeface="+mn-lt"/>
            </a:rPr>
            <a:t>Short-term benefits begin 31</a:t>
          </a:r>
          <a:r>
            <a:rPr lang="en-US" sz="2200" kern="1200" baseline="30000" dirty="0">
              <a:solidFill>
                <a:srgbClr val="112A6D"/>
              </a:solidFill>
              <a:latin typeface="+mn-lt"/>
            </a:rPr>
            <a:t>st</a:t>
          </a:r>
          <a:r>
            <a:rPr lang="en-US" sz="2200" kern="1200" dirty="0">
              <a:solidFill>
                <a:srgbClr val="112A6D"/>
              </a:solidFill>
              <a:latin typeface="+mn-lt"/>
            </a:rPr>
            <a:t> day of incapacity through 6</a:t>
          </a:r>
          <a:r>
            <a:rPr lang="en-US" sz="2200" kern="1200" baseline="30000" dirty="0">
              <a:solidFill>
                <a:srgbClr val="112A6D"/>
              </a:solidFill>
              <a:latin typeface="+mn-lt"/>
            </a:rPr>
            <a:t>th</a:t>
          </a:r>
          <a:r>
            <a:rPr lang="en-US" sz="2200" kern="1200" dirty="0">
              <a:solidFill>
                <a:srgbClr val="112A6D"/>
              </a:solidFill>
              <a:latin typeface="+mn-lt"/>
            </a:rPr>
            <a:t> month</a:t>
          </a:r>
        </a:p>
        <a:p>
          <a:pPr marL="228600" lvl="1" indent="-228600" algn="l" defTabSz="977900">
            <a:lnSpc>
              <a:spcPct val="90000"/>
            </a:lnSpc>
            <a:spcBef>
              <a:spcPct val="0"/>
            </a:spcBef>
            <a:spcAft>
              <a:spcPct val="15000"/>
            </a:spcAft>
            <a:buChar char="•"/>
          </a:pPr>
          <a:r>
            <a:rPr lang="en-US" sz="2200" kern="1200" dirty="0">
              <a:solidFill>
                <a:srgbClr val="112A6D"/>
              </a:solidFill>
              <a:latin typeface="+mn-lt"/>
            </a:rPr>
            <a:t>Long-term benefits begin after STD ends</a:t>
          </a:r>
        </a:p>
      </dsp:txBody>
      <dsp:txXfrm>
        <a:off x="5795756" y="362624"/>
        <a:ext cx="2785226" cy="3281360"/>
      </dsp:txXfrm>
    </dsp:sp>
    <dsp:sp modelId="{FD4CBA8B-5122-4F4F-BD07-54DCE47AAC15}">
      <dsp:nvSpPr>
        <dsp:cNvPr id="0" name=""/>
        <dsp:cNvSpPr/>
      </dsp:nvSpPr>
      <dsp:spPr>
        <a:xfrm>
          <a:off x="8905576" y="-269633"/>
          <a:ext cx="2320789" cy="725249"/>
        </a:xfrm>
        <a:prstGeom prst="rect">
          <a:avLst/>
        </a:prstGeom>
        <a:solidFill>
          <a:schemeClr val="accent4">
            <a:lumMod val="75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b="1" kern="1200" dirty="0">
              <a:solidFill>
                <a:srgbClr val="112A6D"/>
              </a:solidFill>
              <a:latin typeface="+mn-lt"/>
            </a:rPr>
            <a:t>Military Family Leave</a:t>
          </a:r>
        </a:p>
      </dsp:txBody>
      <dsp:txXfrm>
        <a:off x="8905576" y="-269633"/>
        <a:ext cx="2320789" cy="725249"/>
      </dsp:txXfrm>
    </dsp:sp>
    <dsp:sp modelId="{2339AE1C-BF3F-4CC0-A607-D57BBF9EA1BE}">
      <dsp:nvSpPr>
        <dsp:cNvPr id="0" name=""/>
        <dsp:cNvSpPr/>
      </dsp:nvSpPr>
      <dsp:spPr>
        <a:xfrm>
          <a:off x="8905576" y="362624"/>
          <a:ext cx="2320789" cy="3281360"/>
        </a:xfrm>
        <a:prstGeom prst="rect">
          <a:avLst/>
        </a:prstGeom>
        <a:noFill/>
        <a:ln w="12700" cap="flat" cmpd="sng" algn="ctr">
          <a:solidFill>
            <a:srgbClr val="112A6D">
              <a:alpha val="9000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en-US" sz="2200" kern="1200" dirty="0">
              <a:solidFill>
                <a:srgbClr val="112A6D"/>
              </a:solidFill>
              <a:latin typeface="+mn-lt"/>
            </a:rPr>
            <a:t>10 days during 30 days prior to deployment, 30 days after deployment, or during military member’s leave during deployment</a:t>
          </a:r>
        </a:p>
      </dsp:txBody>
      <dsp:txXfrm>
        <a:off x="8905576" y="362624"/>
        <a:ext cx="2320789" cy="328136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920F9DC-270B-435B-A940-40FE78A8ED73}" type="datetimeFigureOut">
              <a:rPr lang="en-US" smtClean="0"/>
              <a:t>9/26/2024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5CD2E50D-18A9-49D2-842A-32AB5341200D}" type="slidenum">
              <a:rPr lang="en-US" smtClean="0"/>
              <a:t>‹#›</a:t>
            </a:fld>
            <a:endParaRPr lang="en-US"/>
          </a:p>
        </p:txBody>
      </p:sp>
    </p:spTree>
    <p:extLst>
      <p:ext uri="{BB962C8B-B14F-4D97-AF65-F5344CB8AC3E}">
        <p14:creationId xmlns:p14="http://schemas.microsoft.com/office/powerpoint/2010/main" val="18047059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31774">
              <a:defRPr/>
            </a:pPr>
            <a:fld id="{3BECB650-A5DF-4A3E-A7C9-657059390E64}" type="slidenum">
              <a:rPr lang="en-US">
                <a:solidFill>
                  <a:prstClr val="black"/>
                </a:solidFill>
                <a:latin typeface="Calibri" panose="020F0502020204030204"/>
              </a:rPr>
              <a:pPr defTabSz="931774">
                <a:defRPr/>
              </a:pPr>
              <a:t>1</a:t>
            </a:fld>
            <a:endParaRPr lang="en-US">
              <a:solidFill>
                <a:prstClr val="black"/>
              </a:solidFill>
              <a:latin typeface="Calibri" panose="020F0502020204030204"/>
            </a:endParaRPr>
          </a:p>
        </p:txBody>
      </p:sp>
    </p:spTree>
    <p:extLst>
      <p:ext uri="{BB962C8B-B14F-4D97-AF65-F5344CB8AC3E}">
        <p14:creationId xmlns:p14="http://schemas.microsoft.com/office/powerpoint/2010/main" val="4308251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defTabSz="931774">
              <a:defRPr/>
            </a:pPr>
            <a:fld id="{3BECB650-A5DF-4A3E-A7C9-657059390E64}" type="slidenum">
              <a:rPr lang="en-US">
                <a:solidFill>
                  <a:prstClr val="black"/>
                </a:solidFill>
                <a:latin typeface="Calibri" panose="020F0502020204030204"/>
              </a:rPr>
              <a:pPr defTabSz="931774">
                <a:defRPr/>
              </a:pPr>
              <a:t>10</a:t>
            </a:fld>
            <a:endParaRPr lang="en-US">
              <a:solidFill>
                <a:prstClr val="black"/>
              </a:solidFill>
              <a:latin typeface="Calibri" panose="020F0502020204030204"/>
            </a:endParaRPr>
          </a:p>
        </p:txBody>
      </p:sp>
    </p:spTree>
    <p:extLst>
      <p:ext uri="{BB962C8B-B14F-4D97-AF65-F5344CB8AC3E}">
        <p14:creationId xmlns:p14="http://schemas.microsoft.com/office/powerpoint/2010/main" val="18744994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pPr defTabSz="931774">
              <a:defRPr/>
            </a:pPr>
            <a:fld id="{3BECB650-A5DF-4A3E-A7C9-657059390E64}" type="slidenum">
              <a:rPr lang="en-US">
                <a:solidFill>
                  <a:prstClr val="black"/>
                </a:solidFill>
                <a:latin typeface="Calibri" panose="020F0502020204030204"/>
              </a:rPr>
              <a:pPr defTabSz="931774">
                <a:defRPr/>
              </a:pPr>
              <a:t>11</a:t>
            </a:fld>
            <a:endParaRPr lang="en-US">
              <a:solidFill>
                <a:prstClr val="black"/>
              </a:solidFill>
              <a:latin typeface="Calibri" panose="020F0502020204030204"/>
            </a:endParaRPr>
          </a:p>
        </p:txBody>
      </p:sp>
    </p:spTree>
    <p:extLst>
      <p:ext uri="{BB962C8B-B14F-4D97-AF65-F5344CB8AC3E}">
        <p14:creationId xmlns:p14="http://schemas.microsoft.com/office/powerpoint/2010/main" val="42729873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D2E50D-18A9-49D2-842A-32AB5341200D}" type="slidenum">
              <a:rPr lang="en-US" smtClean="0"/>
              <a:t>12</a:t>
            </a:fld>
            <a:endParaRPr lang="en-US"/>
          </a:p>
        </p:txBody>
      </p:sp>
    </p:spTree>
    <p:extLst>
      <p:ext uri="{BB962C8B-B14F-4D97-AF65-F5344CB8AC3E}">
        <p14:creationId xmlns:p14="http://schemas.microsoft.com/office/powerpoint/2010/main" val="30764541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D2E50D-18A9-49D2-842A-32AB5341200D}" type="slidenum">
              <a:rPr lang="en-US" smtClean="0"/>
              <a:t>13</a:t>
            </a:fld>
            <a:endParaRPr lang="en-US"/>
          </a:p>
        </p:txBody>
      </p:sp>
    </p:spTree>
    <p:extLst>
      <p:ext uri="{BB962C8B-B14F-4D97-AF65-F5344CB8AC3E}">
        <p14:creationId xmlns:p14="http://schemas.microsoft.com/office/powerpoint/2010/main" val="28630886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D2E50D-18A9-49D2-842A-32AB5341200D}" type="slidenum">
              <a:rPr lang="en-US" smtClean="0"/>
              <a:t>14</a:t>
            </a:fld>
            <a:endParaRPr lang="en-US"/>
          </a:p>
        </p:txBody>
      </p:sp>
    </p:spTree>
    <p:extLst>
      <p:ext uri="{BB962C8B-B14F-4D97-AF65-F5344CB8AC3E}">
        <p14:creationId xmlns:p14="http://schemas.microsoft.com/office/powerpoint/2010/main" val="3692689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solidFill>
                <a:srgbClr val="1F3864"/>
              </a:solidFill>
              <a:ea typeface="Calibri" panose="020F0502020204030204" pitchFamily="34" charset="0"/>
            </a:endParaRPr>
          </a:p>
          <a:p>
            <a:endParaRPr lang="en-US" sz="1200" dirty="0">
              <a:solidFill>
                <a:srgbClr val="1F3864"/>
              </a:solidFill>
              <a:ea typeface="Calibri" panose="020F0502020204030204" pitchFamily="34" charset="0"/>
            </a:endParaRPr>
          </a:p>
          <a:p>
            <a:endParaRPr lang="en-US" sz="1200" dirty="0">
              <a:solidFill>
                <a:srgbClr val="1F3864"/>
              </a:solidFill>
              <a:ea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5CD2E50D-18A9-49D2-842A-32AB5341200D}" type="slidenum">
              <a:rPr lang="en-US" smtClean="0"/>
              <a:t>15</a:t>
            </a:fld>
            <a:endParaRPr lang="en-US"/>
          </a:p>
        </p:txBody>
      </p:sp>
    </p:spTree>
    <p:extLst>
      <p:ext uri="{BB962C8B-B14F-4D97-AF65-F5344CB8AC3E}">
        <p14:creationId xmlns:p14="http://schemas.microsoft.com/office/powerpoint/2010/main" val="1567573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solidFill>
                <a:srgbClr val="112A6D"/>
              </a:solidFill>
            </a:endParaRPr>
          </a:p>
          <a:p>
            <a:endParaRPr lang="en-US" dirty="0"/>
          </a:p>
        </p:txBody>
      </p:sp>
      <p:sp>
        <p:nvSpPr>
          <p:cNvPr id="4" name="Slide Number Placeholder 3"/>
          <p:cNvSpPr>
            <a:spLocks noGrp="1"/>
          </p:cNvSpPr>
          <p:nvPr>
            <p:ph type="sldNum" sz="quarter" idx="5"/>
          </p:nvPr>
        </p:nvSpPr>
        <p:spPr/>
        <p:txBody>
          <a:bodyPr/>
          <a:lstStyle/>
          <a:p>
            <a:fld id="{5CD2E50D-18A9-49D2-842A-32AB5341200D}" type="slidenum">
              <a:rPr lang="en-US" smtClean="0"/>
              <a:t>16</a:t>
            </a:fld>
            <a:endParaRPr lang="en-US"/>
          </a:p>
        </p:txBody>
      </p:sp>
    </p:spTree>
    <p:extLst>
      <p:ext uri="{BB962C8B-B14F-4D97-AF65-F5344CB8AC3E}">
        <p14:creationId xmlns:p14="http://schemas.microsoft.com/office/powerpoint/2010/main" val="25398372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D2E50D-18A9-49D2-842A-32AB5341200D}" type="slidenum">
              <a:rPr lang="en-US" smtClean="0"/>
              <a:t>17</a:t>
            </a:fld>
            <a:endParaRPr lang="en-US"/>
          </a:p>
        </p:txBody>
      </p:sp>
    </p:spTree>
    <p:extLst>
      <p:ext uri="{BB962C8B-B14F-4D97-AF65-F5344CB8AC3E}">
        <p14:creationId xmlns:p14="http://schemas.microsoft.com/office/powerpoint/2010/main" val="27049626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D2E50D-18A9-49D2-842A-32AB5341200D}" type="slidenum">
              <a:rPr lang="en-US" smtClean="0"/>
              <a:t>18</a:t>
            </a:fld>
            <a:endParaRPr lang="en-US"/>
          </a:p>
        </p:txBody>
      </p:sp>
    </p:spTree>
    <p:extLst>
      <p:ext uri="{BB962C8B-B14F-4D97-AF65-F5344CB8AC3E}">
        <p14:creationId xmlns:p14="http://schemas.microsoft.com/office/powerpoint/2010/main" val="36350256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D2E50D-18A9-49D2-842A-32AB5341200D}" type="slidenum">
              <a:rPr lang="en-US" smtClean="0"/>
              <a:t>19</a:t>
            </a:fld>
            <a:endParaRPr lang="en-US"/>
          </a:p>
        </p:txBody>
      </p:sp>
    </p:spTree>
    <p:extLst>
      <p:ext uri="{BB962C8B-B14F-4D97-AF65-F5344CB8AC3E}">
        <p14:creationId xmlns:p14="http://schemas.microsoft.com/office/powerpoint/2010/main" val="1352183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5CD2E50D-18A9-49D2-842A-32AB5341200D}" type="slidenum">
              <a:rPr lang="en-US" smtClean="0"/>
              <a:t>2</a:t>
            </a:fld>
            <a:endParaRPr lang="en-US"/>
          </a:p>
        </p:txBody>
      </p:sp>
    </p:spTree>
    <p:extLst>
      <p:ext uri="{BB962C8B-B14F-4D97-AF65-F5344CB8AC3E}">
        <p14:creationId xmlns:p14="http://schemas.microsoft.com/office/powerpoint/2010/main" val="33432796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D2E50D-18A9-49D2-842A-32AB5341200D}" type="slidenum">
              <a:rPr lang="en-US" smtClean="0"/>
              <a:t>20</a:t>
            </a:fld>
            <a:endParaRPr lang="en-US"/>
          </a:p>
        </p:txBody>
      </p:sp>
    </p:spTree>
    <p:extLst>
      <p:ext uri="{BB962C8B-B14F-4D97-AF65-F5344CB8AC3E}">
        <p14:creationId xmlns:p14="http://schemas.microsoft.com/office/powerpoint/2010/main" val="18181963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D2E50D-18A9-49D2-842A-32AB5341200D}" type="slidenum">
              <a:rPr lang="en-US" smtClean="0"/>
              <a:t>21</a:t>
            </a:fld>
            <a:endParaRPr lang="en-US"/>
          </a:p>
        </p:txBody>
      </p:sp>
    </p:spTree>
    <p:extLst>
      <p:ext uri="{BB962C8B-B14F-4D97-AF65-F5344CB8AC3E}">
        <p14:creationId xmlns:p14="http://schemas.microsoft.com/office/powerpoint/2010/main" val="21517945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D2E50D-18A9-49D2-842A-32AB5341200D}" type="slidenum">
              <a:rPr lang="en-US" smtClean="0"/>
              <a:t>22</a:t>
            </a:fld>
            <a:endParaRPr lang="en-US"/>
          </a:p>
        </p:txBody>
      </p:sp>
    </p:spTree>
    <p:extLst>
      <p:ext uri="{BB962C8B-B14F-4D97-AF65-F5344CB8AC3E}">
        <p14:creationId xmlns:p14="http://schemas.microsoft.com/office/powerpoint/2010/main" val="5609765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solidFill>
                <a:srgbClr val="112A6D"/>
              </a:solidFill>
              <a:cs typeface="Arial" pitchFamily="34" charset="0"/>
            </a:endParaRPr>
          </a:p>
        </p:txBody>
      </p:sp>
      <p:sp>
        <p:nvSpPr>
          <p:cNvPr id="4" name="Slide Number Placeholder 3"/>
          <p:cNvSpPr>
            <a:spLocks noGrp="1"/>
          </p:cNvSpPr>
          <p:nvPr>
            <p:ph type="sldNum" sz="quarter" idx="5"/>
          </p:nvPr>
        </p:nvSpPr>
        <p:spPr/>
        <p:txBody>
          <a:bodyPr/>
          <a:lstStyle/>
          <a:p>
            <a:fld id="{5CD2E50D-18A9-49D2-842A-32AB5341200D}" type="slidenum">
              <a:rPr lang="en-US" smtClean="0"/>
              <a:t>23</a:t>
            </a:fld>
            <a:endParaRPr lang="en-US"/>
          </a:p>
        </p:txBody>
      </p:sp>
    </p:spTree>
    <p:extLst>
      <p:ext uri="{BB962C8B-B14F-4D97-AF65-F5344CB8AC3E}">
        <p14:creationId xmlns:p14="http://schemas.microsoft.com/office/powerpoint/2010/main" val="36165324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D2E50D-18A9-49D2-842A-32AB5341200D}" type="slidenum">
              <a:rPr lang="en-US" smtClean="0"/>
              <a:t>24</a:t>
            </a:fld>
            <a:endParaRPr lang="en-US"/>
          </a:p>
        </p:txBody>
      </p:sp>
    </p:spTree>
    <p:extLst>
      <p:ext uri="{BB962C8B-B14F-4D97-AF65-F5344CB8AC3E}">
        <p14:creationId xmlns:p14="http://schemas.microsoft.com/office/powerpoint/2010/main" val="190557715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5CD2E50D-18A9-49D2-842A-32AB5341200D}" type="slidenum">
              <a:rPr lang="en-US" smtClean="0"/>
              <a:t>25</a:t>
            </a:fld>
            <a:endParaRPr lang="en-US"/>
          </a:p>
        </p:txBody>
      </p:sp>
    </p:spTree>
    <p:extLst>
      <p:ext uri="{BB962C8B-B14F-4D97-AF65-F5344CB8AC3E}">
        <p14:creationId xmlns:p14="http://schemas.microsoft.com/office/powerpoint/2010/main" val="103513066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D2E50D-18A9-49D2-842A-32AB5341200D}" type="slidenum">
              <a:rPr lang="en-US" smtClean="0"/>
              <a:t>26</a:t>
            </a:fld>
            <a:endParaRPr lang="en-US"/>
          </a:p>
        </p:txBody>
      </p:sp>
    </p:spTree>
    <p:extLst>
      <p:ext uri="{BB962C8B-B14F-4D97-AF65-F5344CB8AC3E}">
        <p14:creationId xmlns:p14="http://schemas.microsoft.com/office/powerpoint/2010/main" val="420618204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D2E50D-18A9-49D2-842A-32AB5341200D}" type="slidenum">
              <a:rPr lang="en-US" smtClean="0"/>
              <a:t>27</a:t>
            </a:fld>
            <a:endParaRPr lang="en-US"/>
          </a:p>
        </p:txBody>
      </p:sp>
    </p:spTree>
    <p:extLst>
      <p:ext uri="{BB962C8B-B14F-4D97-AF65-F5344CB8AC3E}">
        <p14:creationId xmlns:p14="http://schemas.microsoft.com/office/powerpoint/2010/main" val="373764986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D2E50D-18A9-49D2-842A-32AB5341200D}" type="slidenum">
              <a:rPr lang="en-US" smtClean="0"/>
              <a:t>28</a:t>
            </a:fld>
            <a:endParaRPr lang="en-US"/>
          </a:p>
        </p:txBody>
      </p:sp>
    </p:spTree>
    <p:extLst>
      <p:ext uri="{BB962C8B-B14F-4D97-AF65-F5344CB8AC3E}">
        <p14:creationId xmlns:p14="http://schemas.microsoft.com/office/powerpoint/2010/main" val="130762399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D2E50D-18A9-49D2-842A-32AB5341200D}" type="slidenum">
              <a:rPr lang="en-US" smtClean="0"/>
              <a:t>29</a:t>
            </a:fld>
            <a:endParaRPr lang="en-US"/>
          </a:p>
        </p:txBody>
      </p:sp>
    </p:spTree>
    <p:extLst>
      <p:ext uri="{BB962C8B-B14F-4D97-AF65-F5344CB8AC3E}">
        <p14:creationId xmlns:p14="http://schemas.microsoft.com/office/powerpoint/2010/main" val="7614888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8B275AF-8829-4059-9118-A439707CA6D7}" type="slidenum">
              <a:rPr lang="en-US" smtClean="0"/>
              <a:t>3</a:t>
            </a:fld>
            <a:endParaRPr lang="en-US"/>
          </a:p>
        </p:txBody>
      </p:sp>
    </p:spTree>
    <p:extLst>
      <p:ext uri="{BB962C8B-B14F-4D97-AF65-F5344CB8AC3E}">
        <p14:creationId xmlns:p14="http://schemas.microsoft.com/office/powerpoint/2010/main" val="275583474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D2E50D-18A9-49D2-842A-32AB5341200D}" type="slidenum">
              <a:rPr lang="en-US" smtClean="0"/>
              <a:t>30</a:t>
            </a:fld>
            <a:endParaRPr lang="en-US"/>
          </a:p>
        </p:txBody>
      </p:sp>
    </p:spTree>
    <p:extLst>
      <p:ext uri="{BB962C8B-B14F-4D97-AF65-F5344CB8AC3E}">
        <p14:creationId xmlns:p14="http://schemas.microsoft.com/office/powerpoint/2010/main" val="349950393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p>
        </p:txBody>
      </p:sp>
      <p:sp>
        <p:nvSpPr>
          <p:cNvPr id="4" name="Slide Number Placeholder 3"/>
          <p:cNvSpPr>
            <a:spLocks noGrp="1"/>
          </p:cNvSpPr>
          <p:nvPr>
            <p:ph type="sldNum" sz="quarter" idx="5"/>
          </p:nvPr>
        </p:nvSpPr>
        <p:spPr/>
        <p:txBody>
          <a:bodyPr/>
          <a:lstStyle/>
          <a:p>
            <a:fld id="{5CD2E50D-18A9-49D2-842A-32AB5341200D}" type="slidenum">
              <a:rPr lang="en-US" smtClean="0"/>
              <a:t>31</a:t>
            </a:fld>
            <a:endParaRPr lang="en-US"/>
          </a:p>
        </p:txBody>
      </p:sp>
    </p:spTree>
    <p:extLst>
      <p:ext uri="{BB962C8B-B14F-4D97-AF65-F5344CB8AC3E}">
        <p14:creationId xmlns:p14="http://schemas.microsoft.com/office/powerpoint/2010/main" val="277455114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D2E50D-18A9-49D2-842A-32AB5341200D}" type="slidenum">
              <a:rPr lang="en-US" smtClean="0"/>
              <a:t>32</a:t>
            </a:fld>
            <a:endParaRPr lang="en-US"/>
          </a:p>
        </p:txBody>
      </p:sp>
    </p:spTree>
    <p:extLst>
      <p:ext uri="{BB962C8B-B14F-4D97-AF65-F5344CB8AC3E}">
        <p14:creationId xmlns:p14="http://schemas.microsoft.com/office/powerpoint/2010/main" val="346799035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D2E50D-18A9-49D2-842A-32AB5341200D}" type="slidenum">
              <a:rPr lang="en-US" smtClean="0"/>
              <a:t>33</a:t>
            </a:fld>
            <a:endParaRPr lang="en-US"/>
          </a:p>
        </p:txBody>
      </p:sp>
    </p:spTree>
    <p:extLst>
      <p:ext uri="{BB962C8B-B14F-4D97-AF65-F5344CB8AC3E}">
        <p14:creationId xmlns:p14="http://schemas.microsoft.com/office/powerpoint/2010/main" val="296767193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D2E50D-18A9-49D2-842A-32AB5341200D}" type="slidenum">
              <a:rPr lang="en-US" smtClean="0"/>
              <a:t>34</a:t>
            </a:fld>
            <a:endParaRPr lang="en-US"/>
          </a:p>
        </p:txBody>
      </p:sp>
    </p:spTree>
    <p:extLst>
      <p:ext uri="{BB962C8B-B14F-4D97-AF65-F5344CB8AC3E}">
        <p14:creationId xmlns:p14="http://schemas.microsoft.com/office/powerpoint/2010/main" val="370084329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5CD2E50D-18A9-49D2-842A-32AB5341200D}" type="slidenum">
              <a:rPr lang="en-US" smtClean="0"/>
              <a:t>35</a:t>
            </a:fld>
            <a:endParaRPr lang="en-US"/>
          </a:p>
        </p:txBody>
      </p:sp>
    </p:spTree>
    <p:extLst>
      <p:ext uri="{BB962C8B-B14F-4D97-AF65-F5344CB8AC3E}">
        <p14:creationId xmlns:p14="http://schemas.microsoft.com/office/powerpoint/2010/main" val="262691857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D2E50D-18A9-49D2-842A-32AB5341200D}" type="slidenum">
              <a:rPr lang="en-US" smtClean="0"/>
              <a:t>36</a:t>
            </a:fld>
            <a:endParaRPr lang="en-US"/>
          </a:p>
        </p:txBody>
      </p:sp>
    </p:spTree>
    <p:extLst>
      <p:ext uri="{BB962C8B-B14F-4D97-AF65-F5344CB8AC3E}">
        <p14:creationId xmlns:p14="http://schemas.microsoft.com/office/powerpoint/2010/main" val="275500551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Returning to work from a leave of even a few weeks can be difficult because the EE has been focused on their personal situation, not what might be happening at work. Things change very quickly these days, so you must prepare the EE for those changes. </a:t>
            </a:r>
          </a:p>
        </p:txBody>
      </p:sp>
      <p:sp>
        <p:nvSpPr>
          <p:cNvPr id="4" name="Slide Number Placeholder 3"/>
          <p:cNvSpPr>
            <a:spLocks noGrp="1"/>
          </p:cNvSpPr>
          <p:nvPr>
            <p:ph type="sldNum" sz="quarter" idx="5"/>
          </p:nvPr>
        </p:nvSpPr>
        <p:spPr/>
        <p:txBody>
          <a:bodyPr/>
          <a:lstStyle/>
          <a:p>
            <a:fld id="{5CD2E50D-18A9-49D2-842A-32AB5341200D}" type="slidenum">
              <a:rPr lang="en-US" smtClean="0"/>
              <a:t>37</a:t>
            </a:fld>
            <a:endParaRPr lang="en-US"/>
          </a:p>
        </p:txBody>
      </p:sp>
    </p:spTree>
    <p:extLst>
      <p:ext uri="{BB962C8B-B14F-4D97-AF65-F5344CB8AC3E}">
        <p14:creationId xmlns:p14="http://schemas.microsoft.com/office/powerpoint/2010/main" val="109758272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D2E50D-18A9-49D2-842A-32AB5341200D}" type="slidenum">
              <a:rPr lang="en-US" smtClean="0"/>
              <a:t>38</a:t>
            </a:fld>
            <a:endParaRPr lang="en-US"/>
          </a:p>
        </p:txBody>
      </p:sp>
    </p:spTree>
    <p:extLst>
      <p:ext uri="{BB962C8B-B14F-4D97-AF65-F5344CB8AC3E}">
        <p14:creationId xmlns:p14="http://schemas.microsoft.com/office/powerpoint/2010/main" val="322757537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D2E50D-18A9-49D2-842A-32AB5341200D}" type="slidenum">
              <a:rPr lang="en-US" smtClean="0"/>
              <a:t>39</a:t>
            </a:fld>
            <a:endParaRPr lang="en-US"/>
          </a:p>
        </p:txBody>
      </p:sp>
    </p:spTree>
    <p:extLst>
      <p:ext uri="{BB962C8B-B14F-4D97-AF65-F5344CB8AC3E}">
        <p14:creationId xmlns:p14="http://schemas.microsoft.com/office/powerpoint/2010/main" val="23858979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8B275AF-8829-4059-9118-A439707CA6D7}" type="slidenum">
              <a:rPr lang="en-US" smtClean="0"/>
              <a:t>4</a:t>
            </a:fld>
            <a:endParaRPr lang="en-US"/>
          </a:p>
        </p:txBody>
      </p:sp>
    </p:spTree>
    <p:extLst>
      <p:ext uri="{BB962C8B-B14F-4D97-AF65-F5344CB8AC3E}">
        <p14:creationId xmlns:p14="http://schemas.microsoft.com/office/powerpoint/2010/main" val="406576754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D2E50D-18A9-49D2-842A-32AB5341200D}" type="slidenum">
              <a:rPr lang="en-US" smtClean="0"/>
              <a:t>40</a:t>
            </a:fld>
            <a:endParaRPr lang="en-US"/>
          </a:p>
        </p:txBody>
      </p:sp>
    </p:spTree>
    <p:extLst>
      <p:ext uri="{BB962C8B-B14F-4D97-AF65-F5344CB8AC3E}">
        <p14:creationId xmlns:p14="http://schemas.microsoft.com/office/powerpoint/2010/main" val="18554995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31774">
              <a:defRPr/>
            </a:pPr>
            <a:fld id="{3BECB650-A5DF-4A3E-A7C9-657059390E64}" type="slidenum">
              <a:rPr lang="en-US">
                <a:solidFill>
                  <a:prstClr val="black"/>
                </a:solidFill>
                <a:latin typeface="Calibri" panose="020F0502020204030204"/>
              </a:rPr>
              <a:pPr defTabSz="931774">
                <a:defRPr/>
              </a:pPr>
              <a:t>5</a:t>
            </a:fld>
            <a:endParaRPr lang="en-US">
              <a:solidFill>
                <a:prstClr val="black"/>
              </a:solidFill>
              <a:latin typeface="Calibri" panose="020F0502020204030204"/>
            </a:endParaRPr>
          </a:p>
        </p:txBody>
      </p:sp>
    </p:spTree>
    <p:extLst>
      <p:ext uri="{BB962C8B-B14F-4D97-AF65-F5344CB8AC3E}">
        <p14:creationId xmlns:p14="http://schemas.microsoft.com/office/powerpoint/2010/main" val="15012710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31774">
              <a:defRPr/>
            </a:pPr>
            <a:fld id="{3BECB650-A5DF-4A3E-A7C9-657059390E64}" type="slidenum">
              <a:rPr lang="en-US">
                <a:solidFill>
                  <a:prstClr val="black"/>
                </a:solidFill>
                <a:latin typeface="Calibri" panose="020F0502020204030204"/>
              </a:rPr>
              <a:pPr defTabSz="931774">
                <a:defRPr/>
              </a:pPr>
              <a:t>6</a:t>
            </a:fld>
            <a:endParaRPr lang="en-US">
              <a:solidFill>
                <a:prstClr val="black"/>
              </a:solidFill>
              <a:latin typeface="Calibri" panose="020F0502020204030204"/>
            </a:endParaRPr>
          </a:p>
        </p:txBody>
      </p:sp>
    </p:spTree>
    <p:extLst>
      <p:ext uri="{BB962C8B-B14F-4D97-AF65-F5344CB8AC3E}">
        <p14:creationId xmlns:p14="http://schemas.microsoft.com/office/powerpoint/2010/main" val="38960287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pPr defTabSz="931774">
              <a:defRPr/>
            </a:pPr>
            <a:fld id="{3BECB650-A5DF-4A3E-A7C9-657059390E64}" type="slidenum">
              <a:rPr lang="en-US">
                <a:solidFill>
                  <a:prstClr val="black"/>
                </a:solidFill>
                <a:latin typeface="Calibri" panose="020F0502020204030204"/>
              </a:rPr>
              <a:pPr defTabSz="931774">
                <a:defRPr/>
              </a:pPr>
              <a:t>7</a:t>
            </a:fld>
            <a:endParaRPr lang="en-US">
              <a:solidFill>
                <a:prstClr val="black"/>
              </a:solidFill>
              <a:latin typeface="Calibri" panose="020F0502020204030204"/>
            </a:endParaRPr>
          </a:p>
        </p:txBody>
      </p:sp>
    </p:spTree>
    <p:extLst>
      <p:ext uri="{BB962C8B-B14F-4D97-AF65-F5344CB8AC3E}">
        <p14:creationId xmlns:p14="http://schemas.microsoft.com/office/powerpoint/2010/main" val="39011034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latin typeface="+mn-lt"/>
            </a:endParaRPr>
          </a:p>
          <a:p>
            <a:endParaRPr lang="en-US" sz="1200" dirty="0">
              <a:latin typeface="+mn-lt"/>
            </a:endParaRPr>
          </a:p>
        </p:txBody>
      </p:sp>
      <p:sp>
        <p:nvSpPr>
          <p:cNvPr id="4" name="Slide Number Placeholder 3"/>
          <p:cNvSpPr>
            <a:spLocks noGrp="1"/>
          </p:cNvSpPr>
          <p:nvPr>
            <p:ph type="sldNum" sz="quarter" idx="5"/>
          </p:nvPr>
        </p:nvSpPr>
        <p:spPr/>
        <p:txBody>
          <a:bodyPr/>
          <a:lstStyle/>
          <a:p>
            <a:pPr defTabSz="931774">
              <a:defRPr/>
            </a:pPr>
            <a:fld id="{3BECB650-A5DF-4A3E-A7C9-657059390E64}" type="slidenum">
              <a:rPr lang="en-US">
                <a:solidFill>
                  <a:prstClr val="black"/>
                </a:solidFill>
                <a:latin typeface="Calibri" panose="020F0502020204030204"/>
              </a:rPr>
              <a:pPr defTabSz="931774">
                <a:defRPr/>
              </a:pPr>
              <a:t>8</a:t>
            </a:fld>
            <a:endParaRPr lang="en-US">
              <a:solidFill>
                <a:prstClr val="black"/>
              </a:solidFill>
              <a:latin typeface="Calibri" panose="020F0502020204030204"/>
            </a:endParaRPr>
          </a:p>
        </p:txBody>
      </p:sp>
    </p:spTree>
    <p:extLst>
      <p:ext uri="{BB962C8B-B14F-4D97-AF65-F5344CB8AC3E}">
        <p14:creationId xmlns:p14="http://schemas.microsoft.com/office/powerpoint/2010/main" val="42155197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31774">
              <a:defRPr/>
            </a:pPr>
            <a:fld id="{3BECB650-A5DF-4A3E-A7C9-657059390E64}" type="slidenum">
              <a:rPr lang="en-US">
                <a:solidFill>
                  <a:prstClr val="black"/>
                </a:solidFill>
                <a:latin typeface="Calibri" panose="020F0502020204030204"/>
              </a:rPr>
              <a:pPr defTabSz="931774">
                <a:defRPr/>
              </a:pPr>
              <a:t>9</a:t>
            </a:fld>
            <a:endParaRPr lang="en-US">
              <a:solidFill>
                <a:prstClr val="black"/>
              </a:solidFill>
              <a:latin typeface="Calibri" panose="020F0502020204030204"/>
            </a:endParaRPr>
          </a:p>
        </p:txBody>
      </p:sp>
    </p:spTree>
    <p:extLst>
      <p:ext uri="{BB962C8B-B14F-4D97-AF65-F5344CB8AC3E}">
        <p14:creationId xmlns:p14="http://schemas.microsoft.com/office/powerpoint/2010/main" val="649120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3CA5F57-9DCD-4E51-BA55-7F775276FA4D}" type="datetimeFigureOut">
              <a:rPr lang="en-US" smtClean="0"/>
              <a:t>9/26/2024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B6625E-FAA3-4937-A7B6-621562AA5B16}" type="slidenum">
              <a:rPr lang="en-US" smtClean="0"/>
              <a:t>‹#›</a:t>
            </a:fld>
            <a:endParaRPr lang="en-US"/>
          </a:p>
        </p:txBody>
      </p:sp>
    </p:spTree>
    <p:extLst>
      <p:ext uri="{BB962C8B-B14F-4D97-AF65-F5344CB8AC3E}">
        <p14:creationId xmlns:p14="http://schemas.microsoft.com/office/powerpoint/2010/main" val="2940003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3CA5F57-9DCD-4E51-BA55-7F775276FA4D}" type="datetimeFigureOut">
              <a:rPr lang="en-US" smtClean="0"/>
              <a:t>9/26/2024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B6625E-FAA3-4937-A7B6-621562AA5B16}" type="slidenum">
              <a:rPr lang="en-US" smtClean="0"/>
              <a:t>‹#›</a:t>
            </a:fld>
            <a:endParaRPr lang="en-US"/>
          </a:p>
        </p:txBody>
      </p:sp>
    </p:spTree>
    <p:extLst>
      <p:ext uri="{BB962C8B-B14F-4D97-AF65-F5344CB8AC3E}">
        <p14:creationId xmlns:p14="http://schemas.microsoft.com/office/powerpoint/2010/main" val="1338911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3CA5F57-9DCD-4E51-BA55-7F775276FA4D}" type="datetimeFigureOut">
              <a:rPr lang="en-US" smtClean="0"/>
              <a:t>9/26/2024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B6625E-FAA3-4937-A7B6-621562AA5B16}" type="slidenum">
              <a:rPr lang="en-US" smtClean="0"/>
              <a:t>‹#›</a:t>
            </a:fld>
            <a:endParaRPr lang="en-US"/>
          </a:p>
        </p:txBody>
      </p:sp>
    </p:spTree>
    <p:extLst>
      <p:ext uri="{BB962C8B-B14F-4D97-AF65-F5344CB8AC3E}">
        <p14:creationId xmlns:p14="http://schemas.microsoft.com/office/powerpoint/2010/main" val="2098706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3CA5F57-9DCD-4E51-BA55-7F775276FA4D}" type="datetimeFigureOut">
              <a:rPr lang="en-US" smtClean="0"/>
              <a:t>9/26/2024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B6625E-FAA3-4937-A7B6-621562AA5B16}" type="slidenum">
              <a:rPr lang="en-US" smtClean="0"/>
              <a:t>‹#›</a:t>
            </a:fld>
            <a:endParaRPr lang="en-US"/>
          </a:p>
        </p:txBody>
      </p:sp>
    </p:spTree>
    <p:extLst>
      <p:ext uri="{BB962C8B-B14F-4D97-AF65-F5344CB8AC3E}">
        <p14:creationId xmlns:p14="http://schemas.microsoft.com/office/powerpoint/2010/main" val="2697113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3CA5F57-9DCD-4E51-BA55-7F775276FA4D}" type="datetimeFigureOut">
              <a:rPr lang="en-US" smtClean="0"/>
              <a:t>9/26/2024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B6625E-FAA3-4937-A7B6-621562AA5B16}" type="slidenum">
              <a:rPr lang="en-US" smtClean="0"/>
              <a:t>‹#›</a:t>
            </a:fld>
            <a:endParaRPr lang="en-US"/>
          </a:p>
        </p:txBody>
      </p:sp>
    </p:spTree>
    <p:extLst>
      <p:ext uri="{BB962C8B-B14F-4D97-AF65-F5344CB8AC3E}">
        <p14:creationId xmlns:p14="http://schemas.microsoft.com/office/powerpoint/2010/main" val="2086106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3CA5F57-9DCD-4E51-BA55-7F775276FA4D}" type="datetimeFigureOut">
              <a:rPr lang="en-US" smtClean="0"/>
              <a:t>9/26/2024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B6625E-FAA3-4937-A7B6-621562AA5B16}" type="slidenum">
              <a:rPr lang="en-US" smtClean="0"/>
              <a:t>‹#›</a:t>
            </a:fld>
            <a:endParaRPr lang="en-US"/>
          </a:p>
        </p:txBody>
      </p:sp>
    </p:spTree>
    <p:extLst>
      <p:ext uri="{BB962C8B-B14F-4D97-AF65-F5344CB8AC3E}">
        <p14:creationId xmlns:p14="http://schemas.microsoft.com/office/powerpoint/2010/main" val="2560898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3CA5F57-9DCD-4E51-BA55-7F775276FA4D}" type="datetimeFigureOut">
              <a:rPr lang="en-US" smtClean="0"/>
              <a:t>9/26/2024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B6625E-FAA3-4937-A7B6-621562AA5B16}" type="slidenum">
              <a:rPr lang="en-US" smtClean="0"/>
              <a:t>‹#›</a:t>
            </a:fld>
            <a:endParaRPr lang="en-US"/>
          </a:p>
        </p:txBody>
      </p:sp>
    </p:spTree>
    <p:extLst>
      <p:ext uri="{BB962C8B-B14F-4D97-AF65-F5344CB8AC3E}">
        <p14:creationId xmlns:p14="http://schemas.microsoft.com/office/powerpoint/2010/main" val="2740500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3CA5F57-9DCD-4E51-BA55-7F775276FA4D}" type="datetimeFigureOut">
              <a:rPr lang="en-US" smtClean="0"/>
              <a:t>9/26/2024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B6625E-FAA3-4937-A7B6-621562AA5B16}" type="slidenum">
              <a:rPr lang="en-US" smtClean="0"/>
              <a:t>‹#›</a:t>
            </a:fld>
            <a:endParaRPr lang="en-US"/>
          </a:p>
        </p:txBody>
      </p:sp>
    </p:spTree>
    <p:extLst>
      <p:ext uri="{BB962C8B-B14F-4D97-AF65-F5344CB8AC3E}">
        <p14:creationId xmlns:p14="http://schemas.microsoft.com/office/powerpoint/2010/main" val="1767713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CA5F57-9DCD-4E51-BA55-7F775276FA4D}" type="datetimeFigureOut">
              <a:rPr lang="en-US" smtClean="0"/>
              <a:t>9/26/2024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B6625E-FAA3-4937-A7B6-621562AA5B16}" type="slidenum">
              <a:rPr lang="en-US" smtClean="0"/>
              <a:t>‹#›</a:t>
            </a:fld>
            <a:endParaRPr lang="en-US"/>
          </a:p>
        </p:txBody>
      </p:sp>
    </p:spTree>
    <p:extLst>
      <p:ext uri="{BB962C8B-B14F-4D97-AF65-F5344CB8AC3E}">
        <p14:creationId xmlns:p14="http://schemas.microsoft.com/office/powerpoint/2010/main" val="3834907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3CA5F57-9DCD-4E51-BA55-7F775276FA4D}" type="datetimeFigureOut">
              <a:rPr lang="en-US" smtClean="0"/>
              <a:t>9/26/2024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B6625E-FAA3-4937-A7B6-621562AA5B16}" type="slidenum">
              <a:rPr lang="en-US" smtClean="0"/>
              <a:t>‹#›</a:t>
            </a:fld>
            <a:endParaRPr lang="en-US"/>
          </a:p>
        </p:txBody>
      </p:sp>
    </p:spTree>
    <p:extLst>
      <p:ext uri="{BB962C8B-B14F-4D97-AF65-F5344CB8AC3E}">
        <p14:creationId xmlns:p14="http://schemas.microsoft.com/office/powerpoint/2010/main" val="3102241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3CA5F57-9DCD-4E51-BA55-7F775276FA4D}" type="datetimeFigureOut">
              <a:rPr lang="en-US" smtClean="0"/>
              <a:t>9/26/2024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B6625E-FAA3-4937-A7B6-621562AA5B16}" type="slidenum">
              <a:rPr lang="en-US" smtClean="0"/>
              <a:t>‹#›</a:t>
            </a:fld>
            <a:endParaRPr lang="en-US"/>
          </a:p>
        </p:txBody>
      </p:sp>
    </p:spTree>
    <p:extLst>
      <p:ext uri="{BB962C8B-B14F-4D97-AF65-F5344CB8AC3E}">
        <p14:creationId xmlns:p14="http://schemas.microsoft.com/office/powerpoint/2010/main" val="2045540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CA5F57-9DCD-4E51-BA55-7F775276FA4D}" type="datetimeFigureOut">
              <a:rPr lang="en-US" smtClean="0"/>
              <a:t>9/26/2024</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B6625E-FAA3-4937-A7B6-621562AA5B16}" type="slidenum">
              <a:rPr lang="en-US" smtClean="0"/>
              <a:t>‹#›</a:t>
            </a:fld>
            <a:endParaRPr lang="en-US"/>
          </a:p>
        </p:txBody>
      </p:sp>
    </p:spTree>
    <p:extLst>
      <p:ext uri="{BB962C8B-B14F-4D97-AF65-F5344CB8AC3E}">
        <p14:creationId xmlns:p14="http://schemas.microsoft.com/office/powerpoint/2010/main" val="34912465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themeOverride" Target="../theme/themeOverride6.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hemeOverride" Target="../theme/themeOverride7.xml"/><Relationship Id="rId5" Type="http://schemas.openxmlformats.org/officeDocument/2006/relationships/image" Target="../media/image2.png"/><Relationship Id="rId4"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8" Type="http://schemas.openxmlformats.org/officeDocument/2006/relationships/hyperlink" Target="https://jam8.sapjam.com/home" TargetMode="External"/><Relationship Id="rId3" Type="http://schemas.openxmlformats.org/officeDocument/2006/relationships/notesSlide" Target="../notesSlides/notesSlide12.xml"/><Relationship Id="rId7" Type="http://schemas.openxmlformats.org/officeDocument/2006/relationships/hyperlink" Target="http://www.jwfspecialty.com/applications-forms" TargetMode="External"/><Relationship Id="rId2" Type="http://schemas.openxmlformats.org/officeDocument/2006/relationships/slideLayout" Target="../slideLayouts/slideLayout2.xml"/><Relationship Id="rId1" Type="http://schemas.openxmlformats.org/officeDocument/2006/relationships/tags" Target="../tags/tag11.xml"/><Relationship Id="rId6" Type="http://schemas.openxmlformats.org/officeDocument/2006/relationships/hyperlink" Target="https://www.in.gov/spd/policies-and-procedures/family-and-medical-leave/new-parent-leave/" TargetMode="External"/><Relationship Id="rId5" Type="http://schemas.openxmlformats.org/officeDocument/2006/relationships/hyperlink" Target="https://www.in.gov/spd/policies-and-procedures/family-and-medical-leave/" TargetMode="Externa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5.xml"/><Relationship Id="rId1" Type="http://schemas.openxmlformats.org/officeDocument/2006/relationships/tags" Target="../tags/tag1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5.xml"/><Relationship Id="rId1" Type="http://schemas.openxmlformats.org/officeDocument/2006/relationships/tags" Target="../tags/tag13.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5.xml"/><Relationship Id="rId1" Type="http://schemas.openxmlformats.org/officeDocument/2006/relationships/tags" Target="../tags/tag14.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5.xml"/><Relationship Id="rId1" Type="http://schemas.openxmlformats.org/officeDocument/2006/relationships/tags" Target="../tags/tag15.xml"/><Relationship Id="rId5" Type="http://schemas.openxmlformats.org/officeDocument/2006/relationships/hyperlink" Target="https://www.in.gov/spd/files/Manager-Request-Form-FML-NPL-Usage.pdf" TargetMode="Externa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5.xml"/><Relationship Id="rId1" Type="http://schemas.openxmlformats.org/officeDocument/2006/relationships/tags" Target="../tags/tag16.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5.xml"/><Relationship Id="rId1" Type="http://schemas.openxmlformats.org/officeDocument/2006/relationships/tags" Target="../tags/tag17.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5.xml"/><Relationship Id="rId1" Type="http://schemas.openxmlformats.org/officeDocument/2006/relationships/tags" Target="../tags/tag18.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5.xml"/><Relationship Id="rId1" Type="http://schemas.openxmlformats.org/officeDocument/2006/relationships/tags" Target="../tags/tag19.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0.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1.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22.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23.xml"/><Relationship Id="rId5" Type="http://schemas.openxmlformats.org/officeDocument/2006/relationships/hyperlink" Target="mailto:gmisworkflow@iot.in.gov" TargetMode="Externa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24.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4.xml"/><Relationship Id="rId1" Type="http://schemas.openxmlformats.org/officeDocument/2006/relationships/tags" Target="../tags/tag25.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4.xml"/><Relationship Id="rId1" Type="http://schemas.openxmlformats.org/officeDocument/2006/relationships/tags" Target="../tags/tag26.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4.xml"/><Relationship Id="rId1" Type="http://schemas.openxmlformats.org/officeDocument/2006/relationships/tags" Target="../tags/tag27.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4.xml"/><Relationship Id="rId1" Type="http://schemas.openxmlformats.org/officeDocument/2006/relationships/tags" Target="../tags/tag28.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tags" Target="../tags/tag29.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tags" Target="../tags/tag30.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tags" Target="../tags/tag31.xml"/><Relationship Id="rId4" Type="http://schemas.openxmlformats.org/officeDocument/2006/relationships/image" Target="../media/image2.png"/></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tags" Target="../tags/tag32.xml"/><Relationship Id="rId4" Type="http://schemas.openxmlformats.org/officeDocument/2006/relationships/image" Target="../media/image2.png"/></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2.xml"/><Relationship Id="rId1" Type="http://schemas.openxmlformats.org/officeDocument/2006/relationships/tags" Target="../tags/tag33.xml"/><Relationship Id="rId4" Type="http://schemas.openxmlformats.org/officeDocument/2006/relationships/image" Target="../media/image2.png"/></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2.xml"/><Relationship Id="rId1" Type="http://schemas.openxmlformats.org/officeDocument/2006/relationships/tags" Target="../tags/tag34.xml"/><Relationship Id="rId4" Type="http://schemas.openxmlformats.org/officeDocument/2006/relationships/image" Target="../media/image2.png"/></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6.xml"/><Relationship Id="rId1" Type="http://schemas.openxmlformats.org/officeDocument/2006/relationships/tags" Target="../tags/tag35.xml"/><Relationship Id="rId5" Type="http://schemas.openxmlformats.org/officeDocument/2006/relationships/hyperlink" Target="http://www.in.gov/spd" TargetMode="External"/><Relationship Id="rId4" Type="http://schemas.openxmlformats.org/officeDocument/2006/relationships/image" Target="../media/image2.png"/></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9.xml"/><Relationship Id="rId1" Type="http://schemas.openxmlformats.org/officeDocument/2006/relationships/slideLayout" Target="../slideLayouts/slideLayout6.xml"/><Relationship Id="rId4" Type="http://schemas.openxmlformats.org/officeDocument/2006/relationships/hyperlink" Target="http://www.jwfspecialty.com/applications-forms" TargetMode="External"/></Relationships>
</file>

<file path=ppt/slides/_rels/slide4.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notesSlide" Target="../notesSlides/notesSlide4.xml"/><Relationship Id="rId7" Type="http://schemas.openxmlformats.org/officeDocument/2006/relationships/diagramQuickStyle" Target="../diagrams/quickStyle1.xml"/><Relationship Id="rId2" Type="http://schemas.openxmlformats.org/officeDocument/2006/relationships/slideLayout" Target="../slideLayouts/slideLayout2.xml"/><Relationship Id="rId1" Type="http://schemas.openxmlformats.org/officeDocument/2006/relationships/tags" Target="../tags/tag5.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2.png"/><Relationship Id="rId9" Type="http://schemas.microsoft.com/office/2007/relationships/diagramDrawing" Target="../diagrams/drawing1.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8" Type="http://schemas.openxmlformats.org/officeDocument/2006/relationships/diagramQuickStyle" Target="../diagrams/quickStyle2.xml"/><Relationship Id="rId3" Type="http://schemas.openxmlformats.org/officeDocument/2006/relationships/slideLayout" Target="../slideLayouts/slideLayout2.xml"/><Relationship Id="rId7" Type="http://schemas.openxmlformats.org/officeDocument/2006/relationships/diagramLayout" Target="../diagrams/layout2.xml"/><Relationship Id="rId2" Type="http://schemas.openxmlformats.org/officeDocument/2006/relationships/tags" Target="../tags/tag6.xml"/><Relationship Id="rId1" Type="http://schemas.openxmlformats.org/officeDocument/2006/relationships/themeOverride" Target="../theme/themeOverride1.xml"/><Relationship Id="rId6" Type="http://schemas.openxmlformats.org/officeDocument/2006/relationships/diagramData" Target="../diagrams/data2.xml"/><Relationship Id="rId5" Type="http://schemas.openxmlformats.org/officeDocument/2006/relationships/image" Target="../media/image2.png"/><Relationship Id="rId10" Type="http://schemas.microsoft.com/office/2007/relationships/diagramDrawing" Target="../diagrams/drawing2.xml"/><Relationship Id="rId4" Type="http://schemas.openxmlformats.org/officeDocument/2006/relationships/notesSlide" Target="../notesSlides/notesSlide5.xml"/><Relationship Id="rId9" Type="http://schemas.openxmlformats.org/officeDocument/2006/relationships/diagramColors" Target="../diagrams/colors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7.xml"/><Relationship Id="rId1" Type="http://schemas.openxmlformats.org/officeDocument/2006/relationships/themeOverride" Target="../theme/themeOverride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hemeOverride" Target="../theme/themeOverride3.xml"/><Relationship Id="rId5" Type="http://schemas.openxmlformats.org/officeDocument/2006/relationships/image" Target="../media/image2.png"/><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hemeOverride" Target="../theme/themeOverride4.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9.xml"/><Relationship Id="rId1" Type="http://schemas.openxmlformats.org/officeDocument/2006/relationships/themeOverride" Target="../theme/themeOverride5.xml"/><Relationship Id="rId5" Type="http://schemas.openxmlformats.org/officeDocument/2006/relationships/image" Target="../media/image2.png"/><Relationship Id="rId4"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5" name="Rectangle 4"/>
          <p:cNvSpPr/>
          <p:nvPr/>
        </p:nvSpPr>
        <p:spPr>
          <a:xfrm>
            <a:off x="478046" y="228600"/>
            <a:ext cx="11235908" cy="415498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Franklin Gothic Medium" panose="020B0603020102020204" pitchFamily="34" charset="0"/>
              </a:rPr>
              <a:t>Extended Absences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Franklin Gothic Medium" panose="020B06030201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4000" b="1" dirty="0">
                <a:solidFill>
                  <a:prstClr val="white"/>
                </a:solidFill>
                <a:effectLst>
                  <a:outerShdw blurRad="38100" dist="38100" dir="2700000" algn="tl">
                    <a:srgbClr val="000000">
                      <a:alpha val="43137"/>
                    </a:srgbClr>
                  </a:outerShdw>
                </a:effectLst>
                <a:latin typeface="Franklin Gothic Medium" panose="020B0603020102020204" pitchFamily="34" charset="0"/>
              </a:rPr>
              <a:t>Family-Medical Leaves</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solidFill>
                <a:prstClr val="white"/>
              </a:solidFill>
              <a:effectLst>
                <a:outerShdw blurRad="38100" dist="38100" dir="2700000" algn="tl">
                  <a:srgbClr val="000000">
                    <a:alpha val="43137"/>
                  </a:srgbClr>
                </a:outerShdw>
              </a:effectLst>
              <a:latin typeface="Franklin Gothic Medium" panose="020B06030201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a:solidFill>
                  <a:prstClr val="white"/>
                </a:solidFill>
                <a:effectLst>
                  <a:outerShdw blurRad="38100" dist="38100" dir="2700000" algn="tl">
                    <a:srgbClr val="000000">
                      <a:alpha val="43137"/>
                    </a:srgbClr>
                  </a:outerShdw>
                </a:effectLst>
                <a:latin typeface="Franklin Gothic Medium" panose="020B0603020102020204" pitchFamily="34" charset="0"/>
              </a:rPr>
              <a:t>Employee Relations Division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400" b="1" dirty="0">
              <a:solidFill>
                <a:prstClr val="white"/>
              </a:solidFill>
              <a:effectLst>
                <a:outerShdw blurRad="38100" dist="38100" dir="2700000" algn="tl">
                  <a:srgbClr val="000000">
                    <a:alpha val="43137"/>
                  </a:srgbClr>
                </a:outerShdw>
              </a:effectLst>
              <a:latin typeface="Franklin Gothic Medium" panose="020B06030201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Franklin Gothic Medium" panose="020B0603020102020204" pitchFamily="34" charset="0"/>
              </a:rPr>
              <a:t>Lavenia Haskett</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400" b="1" dirty="0">
              <a:solidFill>
                <a:prstClr val="white"/>
              </a:solidFill>
              <a:effectLst>
                <a:outerShdw blurRad="38100" dist="38100" dir="2700000" algn="tl">
                  <a:srgbClr val="000000">
                    <a:alpha val="43137"/>
                  </a:srgbClr>
                </a:outerShdw>
              </a:effectLst>
              <a:latin typeface="Franklin Gothic Medium" panose="020B06030201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Franklin Gothic Medium" panose="020B0603020102020204" pitchFamily="34" charset="0"/>
              </a:rPr>
              <a:t>Cori  Villecco</a:t>
            </a:r>
          </a:p>
          <a:p>
            <a:pPr algn="ctr"/>
            <a:endParaRPr lang="en-US" sz="2000" dirty="0">
              <a:solidFill>
                <a:srgbClr val="CC9900"/>
              </a:solidFill>
              <a:latin typeface="Calibri" panose="020F0502020204030204" pitchFamily="34" charset="0"/>
            </a:endParaRPr>
          </a:p>
        </p:txBody>
      </p:sp>
    </p:spTree>
    <p:custDataLst>
      <p:tags r:id="rId1"/>
    </p:custDataLst>
    <p:extLst>
      <p:ext uri="{BB962C8B-B14F-4D97-AF65-F5344CB8AC3E}">
        <p14:creationId xmlns:p14="http://schemas.microsoft.com/office/powerpoint/2010/main" val="16531368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7" name="Arrow: Pentagon 6">
            <a:extLst>
              <a:ext uri="{FF2B5EF4-FFF2-40B4-BE49-F238E27FC236}">
                <a16:creationId xmlns:a16="http://schemas.microsoft.com/office/drawing/2014/main" id="{E48F2164-5F64-815B-2871-7BCA32261BCE}"/>
              </a:ext>
            </a:extLst>
          </p:cNvPr>
          <p:cNvSpPr/>
          <p:nvPr/>
        </p:nvSpPr>
        <p:spPr>
          <a:xfrm>
            <a:off x="695739" y="1619250"/>
            <a:ext cx="3419061" cy="3619500"/>
          </a:xfrm>
          <a:prstGeom prst="homePlate">
            <a:avLst/>
          </a:prstGeom>
          <a:solidFill>
            <a:srgbClr val="112A6D"/>
          </a:solidFill>
          <a:ln>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4000" dirty="0">
                <a:latin typeface="Franklin Gothic Medium" panose="020B0603020102020204" pitchFamily="34" charset="0"/>
              </a:rPr>
              <a:t>Remaining FML Balances</a:t>
            </a:r>
          </a:p>
        </p:txBody>
      </p:sp>
      <p:sp>
        <p:nvSpPr>
          <p:cNvPr id="2" name="Content Placeholder 2">
            <a:extLst>
              <a:ext uri="{FF2B5EF4-FFF2-40B4-BE49-F238E27FC236}">
                <a16:creationId xmlns:a16="http://schemas.microsoft.com/office/drawing/2014/main" id="{9B7A8248-78D6-09E6-EE84-0A15EEA89690}"/>
              </a:ext>
            </a:extLst>
          </p:cNvPr>
          <p:cNvSpPr txBox="1">
            <a:spLocks/>
          </p:cNvSpPr>
          <p:nvPr/>
        </p:nvSpPr>
        <p:spPr>
          <a:xfrm>
            <a:off x="4488592" y="1808232"/>
            <a:ext cx="7512908" cy="3619500"/>
          </a:xfrm>
          <a:prstGeom prst="rect">
            <a:avLst/>
          </a:prstGeom>
          <a:ln>
            <a:noFill/>
          </a:ln>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000" dirty="0">
                <a:solidFill>
                  <a:srgbClr val="112A6D"/>
                </a:solidFill>
              </a:rPr>
              <a:t>On June 30, all existing FML balances are zeroed out.</a:t>
            </a:r>
          </a:p>
          <a:p>
            <a:r>
              <a:rPr lang="en-US" sz="3000" dirty="0">
                <a:solidFill>
                  <a:srgbClr val="112A6D"/>
                </a:solidFill>
              </a:rPr>
              <a:t>Employees must submit new requests and new certifications of supporting medical documentation for each FY. </a:t>
            </a:r>
          </a:p>
        </p:txBody>
      </p:sp>
    </p:spTree>
    <p:extLst>
      <p:ext uri="{BB962C8B-B14F-4D97-AF65-F5344CB8AC3E}">
        <p14:creationId xmlns:p14="http://schemas.microsoft.com/office/powerpoint/2010/main" val="3061586850"/>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a:xfrm>
            <a:off x="675861" y="1033334"/>
            <a:ext cx="11113368" cy="714506"/>
          </a:xfrm>
        </p:spPr>
        <p:txBody>
          <a:bodyPr>
            <a:normAutofit/>
          </a:bodyPr>
          <a:lstStyle/>
          <a:p>
            <a:pPr algn="l"/>
            <a:r>
              <a:rPr lang="en-US" b="1" dirty="0">
                <a:solidFill>
                  <a:srgbClr val="112A6D"/>
                </a:solidFill>
                <a:latin typeface="Franklin Gothic Medium" panose="020B0603020102020204" pitchFamily="34" charset="0"/>
                <a:cs typeface="Arial" pitchFamily="34" charset="0"/>
              </a:rPr>
              <a:t>Paid or Unpaid?</a:t>
            </a:r>
          </a:p>
        </p:txBody>
      </p:sp>
      <p:grpSp>
        <p:nvGrpSpPr>
          <p:cNvPr id="34" name="Group 33">
            <a:extLst>
              <a:ext uri="{FF2B5EF4-FFF2-40B4-BE49-F238E27FC236}">
                <a16:creationId xmlns:a16="http://schemas.microsoft.com/office/drawing/2014/main" id="{795FF56E-8E3C-9332-59EC-EDE506FDC650}"/>
              </a:ext>
            </a:extLst>
          </p:cNvPr>
          <p:cNvGrpSpPr/>
          <p:nvPr/>
        </p:nvGrpSpPr>
        <p:grpSpPr>
          <a:xfrm>
            <a:off x="3173946" y="2216809"/>
            <a:ext cx="5373208" cy="1912909"/>
            <a:chOff x="97863" y="2003029"/>
            <a:chExt cx="4709958" cy="2851942"/>
          </a:xfrm>
        </p:grpSpPr>
        <p:sp>
          <p:nvSpPr>
            <p:cNvPr id="31" name="Rectangle: Rounded Corners 30">
              <a:extLst>
                <a:ext uri="{FF2B5EF4-FFF2-40B4-BE49-F238E27FC236}">
                  <a16:creationId xmlns:a16="http://schemas.microsoft.com/office/drawing/2014/main" id="{A933A66D-26C6-C94C-9E19-A04A39FC73BC}"/>
                </a:ext>
              </a:extLst>
            </p:cNvPr>
            <p:cNvSpPr/>
            <p:nvPr/>
          </p:nvSpPr>
          <p:spPr>
            <a:xfrm>
              <a:off x="97863" y="2003029"/>
              <a:ext cx="4709958" cy="2851942"/>
            </a:xfrm>
            <a:prstGeom prst="roundRect">
              <a:avLst/>
            </a:prstGeom>
            <a:solidFill>
              <a:srgbClr val="112A6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8DF0A33F-8EA2-8C25-04D2-DF7732AFB9DC}"/>
                </a:ext>
              </a:extLst>
            </p:cNvPr>
            <p:cNvSpPr txBox="1"/>
            <p:nvPr/>
          </p:nvSpPr>
          <p:spPr>
            <a:xfrm>
              <a:off x="339095" y="2264122"/>
              <a:ext cx="4394248" cy="2202537"/>
            </a:xfrm>
            <a:prstGeom prst="rect">
              <a:avLst/>
            </a:prstGeom>
            <a:noFill/>
          </p:spPr>
          <p:txBody>
            <a:bodyPr wrap="square" rtlCol="0">
              <a:spAutoFit/>
            </a:bodyPr>
            <a:lstStyle/>
            <a:p>
              <a:pPr algn="ctr"/>
              <a:r>
                <a:rPr lang="en-US" sz="3200" b="1" dirty="0">
                  <a:solidFill>
                    <a:schemeClr val="bg1"/>
                  </a:solidFill>
                </a:rPr>
                <a:t>FML</a:t>
              </a:r>
            </a:p>
            <a:p>
              <a:pPr algn="ctr"/>
              <a:endParaRPr lang="en-US" sz="2600" b="1" dirty="0">
                <a:solidFill>
                  <a:schemeClr val="bg1"/>
                </a:solidFill>
              </a:endParaRPr>
            </a:p>
            <a:p>
              <a:pPr algn="ctr"/>
              <a:r>
                <a:rPr lang="en-US" sz="3200" dirty="0">
                  <a:solidFill>
                    <a:schemeClr val="bg1"/>
                  </a:solidFill>
                </a:rPr>
                <a:t>Unpaid</a:t>
              </a:r>
            </a:p>
          </p:txBody>
        </p:sp>
      </p:grpSp>
      <p:sp>
        <p:nvSpPr>
          <p:cNvPr id="2" name="Rectangle: Rounded Corners 1">
            <a:extLst>
              <a:ext uri="{FF2B5EF4-FFF2-40B4-BE49-F238E27FC236}">
                <a16:creationId xmlns:a16="http://schemas.microsoft.com/office/drawing/2014/main" id="{243AB06B-0CC1-35A5-A3AE-75182C833195}"/>
              </a:ext>
            </a:extLst>
          </p:cNvPr>
          <p:cNvSpPr/>
          <p:nvPr/>
        </p:nvSpPr>
        <p:spPr>
          <a:xfrm>
            <a:off x="697827" y="4470713"/>
            <a:ext cx="1856590" cy="1428986"/>
          </a:xfrm>
          <a:prstGeom prst="roundRect">
            <a:avLst/>
          </a:prstGeom>
          <a:solidFill>
            <a:srgbClr val="112A6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000" b="1" dirty="0">
                <a:solidFill>
                  <a:schemeClr val="bg1"/>
                </a:solidFill>
              </a:rPr>
              <a:t>FML</a:t>
            </a:r>
          </a:p>
          <a:p>
            <a:r>
              <a:rPr lang="en-US" sz="1800" dirty="0">
                <a:solidFill>
                  <a:schemeClr val="bg1"/>
                </a:solidFill>
              </a:rPr>
              <a:t>Paid if  employee concurrently uses </a:t>
            </a:r>
            <a:r>
              <a:rPr lang="en-US" sz="1800" b="1" dirty="0">
                <a:solidFill>
                  <a:schemeClr val="bg1"/>
                </a:solidFill>
              </a:rPr>
              <a:t>sick</a:t>
            </a:r>
            <a:r>
              <a:rPr lang="en-US" sz="1800" dirty="0">
                <a:solidFill>
                  <a:schemeClr val="bg1"/>
                </a:solidFill>
              </a:rPr>
              <a:t>.</a:t>
            </a:r>
            <a:endParaRPr lang="en-US" dirty="0"/>
          </a:p>
        </p:txBody>
      </p:sp>
      <p:sp>
        <p:nvSpPr>
          <p:cNvPr id="3" name="Rectangle: Rounded Corners 2">
            <a:extLst>
              <a:ext uri="{FF2B5EF4-FFF2-40B4-BE49-F238E27FC236}">
                <a16:creationId xmlns:a16="http://schemas.microsoft.com/office/drawing/2014/main" id="{F06A11EC-36D4-5C19-C326-CECD83910247}"/>
              </a:ext>
            </a:extLst>
          </p:cNvPr>
          <p:cNvSpPr/>
          <p:nvPr/>
        </p:nvSpPr>
        <p:spPr>
          <a:xfrm>
            <a:off x="2860793" y="4450905"/>
            <a:ext cx="1856590" cy="1428986"/>
          </a:xfrm>
          <a:prstGeom prst="roundRect">
            <a:avLst/>
          </a:prstGeom>
          <a:solidFill>
            <a:srgbClr val="112A6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000" b="1" dirty="0">
                <a:solidFill>
                  <a:schemeClr val="bg1"/>
                </a:solidFill>
              </a:rPr>
              <a:t>FML</a:t>
            </a:r>
          </a:p>
          <a:p>
            <a:r>
              <a:rPr lang="en-US" sz="1800" dirty="0">
                <a:solidFill>
                  <a:schemeClr val="bg1"/>
                </a:solidFill>
              </a:rPr>
              <a:t>Paid if  employee concurrently uses </a:t>
            </a:r>
            <a:r>
              <a:rPr lang="en-US" sz="1800" b="1" dirty="0">
                <a:solidFill>
                  <a:schemeClr val="bg1"/>
                </a:solidFill>
              </a:rPr>
              <a:t>vacation</a:t>
            </a:r>
            <a:r>
              <a:rPr lang="en-US" sz="1800" dirty="0">
                <a:solidFill>
                  <a:schemeClr val="bg1"/>
                </a:solidFill>
              </a:rPr>
              <a:t>.</a:t>
            </a:r>
            <a:endParaRPr lang="en-US" dirty="0"/>
          </a:p>
        </p:txBody>
      </p:sp>
      <p:sp>
        <p:nvSpPr>
          <p:cNvPr id="4" name="Rectangle: Rounded Corners 3">
            <a:extLst>
              <a:ext uri="{FF2B5EF4-FFF2-40B4-BE49-F238E27FC236}">
                <a16:creationId xmlns:a16="http://schemas.microsoft.com/office/drawing/2014/main" id="{40F2CE68-F591-390F-5874-450FE1BEE86D}"/>
              </a:ext>
            </a:extLst>
          </p:cNvPr>
          <p:cNvSpPr/>
          <p:nvPr/>
        </p:nvSpPr>
        <p:spPr>
          <a:xfrm>
            <a:off x="5042871" y="4517207"/>
            <a:ext cx="1856590" cy="1428986"/>
          </a:xfrm>
          <a:prstGeom prst="roundRect">
            <a:avLst/>
          </a:prstGeom>
          <a:solidFill>
            <a:srgbClr val="112A6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000" b="1" dirty="0">
                <a:solidFill>
                  <a:schemeClr val="bg1"/>
                </a:solidFill>
              </a:rPr>
              <a:t>FML</a:t>
            </a:r>
          </a:p>
          <a:p>
            <a:r>
              <a:rPr lang="en-US" sz="1800" dirty="0">
                <a:solidFill>
                  <a:schemeClr val="bg1"/>
                </a:solidFill>
              </a:rPr>
              <a:t>Paid if  employee concurrently uses </a:t>
            </a:r>
            <a:r>
              <a:rPr lang="en-US" sz="1800" b="1" dirty="0">
                <a:solidFill>
                  <a:schemeClr val="bg1"/>
                </a:solidFill>
              </a:rPr>
              <a:t>personal</a:t>
            </a:r>
            <a:r>
              <a:rPr lang="en-US" sz="1800" dirty="0">
                <a:solidFill>
                  <a:schemeClr val="bg1"/>
                </a:solidFill>
              </a:rPr>
              <a:t>.</a:t>
            </a:r>
            <a:endParaRPr lang="en-US" dirty="0"/>
          </a:p>
        </p:txBody>
      </p:sp>
      <p:sp>
        <p:nvSpPr>
          <p:cNvPr id="6" name="Rectangle: Rounded Corners 5">
            <a:extLst>
              <a:ext uri="{FF2B5EF4-FFF2-40B4-BE49-F238E27FC236}">
                <a16:creationId xmlns:a16="http://schemas.microsoft.com/office/drawing/2014/main" id="{6842D8A0-6889-9778-E793-AA110629091D}"/>
              </a:ext>
            </a:extLst>
          </p:cNvPr>
          <p:cNvSpPr/>
          <p:nvPr/>
        </p:nvSpPr>
        <p:spPr>
          <a:xfrm>
            <a:off x="7235607" y="4486211"/>
            <a:ext cx="1939390" cy="1428986"/>
          </a:xfrm>
          <a:prstGeom prst="roundRect">
            <a:avLst/>
          </a:prstGeom>
          <a:solidFill>
            <a:srgbClr val="112A6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000" b="1" dirty="0">
                <a:solidFill>
                  <a:schemeClr val="bg1"/>
                </a:solidFill>
              </a:rPr>
              <a:t>FML</a:t>
            </a:r>
          </a:p>
          <a:p>
            <a:r>
              <a:rPr lang="en-US" sz="1800" dirty="0">
                <a:solidFill>
                  <a:schemeClr val="bg1"/>
                </a:solidFill>
              </a:rPr>
              <a:t>Paid if  employee concurrently uses</a:t>
            </a:r>
            <a:r>
              <a:rPr lang="en-US" b="1" dirty="0">
                <a:solidFill>
                  <a:schemeClr val="bg1"/>
                </a:solidFill>
              </a:rPr>
              <a:t> comp time.</a:t>
            </a:r>
            <a:endParaRPr lang="en-US" dirty="0"/>
          </a:p>
        </p:txBody>
      </p:sp>
      <p:sp>
        <p:nvSpPr>
          <p:cNvPr id="7" name="Rectangle: Rounded Corners 6">
            <a:extLst>
              <a:ext uri="{FF2B5EF4-FFF2-40B4-BE49-F238E27FC236}">
                <a16:creationId xmlns:a16="http://schemas.microsoft.com/office/drawing/2014/main" id="{19962C55-6080-6D3D-7E1C-8319AB522D84}"/>
              </a:ext>
            </a:extLst>
          </p:cNvPr>
          <p:cNvSpPr/>
          <p:nvPr/>
        </p:nvSpPr>
        <p:spPr>
          <a:xfrm>
            <a:off x="9447455" y="4477911"/>
            <a:ext cx="1860204" cy="1428986"/>
          </a:xfrm>
          <a:prstGeom prst="roundRect">
            <a:avLst/>
          </a:prstGeom>
          <a:solidFill>
            <a:srgbClr val="112A6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000" b="1" dirty="0">
                <a:solidFill>
                  <a:schemeClr val="bg1"/>
                </a:solidFill>
              </a:rPr>
              <a:t>FML</a:t>
            </a:r>
          </a:p>
          <a:p>
            <a:r>
              <a:rPr lang="en-US" sz="1800" dirty="0">
                <a:solidFill>
                  <a:schemeClr val="bg1"/>
                </a:solidFill>
              </a:rPr>
              <a:t>Paid if  employee concurrently uses NPL.</a:t>
            </a:r>
            <a:r>
              <a:rPr lang="en-US" b="1" dirty="0">
                <a:solidFill>
                  <a:schemeClr val="bg1"/>
                </a:solidFill>
              </a:rPr>
              <a:t> </a:t>
            </a:r>
            <a:endParaRPr lang="en-US" dirty="0"/>
          </a:p>
        </p:txBody>
      </p:sp>
    </p:spTree>
    <p:custDataLst>
      <p:tags r:id="rId2"/>
    </p:custDataLst>
    <p:extLst>
      <p:ext uri="{BB962C8B-B14F-4D97-AF65-F5344CB8AC3E}">
        <p14:creationId xmlns:p14="http://schemas.microsoft.com/office/powerpoint/2010/main" val="198334033"/>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a:xfrm>
            <a:off x="695739" y="1025611"/>
            <a:ext cx="10658061" cy="665079"/>
          </a:xfrm>
        </p:spPr>
        <p:txBody>
          <a:bodyPr>
            <a:noAutofit/>
          </a:bodyPr>
          <a:lstStyle/>
          <a:p>
            <a:pPr algn="l"/>
            <a:r>
              <a:rPr lang="en-US" b="1" dirty="0">
                <a:solidFill>
                  <a:srgbClr val="112A6D"/>
                </a:solidFill>
                <a:latin typeface="Franklin Gothic Medium" panose="020B0603020102020204" pitchFamily="34" charset="0"/>
                <a:cs typeface="Arial" pitchFamily="34" charset="0"/>
              </a:rPr>
              <a:t>Resources to share with employees</a:t>
            </a:r>
          </a:p>
        </p:txBody>
      </p:sp>
      <p:sp>
        <p:nvSpPr>
          <p:cNvPr id="3" name="Content Placeholder 2">
            <a:extLst>
              <a:ext uri="{FF2B5EF4-FFF2-40B4-BE49-F238E27FC236}">
                <a16:creationId xmlns:a16="http://schemas.microsoft.com/office/drawing/2014/main" id="{5BAB94E1-07A3-9EED-DB9A-2DF160B582A5}"/>
              </a:ext>
            </a:extLst>
          </p:cNvPr>
          <p:cNvSpPr>
            <a:spLocks noGrp="1"/>
          </p:cNvSpPr>
          <p:nvPr>
            <p:ph idx="1"/>
          </p:nvPr>
        </p:nvSpPr>
        <p:spPr>
          <a:xfrm>
            <a:off x="1210160" y="1825624"/>
            <a:ext cx="10515600" cy="4869643"/>
          </a:xfrm>
        </p:spPr>
        <p:txBody>
          <a:bodyPr>
            <a:normAutofit fontScale="92500" lnSpcReduction="10000"/>
          </a:bodyPr>
          <a:lstStyle/>
          <a:p>
            <a:r>
              <a:rPr lang="en-US" sz="2000" b="1" dirty="0">
                <a:solidFill>
                  <a:srgbClr val="112A6D"/>
                </a:solidFill>
              </a:rPr>
              <a:t>FML</a:t>
            </a:r>
            <a:r>
              <a:rPr lang="en-US" sz="2000" dirty="0">
                <a:solidFill>
                  <a:srgbClr val="112A6D"/>
                </a:solidFill>
              </a:rPr>
              <a:t>: </a:t>
            </a:r>
            <a:r>
              <a:rPr lang="en-US" sz="2000" dirty="0">
                <a:hlinkClick r:id="rId5"/>
              </a:rPr>
              <a:t>SPD: Family &amp; Medical Leave (in.gov)</a:t>
            </a:r>
            <a:endParaRPr lang="en-US" sz="2000" dirty="0"/>
          </a:p>
          <a:p>
            <a:r>
              <a:rPr lang="en-US" sz="2000" b="1" dirty="0">
                <a:solidFill>
                  <a:srgbClr val="112A6D"/>
                </a:solidFill>
              </a:rPr>
              <a:t>NPL</a:t>
            </a:r>
            <a:r>
              <a:rPr lang="en-US" sz="2000" dirty="0">
                <a:solidFill>
                  <a:srgbClr val="112A6D"/>
                </a:solidFill>
              </a:rPr>
              <a:t>: </a:t>
            </a:r>
            <a:r>
              <a:rPr lang="en-US" sz="2000" dirty="0">
                <a:hlinkClick r:id="rId6"/>
              </a:rPr>
              <a:t>SPD: New Parent Leave (in.gov)</a:t>
            </a:r>
            <a:endParaRPr lang="en-US" sz="2000" dirty="0"/>
          </a:p>
          <a:p>
            <a:r>
              <a:rPr lang="en-US" sz="2000" b="1" dirty="0">
                <a:solidFill>
                  <a:srgbClr val="112A6D"/>
                </a:solidFill>
              </a:rPr>
              <a:t>S/LTD</a:t>
            </a:r>
            <a:r>
              <a:rPr lang="en-US" sz="2000" dirty="0">
                <a:solidFill>
                  <a:srgbClr val="112A6D"/>
                </a:solidFill>
              </a:rPr>
              <a:t>: </a:t>
            </a:r>
            <a:r>
              <a:rPr lang="en-US" sz="2000" b="1" dirty="0">
                <a:solidFill>
                  <a:srgbClr val="112A6D"/>
                </a:solidFill>
              </a:rPr>
              <a:t>JWF Specialty Company</a:t>
            </a:r>
          </a:p>
          <a:p>
            <a:pPr lvl="1"/>
            <a:r>
              <a:rPr lang="en-US" sz="2000" b="0" i="0" dirty="0">
                <a:solidFill>
                  <a:srgbClr val="112A6D"/>
                </a:solidFill>
                <a:effectLst/>
              </a:rPr>
              <a:t>Phone: 1-888-818-7795 (toll free), 317-574-7876 (local)</a:t>
            </a:r>
          </a:p>
          <a:p>
            <a:pPr lvl="1"/>
            <a:r>
              <a:rPr lang="en-US" sz="2000" b="0" i="0" dirty="0">
                <a:solidFill>
                  <a:srgbClr val="112A6D"/>
                </a:solidFill>
                <a:effectLst/>
              </a:rPr>
              <a:t>Fax: 1-866-893-4674</a:t>
            </a:r>
          </a:p>
          <a:p>
            <a:pPr lvl="1"/>
            <a:r>
              <a:rPr lang="en-US" sz="2000" dirty="0">
                <a:solidFill>
                  <a:srgbClr val="112A6D"/>
                </a:solidFill>
              </a:rPr>
              <a:t>Disability application</a:t>
            </a:r>
            <a:r>
              <a:rPr lang="en-US" sz="2000" b="0" i="0" dirty="0">
                <a:solidFill>
                  <a:srgbClr val="112A6D"/>
                </a:solidFill>
                <a:effectLst/>
              </a:rPr>
              <a:t>: </a:t>
            </a:r>
            <a:r>
              <a:rPr lang="en-US" sz="2000" b="0" i="0" u="sng" dirty="0">
                <a:solidFill>
                  <a:srgbClr val="112A6D"/>
                </a:solidFill>
                <a:effectLst/>
                <a:hlinkClick r:id="rId7"/>
              </a:rPr>
              <a:t>www.jwfspecialty.com/applications-forms</a:t>
            </a:r>
            <a:endParaRPr lang="en-US" sz="2000" b="0" i="0" dirty="0">
              <a:solidFill>
                <a:srgbClr val="0A0A0A"/>
              </a:solidFill>
              <a:effectLst/>
            </a:endParaRPr>
          </a:p>
          <a:p>
            <a:pPr lvl="1"/>
            <a:r>
              <a:rPr lang="en-US" sz="2000" b="0" i="0" dirty="0">
                <a:solidFill>
                  <a:srgbClr val="112A6D"/>
                </a:solidFill>
                <a:effectLst/>
              </a:rPr>
              <a:t>Mailing Address: P.O. Box 40968, Indianapolis, IN 46240</a:t>
            </a:r>
          </a:p>
          <a:p>
            <a:r>
              <a:rPr lang="en-US" sz="2000" b="1" dirty="0">
                <a:solidFill>
                  <a:srgbClr val="112A6D"/>
                </a:solidFill>
              </a:rPr>
              <a:t>Job Aids </a:t>
            </a:r>
            <a:r>
              <a:rPr lang="en-US" sz="2000" dirty="0">
                <a:solidFill>
                  <a:srgbClr val="112A6D"/>
                </a:solidFill>
              </a:rPr>
              <a:t>in SuccessFactors/JAM </a:t>
            </a:r>
            <a:r>
              <a:rPr lang="en-US" sz="2000" dirty="0">
                <a:hlinkClick r:id="rId8"/>
              </a:rPr>
              <a:t>Home - Welcome (sapjam.com)</a:t>
            </a:r>
            <a:endParaRPr lang="en-US" sz="2000" dirty="0"/>
          </a:p>
          <a:p>
            <a:r>
              <a:rPr lang="en-US" sz="2000" b="1" dirty="0">
                <a:solidFill>
                  <a:srgbClr val="112A6D"/>
                </a:solidFill>
              </a:rPr>
              <a:t>Q/A: </a:t>
            </a:r>
          </a:p>
          <a:p>
            <a:pPr lvl="1"/>
            <a:r>
              <a:rPr lang="en-US" sz="1600" b="1" dirty="0">
                <a:solidFill>
                  <a:srgbClr val="112A6D"/>
                </a:solidFill>
              </a:rPr>
              <a:t>INSPD Employee Relations Division</a:t>
            </a:r>
          </a:p>
          <a:p>
            <a:pPr lvl="2"/>
            <a:r>
              <a:rPr lang="en-US" sz="1600" dirty="0">
                <a:solidFill>
                  <a:srgbClr val="112A6D"/>
                </a:solidFill>
              </a:rPr>
              <a:t>1.855.SPD.INHR (1.855.773.4647), Option 4 </a:t>
            </a:r>
          </a:p>
          <a:p>
            <a:pPr lvl="2"/>
            <a:r>
              <a:rPr lang="en-US" sz="1600" dirty="0">
                <a:solidFill>
                  <a:srgbClr val="112A6D"/>
                </a:solidFill>
              </a:rPr>
              <a:t>Fax 317.974.2029</a:t>
            </a:r>
          </a:p>
          <a:p>
            <a:pPr lvl="1"/>
            <a:r>
              <a:rPr lang="en-US" sz="1600" b="1" dirty="0">
                <a:solidFill>
                  <a:srgbClr val="112A6D"/>
                </a:solidFill>
              </a:rPr>
              <a:t>HR: Indiana Department of Health </a:t>
            </a:r>
          </a:p>
          <a:p>
            <a:pPr lvl="2"/>
            <a:r>
              <a:rPr lang="en-US" sz="1700" dirty="0">
                <a:solidFill>
                  <a:srgbClr val="112A6D"/>
                </a:solidFill>
              </a:rPr>
              <a:t>Cori Villecco</a:t>
            </a:r>
          </a:p>
          <a:p>
            <a:pPr lvl="2"/>
            <a:r>
              <a:rPr lang="en-US" sz="1700" dirty="0">
                <a:solidFill>
                  <a:srgbClr val="112A6D"/>
                </a:solidFill>
              </a:rPr>
              <a:t>E: cvillecco@spd.in.gov</a:t>
            </a:r>
          </a:p>
          <a:p>
            <a:pPr lvl="2"/>
            <a:r>
              <a:rPr lang="en-US" sz="1700" dirty="0">
                <a:solidFill>
                  <a:srgbClr val="112A6D"/>
                </a:solidFill>
              </a:rPr>
              <a:t>P: 317.7620 (or via TEAMS)</a:t>
            </a:r>
          </a:p>
          <a:p>
            <a:pPr lvl="1"/>
            <a:endParaRPr lang="en-US" sz="2000" dirty="0">
              <a:solidFill>
                <a:srgbClr val="112A6D"/>
              </a:solidFill>
            </a:endParaRPr>
          </a:p>
          <a:p>
            <a:pPr lvl="1"/>
            <a:endParaRPr lang="en-US" sz="2000" dirty="0">
              <a:solidFill>
                <a:srgbClr val="112A6D"/>
              </a:solidFill>
            </a:endParaRPr>
          </a:p>
          <a:p>
            <a:endParaRPr lang="en-US" sz="2400" b="0" i="0" dirty="0">
              <a:solidFill>
                <a:srgbClr val="112A6D"/>
              </a:solidFill>
              <a:effectLst/>
            </a:endParaRPr>
          </a:p>
          <a:p>
            <a:endParaRPr lang="en-US" sz="2400" b="0" i="0" dirty="0">
              <a:solidFill>
                <a:srgbClr val="112A6D"/>
              </a:solidFill>
              <a:effectLst/>
            </a:endParaRPr>
          </a:p>
          <a:p>
            <a:endParaRPr lang="en-US" sz="2400" dirty="0"/>
          </a:p>
          <a:p>
            <a:pPr lvl="1"/>
            <a:endParaRPr lang="en-US" sz="2000" dirty="0"/>
          </a:p>
          <a:p>
            <a:endParaRPr lang="en-US" sz="2400" dirty="0"/>
          </a:p>
          <a:p>
            <a:endParaRPr lang="en-US" sz="2400" dirty="0"/>
          </a:p>
        </p:txBody>
      </p:sp>
    </p:spTree>
    <p:custDataLst>
      <p:tags r:id="rId1"/>
    </p:custDataLst>
    <p:extLst>
      <p:ext uri="{BB962C8B-B14F-4D97-AF65-F5344CB8AC3E}">
        <p14:creationId xmlns:p14="http://schemas.microsoft.com/office/powerpoint/2010/main" val="28244917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8C174D4-A5A8-AE2E-3FA1-A75D5405D0EF}"/>
              </a:ext>
            </a:extLst>
          </p:cNvPr>
          <p:cNvSpPr>
            <a:spLocks noGrp="1"/>
          </p:cNvSpPr>
          <p:nvPr>
            <p:ph type="title"/>
          </p:nvPr>
        </p:nvSpPr>
        <p:spPr>
          <a:xfrm>
            <a:off x="799934" y="1274658"/>
            <a:ext cx="11392066" cy="882090"/>
          </a:xfrm>
        </p:spPr>
        <p:txBody>
          <a:bodyPr>
            <a:noAutofit/>
          </a:bodyPr>
          <a:lstStyle/>
          <a:p>
            <a:r>
              <a:rPr lang="en-US" b="1" dirty="0">
                <a:solidFill>
                  <a:srgbClr val="002060"/>
                </a:solidFill>
                <a:latin typeface="Franklin Gothic Medium" panose="020B0603020102020204" pitchFamily="34" charset="0"/>
              </a:rPr>
              <a:t>Applying for FML: </a:t>
            </a:r>
            <a:br>
              <a:rPr lang="en-US" b="1" dirty="0">
                <a:solidFill>
                  <a:srgbClr val="002060"/>
                </a:solidFill>
                <a:latin typeface="Franklin Gothic Medium" panose="020B0603020102020204" pitchFamily="34" charset="0"/>
              </a:rPr>
            </a:br>
            <a:r>
              <a:rPr lang="en-US" b="1" dirty="0">
                <a:solidFill>
                  <a:srgbClr val="002060"/>
                </a:solidFill>
                <a:latin typeface="Franklin Gothic Medium" panose="020B0603020102020204" pitchFamily="34" charset="0"/>
              </a:rPr>
              <a:t>Employee’s Responsibilities</a:t>
            </a:r>
          </a:p>
        </p:txBody>
      </p:sp>
      <p:sp>
        <p:nvSpPr>
          <p:cNvPr id="9" name="Content Placeholder 8">
            <a:extLst>
              <a:ext uri="{FF2B5EF4-FFF2-40B4-BE49-F238E27FC236}">
                <a16:creationId xmlns:a16="http://schemas.microsoft.com/office/drawing/2014/main" id="{297DA0B8-0602-134A-34D1-6F788FE1803A}"/>
              </a:ext>
            </a:extLst>
          </p:cNvPr>
          <p:cNvSpPr>
            <a:spLocks noGrp="1"/>
          </p:cNvSpPr>
          <p:nvPr>
            <p:ph sz="half" idx="2"/>
          </p:nvPr>
        </p:nvSpPr>
        <p:spPr>
          <a:xfrm>
            <a:off x="799934" y="2607794"/>
            <a:ext cx="9838758" cy="3441605"/>
          </a:xfrm>
        </p:spPr>
        <p:txBody>
          <a:bodyPr>
            <a:noAutofit/>
          </a:bodyPr>
          <a:lstStyle/>
          <a:p>
            <a:r>
              <a:rPr lang="en-US" sz="2600" dirty="0">
                <a:solidFill>
                  <a:srgbClr val="1F3864"/>
                </a:solidFill>
                <a:ea typeface="Calibri" panose="020F0502020204030204" pitchFamily="34" charset="0"/>
              </a:rPr>
              <a:t>Notify manager of upcoming, anticipated absences.</a:t>
            </a:r>
          </a:p>
          <a:p>
            <a:pPr lvl="1"/>
            <a:r>
              <a:rPr lang="en-US" sz="2600" dirty="0">
                <a:solidFill>
                  <a:srgbClr val="1F3864"/>
                </a:solidFill>
                <a:ea typeface="Calibri" panose="020F0502020204030204" pitchFamily="34" charset="0"/>
              </a:rPr>
              <a:t>Notice of FML is required 30 days in advance or same/next business day of learning of need for absence if less than 30 days.</a:t>
            </a:r>
          </a:p>
          <a:p>
            <a:r>
              <a:rPr lang="en-US" sz="2600" dirty="0">
                <a:solidFill>
                  <a:srgbClr val="1F3864"/>
                </a:solidFill>
                <a:effectLst/>
                <a:ea typeface="Calibri" panose="020F0502020204030204" pitchFamily="34" charset="0"/>
              </a:rPr>
              <a:t>Submit initial request &amp; upload documentation in Request Extended Absence tile under Time tile in PS/ESS.* </a:t>
            </a:r>
          </a:p>
          <a:p>
            <a:r>
              <a:rPr lang="en-US" sz="2600" b="1" dirty="0">
                <a:solidFill>
                  <a:srgbClr val="1F3864"/>
                </a:solidFill>
                <a:ea typeface="Calibri" panose="020F0502020204030204" pitchFamily="34" charset="0"/>
              </a:rPr>
              <a:t>Read all notifications and follow instructions. </a:t>
            </a:r>
            <a:endParaRPr lang="en-US" sz="2600" b="1" dirty="0">
              <a:solidFill>
                <a:srgbClr val="1F3864"/>
              </a:solidFill>
              <a:effectLst/>
              <a:ea typeface="Calibri" panose="020F0502020204030204" pitchFamily="34" charset="0"/>
            </a:endParaRPr>
          </a:p>
        </p:txBody>
      </p:sp>
      <p:sp>
        <p:nvSpPr>
          <p:cNvPr id="2" name="TextBox 1">
            <a:extLst>
              <a:ext uri="{FF2B5EF4-FFF2-40B4-BE49-F238E27FC236}">
                <a16:creationId xmlns:a16="http://schemas.microsoft.com/office/drawing/2014/main" id="{C1D1860E-6E9F-B54A-9836-854B2D2B3373}"/>
              </a:ext>
            </a:extLst>
          </p:cNvPr>
          <p:cNvSpPr txBox="1"/>
          <p:nvPr/>
        </p:nvSpPr>
        <p:spPr>
          <a:xfrm>
            <a:off x="839788" y="6049400"/>
            <a:ext cx="4733860" cy="400110"/>
          </a:xfrm>
          <a:prstGeom prst="rect">
            <a:avLst/>
          </a:prstGeom>
          <a:noFill/>
        </p:spPr>
        <p:txBody>
          <a:bodyPr wrap="none" rtlCol="0">
            <a:spAutoFit/>
          </a:bodyPr>
          <a:lstStyle/>
          <a:p>
            <a:r>
              <a:rPr lang="en-US" sz="2000" dirty="0">
                <a:solidFill>
                  <a:srgbClr val="112A6D"/>
                </a:solidFill>
              </a:rPr>
              <a:t>*PS/ESS = PeopleSoft Employee Self Service</a:t>
            </a:r>
          </a:p>
        </p:txBody>
      </p:sp>
    </p:spTree>
    <p:custDataLst>
      <p:tags r:id="rId1"/>
    </p:custDataLst>
    <p:extLst>
      <p:ext uri="{BB962C8B-B14F-4D97-AF65-F5344CB8AC3E}">
        <p14:creationId xmlns:p14="http://schemas.microsoft.com/office/powerpoint/2010/main" val="1432867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8C174D4-A5A8-AE2E-3FA1-A75D5405D0EF}"/>
              </a:ext>
            </a:extLst>
          </p:cNvPr>
          <p:cNvSpPr>
            <a:spLocks noGrp="1"/>
          </p:cNvSpPr>
          <p:nvPr>
            <p:ph type="title"/>
          </p:nvPr>
        </p:nvSpPr>
        <p:spPr>
          <a:xfrm>
            <a:off x="839788" y="1258361"/>
            <a:ext cx="11352212" cy="882090"/>
          </a:xfrm>
        </p:spPr>
        <p:txBody>
          <a:bodyPr>
            <a:noAutofit/>
          </a:bodyPr>
          <a:lstStyle/>
          <a:p>
            <a:r>
              <a:rPr lang="en-US" b="1" dirty="0">
                <a:solidFill>
                  <a:srgbClr val="002060"/>
                </a:solidFill>
                <a:latin typeface="Franklin Gothic Medium" panose="020B0603020102020204" pitchFamily="34" charset="0"/>
              </a:rPr>
              <a:t>Applying for FML: </a:t>
            </a:r>
            <a:br>
              <a:rPr lang="en-US" b="1" dirty="0">
                <a:solidFill>
                  <a:srgbClr val="002060"/>
                </a:solidFill>
                <a:latin typeface="Franklin Gothic Medium" panose="020B0603020102020204" pitchFamily="34" charset="0"/>
              </a:rPr>
            </a:br>
            <a:r>
              <a:rPr lang="en-US" b="1" dirty="0">
                <a:solidFill>
                  <a:srgbClr val="002060"/>
                </a:solidFill>
                <a:latin typeface="Franklin Gothic Medium" panose="020B0603020102020204" pitchFamily="34" charset="0"/>
              </a:rPr>
              <a:t>Manager’s Responsibilities</a:t>
            </a:r>
          </a:p>
        </p:txBody>
      </p:sp>
      <p:sp>
        <p:nvSpPr>
          <p:cNvPr id="11" name="Content Placeholder 10">
            <a:extLst>
              <a:ext uri="{FF2B5EF4-FFF2-40B4-BE49-F238E27FC236}">
                <a16:creationId xmlns:a16="http://schemas.microsoft.com/office/drawing/2014/main" id="{F6182E46-C161-0D24-A800-0ED34DB1336F}"/>
              </a:ext>
            </a:extLst>
          </p:cNvPr>
          <p:cNvSpPr>
            <a:spLocks noGrp="1"/>
          </p:cNvSpPr>
          <p:nvPr>
            <p:ph sz="quarter" idx="4"/>
          </p:nvPr>
        </p:nvSpPr>
        <p:spPr>
          <a:xfrm>
            <a:off x="839788" y="2604060"/>
            <a:ext cx="10515601" cy="3172945"/>
          </a:xfrm>
        </p:spPr>
        <p:txBody>
          <a:bodyPr>
            <a:normAutofit/>
          </a:bodyPr>
          <a:lstStyle/>
          <a:p>
            <a:r>
              <a:rPr lang="en-US" sz="2600" dirty="0">
                <a:solidFill>
                  <a:srgbClr val="1F3864"/>
                </a:solidFill>
                <a:effectLst/>
                <a:ea typeface="Calibri" panose="020F0502020204030204" pitchFamily="34" charset="0"/>
              </a:rPr>
              <a:t>Establish procedures for employees to notify you of absences. </a:t>
            </a:r>
          </a:p>
          <a:p>
            <a:r>
              <a:rPr lang="en-US" sz="2600" dirty="0">
                <a:solidFill>
                  <a:srgbClr val="1F3864"/>
                </a:solidFill>
                <a:ea typeface="Calibri" panose="020F0502020204030204" pitchFamily="34" charset="0"/>
              </a:rPr>
              <a:t>Share resources with employees regularly, so no one is scrambling in an emergency. </a:t>
            </a:r>
          </a:p>
          <a:p>
            <a:r>
              <a:rPr lang="en-US" sz="2600" b="1" dirty="0">
                <a:solidFill>
                  <a:srgbClr val="1F3864"/>
                </a:solidFill>
                <a:effectLst/>
                <a:ea typeface="Calibri" panose="020F0502020204030204" pitchFamily="34" charset="0"/>
              </a:rPr>
              <a:t>Read all notifications and</a:t>
            </a:r>
            <a:r>
              <a:rPr lang="en-US" sz="2600" b="1" dirty="0">
                <a:solidFill>
                  <a:srgbClr val="1F3864"/>
                </a:solidFill>
                <a:ea typeface="Calibri" panose="020F0502020204030204" pitchFamily="34" charset="0"/>
              </a:rPr>
              <a:t> discuss with the employee to ensure both understand parameters of leave</a:t>
            </a:r>
            <a:r>
              <a:rPr lang="en-US" sz="2600" b="1" dirty="0">
                <a:solidFill>
                  <a:srgbClr val="1F3864"/>
                </a:solidFill>
                <a:effectLst/>
                <a:ea typeface="Calibri" panose="020F0502020204030204" pitchFamily="34" charset="0"/>
              </a:rPr>
              <a:t>. </a:t>
            </a:r>
          </a:p>
          <a:p>
            <a:r>
              <a:rPr lang="en-US" sz="2600" dirty="0">
                <a:solidFill>
                  <a:srgbClr val="1F3864"/>
                </a:solidFill>
                <a:ea typeface="Calibri" panose="020F0502020204030204" pitchFamily="34" charset="0"/>
              </a:rPr>
              <a:t>Managers do not have access to request FML on behalf of employees. </a:t>
            </a:r>
            <a:endParaRPr lang="en-US" sz="2600" dirty="0">
              <a:effectLst/>
              <a:ea typeface="Calibri" panose="020F0502020204030204" pitchFamily="34" charset="0"/>
            </a:endParaRPr>
          </a:p>
        </p:txBody>
      </p:sp>
    </p:spTree>
    <p:custDataLst>
      <p:tags r:id="rId1"/>
    </p:custDataLst>
    <p:extLst>
      <p:ext uri="{BB962C8B-B14F-4D97-AF65-F5344CB8AC3E}">
        <p14:creationId xmlns:p14="http://schemas.microsoft.com/office/powerpoint/2010/main" val="19591826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8C174D4-A5A8-AE2E-3FA1-A75D5405D0EF}"/>
              </a:ext>
            </a:extLst>
          </p:cNvPr>
          <p:cNvSpPr>
            <a:spLocks noGrp="1"/>
          </p:cNvSpPr>
          <p:nvPr>
            <p:ph type="title"/>
          </p:nvPr>
        </p:nvSpPr>
        <p:spPr>
          <a:xfrm>
            <a:off x="839788" y="1219105"/>
            <a:ext cx="11352211" cy="797098"/>
          </a:xfrm>
        </p:spPr>
        <p:txBody>
          <a:bodyPr>
            <a:noAutofit/>
          </a:bodyPr>
          <a:lstStyle/>
          <a:p>
            <a:r>
              <a:rPr lang="en-US" sz="4000" b="1" dirty="0">
                <a:solidFill>
                  <a:srgbClr val="002060"/>
                </a:solidFill>
                <a:latin typeface="Franklin Gothic Medium" panose="020B0603020102020204" pitchFamily="34" charset="0"/>
              </a:rPr>
              <a:t>Taking Absences under Approved FML: </a:t>
            </a:r>
            <a:br>
              <a:rPr lang="en-US" sz="4000" b="1" dirty="0">
                <a:solidFill>
                  <a:srgbClr val="002060"/>
                </a:solidFill>
                <a:latin typeface="Franklin Gothic Medium" panose="020B0603020102020204" pitchFamily="34" charset="0"/>
              </a:rPr>
            </a:br>
            <a:r>
              <a:rPr lang="en-US" sz="4000" b="1" dirty="0">
                <a:solidFill>
                  <a:srgbClr val="002060"/>
                </a:solidFill>
                <a:latin typeface="Franklin Gothic Medium" panose="020B0603020102020204" pitchFamily="34" charset="0"/>
              </a:rPr>
              <a:t>Employee’s Responsibilities</a:t>
            </a:r>
          </a:p>
        </p:txBody>
      </p:sp>
      <p:sp>
        <p:nvSpPr>
          <p:cNvPr id="9" name="Content Placeholder 8">
            <a:extLst>
              <a:ext uri="{FF2B5EF4-FFF2-40B4-BE49-F238E27FC236}">
                <a16:creationId xmlns:a16="http://schemas.microsoft.com/office/drawing/2014/main" id="{297DA0B8-0602-134A-34D1-6F788FE1803A}"/>
              </a:ext>
            </a:extLst>
          </p:cNvPr>
          <p:cNvSpPr>
            <a:spLocks noGrp="1"/>
          </p:cNvSpPr>
          <p:nvPr>
            <p:ph sz="half" idx="2"/>
          </p:nvPr>
        </p:nvSpPr>
        <p:spPr>
          <a:xfrm>
            <a:off x="820739" y="2385535"/>
            <a:ext cx="9466261" cy="3470142"/>
          </a:xfrm>
        </p:spPr>
        <p:txBody>
          <a:bodyPr>
            <a:normAutofit/>
          </a:bodyPr>
          <a:lstStyle/>
          <a:p>
            <a:r>
              <a:rPr lang="en-US" sz="2600" dirty="0">
                <a:solidFill>
                  <a:srgbClr val="1F3864"/>
                </a:solidFill>
                <a:ea typeface="Calibri" panose="020F0502020204030204" pitchFamily="34" charset="0"/>
              </a:rPr>
              <a:t>Notify manager of upcoming, anticipated absences (30 days in advance).</a:t>
            </a:r>
          </a:p>
          <a:p>
            <a:r>
              <a:rPr lang="en-US" sz="2600" dirty="0">
                <a:solidFill>
                  <a:srgbClr val="1F3864"/>
                </a:solidFill>
                <a:ea typeface="Calibri" panose="020F0502020204030204" pitchFamily="34" charset="0"/>
              </a:rPr>
              <a:t>Submit request in Request Extended Absence tile under Time tile in PS/ESS* prior to payroll deadlines for pay period.</a:t>
            </a:r>
            <a:endParaRPr lang="en-US" sz="2600" dirty="0">
              <a:solidFill>
                <a:srgbClr val="1F3864"/>
              </a:solidFill>
              <a:effectLst/>
              <a:ea typeface="Calibri" panose="020F0502020204030204" pitchFamily="34" charset="0"/>
            </a:endParaRPr>
          </a:p>
          <a:p>
            <a:pPr lvl="1"/>
            <a:r>
              <a:rPr lang="en-US" sz="2600" dirty="0">
                <a:solidFill>
                  <a:srgbClr val="1F3864"/>
                </a:solidFill>
                <a:ea typeface="Calibri" panose="020F0502020204030204" pitchFamily="34" charset="0"/>
              </a:rPr>
              <a:t>Keep timelines in mind</a:t>
            </a:r>
          </a:p>
          <a:p>
            <a:r>
              <a:rPr lang="en-US" sz="2600" dirty="0">
                <a:solidFill>
                  <a:srgbClr val="1F3864"/>
                </a:solidFill>
                <a:effectLst/>
                <a:ea typeface="Calibri" panose="020F0502020204030204" pitchFamily="34" charset="0"/>
              </a:rPr>
              <a:t>Schedul</a:t>
            </a:r>
            <a:r>
              <a:rPr lang="en-US" sz="2600" dirty="0">
                <a:solidFill>
                  <a:srgbClr val="1F3864"/>
                </a:solidFill>
                <a:ea typeface="Calibri" panose="020F0502020204030204" pitchFamily="34" charset="0"/>
              </a:rPr>
              <a:t>e foreseeable/planned absences to cause least disruption to operations whenever possible.</a:t>
            </a:r>
            <a:endParaRPr lang="en-US" sz="2600" dirty="0">
              <a:solidFill>
                <a:srgbClr val="1F3864"/>
              </a:solidFill>
              <a:effectLst/>
              <a:ea typeface="Calibri" panose="020F0502020204030204" pitchFamily="34" charset="0"/>
            </a:endParaRPr>
          </a:p>
        </p:txBody>
      </p:sp>
      <p:sp>
        <p:nvSpPr>
          <p:cNvPr id="3" name="TextBox 2">
            <a:extLst>
              <a:ext uri="{FF2B5EF4-FFF2-40B4-BE49-F238E27FC236}">
                <a16:creationId xmlns:a16="http://schemas.microsoft.com/office/drawing/2014/main" id="{71F8846B-7F5A-EABB-4DF7-D9629420529B}"/>
              </a:ext>
            </a:extLst>
          </p:cNvPr>
          <p:cNvSpPr txBox="1"/>
          <p:nvPr/>
        </p:nvSpPr>
        <p:spPr>
          <a:xfrm>
            <a:off x="839788" y="6049400"/>
            <a:ext cx="4733860" cy="400110"/>
          </a:xfrm>
          <a:prstGeom prst="rect">
            <a:avLst/>
          </a:prstGeom>
          <a:noFill/>
        </p:spPr>
        <p:txBody>
          <a:bodyPr wrap="none" rtlCol="0">
            <a:spAutoFit/>
          </a:bodyPr>
          <a:lstStyle/>
          <a:p>
            <a:r>
              <a:rPr lang="en-US" sz="2000" dirty="0">
                <a:solidFill>
                  <a:srgbClr val="112A6D"/>
                </a:solidFill>
              </a:rPr>
              <a:t>*PS/ESS = PeopleSoft Employee Self Service</a:t>
            </a:r>
          </a:p>
        </p:txBody>
      </p:sp>
    </p:spTree>
    <p:custDataLst>
      <p:tags r:id="rId1"/>
    </p:custDataLst>
    <p:extLst>
      <p:ext uri="{BB962C8B-B14F-4D97-AF65-F5344CB8AC3E}">
        <p14:creationId xmlns:p14="http://schemas.microsoft.com/office/powerpoint/2010/main" val="12607012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8C174D4-A5A8-AE2E-3FA1-A75D5405D0EF}"/>
              </a:ext>
            </a:extLst>
          </p:cNvPr>
          <p:cNvSpPr>
            <a:spLocks noGrp="1"/>
          </p:cNvSpPr>
          <p:nvPr>
            <p:ph type="title"/>
          </p:nvPr>
        </p:nvSpPr>
        <p:spPr>
          <a:xfrm>
            <a:off x="838199" y="1401421"/>
            <a:ext cx="11353801" cy="584848"/>
          </a:xfrm>
        </p:spPr>
        <p:txBody>
          <a:bodyPr>
            <a:noAutofit/>
          </a:bodyPr>
          <a:lstStyle/>
          <a:p>
            <a:r>
              <a:rPr lang="en-US" b="1" dirty="0">
                <a:solidFill>
                  <a:srgbClr val="002060"/>
                </a:solidFill>
                <a:latin typeface="Franklin Gothic Medium"/>
              </a:rPr>
              <a:t>Taking Absences under Approved FML: Manager’s Responsibilities</a:t>
            </a:r>
          </a:p>
        </p:txBody>
      </p:sp>
      <p:sp>
        <p:nvSpPr>
          <p:cNvPr id="11" name="Content Placeholder 10">
            <a:extLst>
              <a:ext uri="{FF2B5EF4-FFF2-40B4-BE49-F238E27FC236}">
                <a16:creationId xmlns:a16="http://schemas.microsoft.com/office/drawing/2014/main" id="{F6182E46-C161-0D24-A800-0ED34DB1336F}"/>
              </a:ext>
            </a:extLst>
          </p:cNvPr>
          <p:cNvSpPr>
            <a:spLocks noGrp="1"/>
          </p:cNvSpPr>
          <p:nvPr>
            <p:ph sz="quarter" idx="4"/>
          </p:nvPr>
        </p:nvSpPr>
        <p:spPr>
          <a:xfrm>
            <a:off x="822701" y="2389668"/>
            <a:ext cx="10515601" cy="3252146"/>
          </a:xfrm>
        </p:spPr>
        <p:txBody>
          <a:bodyPr>
            <a:noAutofit/>
          </a:bodyPr>
          <a:lstStyle/>
          <a:p>
            <a:r>
              <a:rPr lang="en-US" sz="2600" dirty="0">
                <a:solidFill>
                  <a:srgbClr val="1F3864"/>
                </a:solidFill>
                <a:effectLst/>
                <a:ea typeface="Calibri" panose="020F0502020204030204" pitchFamily="34" charset="0"/>
              </a:rPr>
              <a:t>Establish procedures for employees to notify you of absences. </a:t>
            </a:r>
          </a:p>
          <a:p>
            <a:r>
              <a:rPr lang="en-US" sz="2600" dirty="0">
                <a:solidFill>
                  <a:srgbClr val="1F3864"/>
                </a:solidFill>
                <a:ea typeface="Calibri" panose="020F0502020204030204" pitchFamily="34" charset="0"/>
              </a:rPr>
              <a:t>Enforce timely entries by employees. </a:t>
            </a:r>
          </a:p>
          <a:p>
            <a:r>
              <a:rPr lang="en-US" sz="2600" b="1" i="1" dirty="0">
                <a:solidFill>
                  <a:srgbClr val="112A6D"/>
                </a:solidFill>
              </a:rPr>
              <a:t>If</a:t>
            </a:r>
            <a:r>
              <a:rPr lang="en-US" sz="2600" dirty="0">
                <a:solidFill>
                  <a:srgbClr val="112A6D"/>
                </a:solidFill>
              </a:rPr>
              <a:t> employee is incapacitated, manager must complete and fax to SPD’s Employee Relations Division information each pay period on </a:t>
            </a:r>
            <a:r>
              <a:rPr lang="en-US" sz="2600" b="0" i="0" u="sng" dirty="0">
                <a:effectLst/>
                <a:hlinkClick r:id="rId5"/>
              </a:rPr>
              <a:t>Manager Request on Employee’s Behalf for Usage of Family &amp; Medical Leave or New Parent Leave</a:t>
            </a:r>
            <a:r>
              <a:rPr lang="en-US" sz="2600" b="0" i="0" dirty="0">
                <a:solidFill>
                  <a:srgbClr val="112A6D"/>
                </a:solidFill>
                <a:effectLst/>
              </a:rPr>
              <a:t> to Fax Number 317.274.2029:</a:t>
            </a:r>
            <a:endParaRPr lang="en-US" sz="2600" dirty="0">
              <a:solidFill>
                <a:srgbClr val="112A6D"/>
              </a:solidFill>
            </a:endParaRPr>
          </a:p>
          <a:p>
            <a:pPr lvl="1"/>
            <a:r>
              <a:rPr lang="en-US" dirty="0">
                <a:solidFill>
                  <a:srgbClr val="112A6D"/>
                </a:solidFill>
              </a:rPr>
              <a:t>Be sure to include all relevant information</a:t>
            </a:r>
          </a:p>
        </p:txBody>
      </p:sp>
    </p:spTree>
    <p:custDataLst>
      <p:tags r:id="rId1"/>
    </p:custDataLst>
    <p:extLst>
      <p:ext uri="{BB962C8B-B14F-4D97-AF65-F5344CB8AC3E}">
        <p14:creationId xmlns:p14="http://schemas.microsoft.com/office/powerpoint/2010/main" val="1324848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8C174D4-A5A8-AE2E-3FA1-A75D5405D0EF}"/>
              </a:ext>
            </a:extLst>
          </p:cNvPr>
          <p:cNvSpPr>
            <a:spLocks noGrp="1"/>
          </p:cNvSpPr>
          <p:nvPr>
            <p:ph type="title"/>
          </p:nvPr>
        </p:nvSpPr>
        <p:spPr>
          <a:xfrm>
            <a:off x="839789" y="1389368"/>
            <a:ext cx="11352211" cy="584847"/>
          </a:xfrm>
        </p:spPr>
        <p:txBody>
          <a:bodyPr>
            <a:noAutofit/>
          </a:bodyPr>
          <a:lstStyle/>
          <a:p>
            <a:r>
              <a:rPr lang="en-US" b="1" dirty="0">
                <a:solidFill>
                  <a:srgbClr val="002060"/>
                </a:solidFill>
                <a:latin typeface="Franklin Gothic Medium"/>
              </a:rPr>
              <a:t>Completing Timesheets &amp; Absence Requests: Employee’s Responsibilities</a:t>
            </a:r>
          </a:p>
        </p:txBody>
      </p:sp>
      <p:sp>
        <p:nvSpPr>
          <p:cNvPr id="9" name="Content Placeholder 8">
            <a:extLst>
              <a:ext uri="{FF2B5EF4-FFF2-40B4-BE49-F238E27FC236}">
                <a16:creationId xmlns:a16="http://schemas.microsoft.com/office/drawing/2014/main" id="{297DA0B8-0602-134A-34D1-6F788FE1803A}"/>
              </a:ext>
            </a:extLst>
          </p:cNvPr>
          <p:cNvSpPr>
            <a:spLocks noGrp="1"/>
          </p:cNvSpPr>
          <p:nvPr>
            <p:ph sz="half" idx="2"/>
          </p:nvPr>
        </p:nvSpPr>
        <p:spPr>
          <a:xfrm>
            <a:off x="839790" y="2352645"/>
            <a:ext cx="10923424" cy="3909629"/>
          </a:xfrm>
        </p:spPr>
        <p:txBody>
          <a:bodyPr>
            <a:noAutofit/>
          </a:bodyPr>
          <a:lstStyle/>
          <a:p>
            <a:r>
              <a:rPr lang="en-US" sz="2600" dirty="0">
                <a:solidFill>
                  <a:srgbClr val="1F3864"/>
                </a:solidFill>
                <a:ea typeface="Calibri" panose="020F0502020204030204" pitchFamily="34" charset="0"/>
              </a:rPr>
              <a:t>Holidays must be entered on timesheet.</a:t>
            </a:r>
          </a:p>
          <a:p>
            <a:pPr lvl="1"/>
            <a:r>
              <a:rPr lang="en-US" sz="2600" dirty="0">
                <a:solidFill>
                  <a:srgbClr val="1F3864"/>
                </a:solidFill>
                <a:ea typeface="Calibri" panose="020F0502020204030204" pitchFamily="34" charset="0"/>
              </a:rPr>
              <a:t>FML absence cannot be entered on holidays.</a:t>
            </a:r>
          </a:p>
          <a:p>
            <a:pPr lvl="1"/>
            <a:r>
              <a:rPr lang="en-US" sz="2600" dirty="0">
                <a:solidFill>
                  <a:srgbClr val="1F3864"/>
                </a:solidFill>
                <a:ea typeface="Calibri" panose="020F0502020204030204" pitchFamily="34" charset="0"/>
              </a:rPr>
              <a:t>FML will be charged on holidays if no work is performed entire calendar week due to FML reason.</a:t>
            </a:r>
          </a:p>
          <a:p>
            <a:r>
              <a:rPr lang="en-US" sz="2600" dirty="0">
                <a:solidFill>
                  <a:srgbClr val="1F3864"/>
                </a:solidFill>
                <a:ea typeface="Calibri" panose="020F0502020204030204" pitchFamily="34" charset="0"/>
              </a:rPr>
              <a:t>Timesheets and Absence Requests must be completed correctly and submitted no later than the end of final shift of each pay period leave is taken. </a:t>
            </a:r>
          </a:p>
        </p:txBody>
      </p:sp>
    </p:spTree>
    <p:custDataLst>
      <p:tags r:id="rId1"/>
    </p:custDataLst>
    <p:extLst>
      <p:ext uri="{BB962C8B-B14F-4D97-AF65-F5344CB8AC3E}">
        <p14:creationId xmlns:p14="http://schemas.microsoft.com/office/powerpoint/2010/main" val="37231345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8C174D4-A5A8-AE2E-3FA1-A75D5405D0EF}"/>
              </a:ext>
            </a:extLst>
          </p:cNvPr>
          <p:cNvSpPr>
            <a:spLocks noGrp="1"/>
          </p:cNvSpPr>
          <p:nvPr>
            <p:ph type="title"/>
          </p:nvPr>
        </p:nvSpPr>
        <p:spPr>
          <a:xfrm>
            <a:off x="839789" y="1389368"/>
            <a:ext cx="11352211" cy="584847"/>
          </a:xfrm>
        </p:spPr>
        <p:txBody>
          <a:bodyPr>
            <a:noAutofit/>
          </a:bodyPr>
          <a:lstStyle/>
          <a:p>
            <a:r>
              <a:rPr lang="en-US" b="1" dirty="0">
                <a:solidFill>
                  <a:srgbClr val="002060"/>
                </a:solidFill>
                <a:latin typeface="Franklin Gothic Medium"/>
              </a:rPr>
              <a:t>Completing Timesheets &amp; Absence Requests: Employee’s Responsibilities</a:t>
            </a:r>
          </a:p>
        </p:txBody>
      </p:sp>
      <p:sp>
        <p:nvSpPr>
          <p:cNvPr id="9" name="Content Placeholder 8">
            <a:extLst>
              <a:ext uri="{FF2B5EF4-FFF2-40B4-BE49-F238E27FC236}">
                <a16:creationId xmlns:a16="http://schemas.microsoft.com/office/drawing/2014/main" id="{297DA0B8-0602-134A-34D1-6F788FE1803A}"/>
              </a:ext>
            </a:extLst>
          </p:cNvPr>
          <p:cNvSpPr>
            <a:spLocks noGrp="1"/>
          </p:cNvSpPr>
          <p:nvPr>
            <p:ph sz="half" idx="2"/>
          </p:nvPr>
        </p:nvSpPr>
        <p:spPr>
          <a:xfrm>
            <a:off x="839789" y="2354700"/>
            <a:ext cx="9947031" cy="3334271"/>
          </a:xfrm>
        </p:spPr>
        <p:txBody>
          <a:bodyPr>
            <a:noAutofit/>
          </a:bodyPr>
          <a:lstStyle/>
          <a:p>
            <a:r>
              <a:rPr lang="en-US" sz="2600" dirty="0">
                <a:solidFill>
                  <a:srgbClr val="1F3864"/>
                </a:solidFill>
                <a:ea typeface="Calibri" panose="020F0502020204030204" pitchFamily="34" charset="0"/>
              </a:rPr>
              <a:t>Leave taken intermittently may be entered into PS/ESS* upon return to work, but no later than end of final shift of the pay period. </a:t>
            </a:r>
          </a:p>
          <a:p>
            <a:r>
              <a:rPr lang="en-US" sz="2600" dirty="0">
                <a:solidFill>
                  <a:srgbClr val="1F3864"/>
                </a:solidFill>
                <a:ea typeface="Calibri" panose="020F0502020204030204" pitchFamily="34" charset="0"/>
              </a:rPr>
              <a:t>If </a:t>
            </a:r>
            <a:r>
              <a:rPr lang="en-US" sz="2600" dirty="0">
                <a:solidFill>
                  <a:srgbClr val="1F3864"/>
                </a:solidFill>
                <a:effectLst/>
                <a:ea typeface="Calibri" panose="020F0502020204030204" pitchFamily="34" charset="0"/>
              </a:rPr>
              <a:t>leav</a:t>
            </a:r>
            <a:r>
              <a:rPr lang="en-US" sz="2600" dirty="0">
                <a:solidFill>
                  <a:srgbClr val="1F3864"/>
                </a:solidFill>
                <a:ea typeface="Calibri" panose="020F0502020204030204" pitchFamily="34" charset="0"/>
              </a:rPr>
              <a:t>e is taken on final shift of pay period, requests must be submitted by 10:00am ET on Monday immediately following end of pay period. </a:t>
            </a:r>
          </a:p>
          <a:p>
            <a:r>
              <a:rPr lang="en-US" sz="2600" dirty="0">
                <a:solidFill>
                  <a:srgbClr val="1F3864"/>
                </a:solidFill>
                <a:effectLst/>
                <a:ea typeface="Calibri" panose="020F0502020204030204" pitchFamily="34" charset="0"/>
              </a:rPr>
              <a:t>Changes to Absence Requests require</a:t>
            </a:r>
          </a:p>
          <a:p>
            <a:pPr marL="800100" lvl="1" indent="-342900">
              <a:buFont typeface="+mj-lt"/>
              <a:buAutoNum type="arabicPeriod"/>
            </a:pPr>
            <a:r>
              <a:rPr lang="en-US" sz="2600" dirty="0">
                <a:solidFill>
                  <a:srgbClr val="1F3864"/>
                </a:solidFill>
                <a:ea typeface="Calibri" panose="020F0502020204030204" pitchFamily="34" charset="0"/>
              </a:rPr>
              <a:t>Cancellation of previous request(s)</a:t>
            </a:r>
          </a:p>
          <a:p>
            <a:pPr marL="800100" lvl="1" indent="-342900">
              <a:buFont typeface="+mj-lt"/>
              <a:buAutoNum type="arabicPeriod"/>
            </a:pPr>
            <a:r>
              <a:rPr lang="en-US" sz="2600" dirty="0">
                <a:solidFill>
                  <a:srgbClr val="1F3864"/>
                </a:solidFill>
                <a:effectLst/>
                <a:ea typeface="Calibri" panose="020F0502020204030204" pitchFamily="34" charset="0"/>
              </a:rPr>
              <a:t>Submission of new request(s) </a:t>
            </a:r>
          </a:p>
        </p:txBody>
      </p:sp>
      <p:sp>
        <p:nvSpPr>
          <p:cNvPr id="2" name="TextBox 1">
            <a:extLst>
              <a:ext uri="{FF2B5EF4-FFF2-40B4-BE49-F238E27FC236}">
                <a16:creationId xmlns:a16="http://schemas.microsoft.com/office/drawing/2014/main" id="{C1D1860E-6E9F-B54A-9836-854B2D2B3373}"/>
              </a:ext>
            </a:extLst>
          </p:cNvPr>
          <p:cNvSpPr txBox="1"/>
          <p:nvPr/>
        </p:nvSpPr>
        <p:spPr>
          <a:xfrm>
            <a:off x="839789" y="6282567"/>
            <a:ext cx="4587987" cy="369332"/>
          </a:xfrm>
          <a:prstGeom prst="rect">
            <a:avLst/>
          </a:prstGeom>
          <a:noFill/>
        </p:spPr>
        <p:txBody>
          <a:bodyPr wrap="none" rtlCol="0">
            <a:spAutoFit/>
          </a:bodyPr>
          <a:lstStyle/>
          <a:p>
            <a:r>
              <a:rPr lang="en-US" dirty="0">
                <a:solidFill>
                  <a:srgbClr val="112A6D"/>
                </a:solidFill>
                <a:latin typeface="Franklin Gothic Book" panose="020B0503020102020204" pitchFamily="34" charset="0"/>
              </a:rPr>
              <a:t>*PS/ESS = PeopleSoft Employee Self Service</a:t>
            </a:r>
          </a:p>
        </p:txBody>
      </p:sp>
    </p:spTree>
    <p:custDataLst>
      <p:tags r:id="rId1"/>
    </p:custDataLst>
    <p:extLst>
      <p:ext uri="{BB962C8B-B14F-4D97-AF65-F5344CB8AC3E}">
        <p14:creationId xmlns:p14="http://schemas.microsoft.com/office/powerpoint/2010/main" val="6071249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8C174D4-A5A8-AE2E-3FA1-A75D5405D0EF}"/>
              </a:ext>
            </a:extLst>
          </p:cNvPr>
          <p:cNvSpPr>
            <a:spLocks noGrp="1"/>
          </p:cNvSpPr>
          <p:nvPr>
            <p:ph type="title"/>
          </p:nvPr>
        </p:nvSpPr>
        <p:spPr>
          <a:xfrm>
            <a:off x="546100" y="1435266"/>
            <a:ext cx="11364291" cy="584848"/>
          </a:xfrm>
        </p:spPr>
        <p:txBody>
          <a:bodyPr>
            <a:noAutofit/>
          </a:bodyPr>
          <a:lstStyle/>
          <a:p>
            <a:r>
              <a:rPr lang="en-US" b="1" dirty="0">
                <a:solidFill>
                  <a:srgbClr val="002060"/>
                </a:solidFill>
                <a:latin typeface="Franklin Gothic Medium"/>
              </a:rPr>
              <a:t>Completing Timesheets &amp; Absence Requests: Manager’s Responsibilities</a:t>
            </a:r>
          </a:p>
        </p:txBody>
      </p:sp>
      <p:sp>
        <p:nvSpPr>
          <p:cNvPr id="11" name="Content Placeholder 10">
            <a:extLst>
              <a:ext uri="{FF2B5EF4-FFF2-40B4-BE49-F238E27FC236}">
                <a16:creationId xmlns:a16="http://schemas.microsoft.com/office/drawing/2014/main" id="{F6182E46-C161-0D24-A800-0ED34DB1336F}"/>
              </a:ext>
            </a:extLst>
          </p:cNvPr>
          <p:cNvSpPr>
            <a:spLocks noGrp="1"/>
          </p:cNvSpPr>
          <p:nvPr>
            <p:ph sz="quarter" idx="4"/>
          </p:nvPr>
        </p:nvSpPr>
        <p:spPr>
          <a:xfrm>
            <a:off x="546100" y="2519592"/>
            <a:ext cx="9868761" cy="2981557"/>
          </a:xfrm>
        </p:spPr>
        <p:txBody>
          <a:bodyPr>
            <a:noAutofit/>
          </a:bodyPr>
          <a:lstStyle/>
          <a:p>
            <a:r>
              <a:rPr lang="en-US" sz="2600" dirty="0">
                <a:solidFill>
                  <a:srgbClr val="112A6D"/>
                </a:solidFill>
              </a:rPr>
              <a:t>Require submission of timesheets &amp; absence requests by end of final shift each pay period.</a:t>
            </a:r>
          </a:p>
          <a:p>
            <a:r>
              <a:rPr lang="en-US" sz="2600" dirty="0">
                <a:solidFill>
                  <a:srgbClr val="112A6D"/>
                </a:solidFill>
              </a:rPr>
              <a:t>Review each employee’s timesheet for accuracy. Do not approve inaccurate timesheets.</a:t>
            </a:r>
            <a:r>
              <a:rPr lang="en-US" sz="2600" dirty="0">
                <a:solidFill>
                  <a:srgbClr val="1F3864"/>
                </a:solidFill>
                <a:effectLst/>
                <a:ea typeface="Calibri" panose="020F0502020204030204" pitchFamily="34" charset="0"/>
              </a:rPr>
              <a:t> </a:t>
            </a:r>
          </a:p>
          <a:p>
            <a:r>
              <a:rPr lang="en-US" sz="2600" dirty="0">
                <a:solidFill>
                  <a:srgbClr val="1F3864"/>
                </a:solidFill>
                <a:effectLst/>
                <a:ea typeface="Calibri" panose="020F0502020204030204" pitchFamily="34" charset="0"/>
              </a:rPr>
              <a:t>Require use of FML unpaid or FML with paid leave. Do not allow or enter ALWP for FML absences. </a:t>
            </a:r>
          </a:p>
          <a:p>
            <a:pPr lvl="1"/>
            <a:r>
              <a:rPr lang="en-US" sz="2600" dirty="0">
                <a:solidFill>
                  <a:srgbClr val="1F3864"/>
                </a:solidFill>
                <a:ea typeface="Calibri" panose="020F0502020204030204" pitchFamily="34" charset="0"/>
              </a:rPr>
              <a:t>Managers cannot enter FML absences.</a:t>
            </a:r>
            <a:endParaRPr lang="en-US" sz="2600" dirty="0">
              <a:solidFill>
                <a:srgbClr val="1F3864"/>
              </a:solidFill>
              <a:effectLst/>
              <a:ea typeface="Calibri" panose="020F0502020204030204" pitchFamily="34" charset="0"/>
            </a:endParaRPr>
          </a:p>
        </p:txBody>
      </p:sp>
    </p:spTree>
    <p:custDataLst>
      <p:tags r:id="rId1"/>
    </p:custDataLst>
    <p:extLst>
      <p:ext uri="{BB962C8B-B14F-4D97-AF65-F5344CB8AC3E}">
        <p14:creationId xmlns:p14="http://schemas.microsoft.com/office/powerpoint/2010/main" val="3720050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FCBC92C3-5D36-4097-B497-5391D054D5E7}"/>
              </a:ext>
            </a:extLst>
          </p:cNvPr>
          <p:cNvSpPr>
            <a:spLocks noGrp="1"/>
          </p:cNvSpPr>
          <p:nvPr/>
        </p:nvSpPr>
        <p:spPr>
          <a:xfrm>
            <a:off x="514350" y="1150105"/>
            <a:ext cx="11080388" cy="50284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defTabSz="914400" rtl="0" eaLnBrk="1" fontAlgn="auto" latinLnBrk="0" hangingPunct="1">
              <a:lnSpc>
                <a:spcPct val="90000"/>
              </a:lnSpc>
              <a:spcBef>
                <a:spcPct val="0"/>
              </a:spcBef>
              <a:spcAft>
                <a:spcPts val="0"/>
              </a:spcAft>
              <a:buClrTx/>
              <a:buSzTx/>
              <a:buFontTx/>
              <a:buNone/>
              <a:tabLst/>
              <a:defRPr/>
            </a:pPr>
            <a:r>
              <a:rPr kumimoji="0" lang="en-US" b="1" i="0" u="none" strike="noStrike" kern="1200" cap="none" spc="0" normalizeH="0" baseline="0" noProof="0" dirty="0">
                <a:ln>
                  <a:noFill/>
                </a:ln>
                <a:solidFill>
                  <a:srgbClr val="112A6D"/>
                </a:solidFill>
                <a:effectLst/>
                <a:uLnTx/>
                <a:uFillTx/>
                <a:latin typeface="Franklin Gothic Medium" panose="020B0603020102020204" pitchFamily="34" charset="0"/>
                <a:cs typeface="Arial"/>
              </a:rPr>
              <a:t>Learning Objectives </a:t>
            </a:r>
          </a:p>
        </p:txBody>
      </p:sp>
      <p:sp>
        <p:nvSpPr>
          <p:cNvPr id="2" name="Content Placeholder 2">
            <a:extLst>
              <a:ext uri="{FF2B5EF4-FFF2-40B4-BE49-F238E27FC236}">
                <a16:creationId xmlns:a16="http://schemas.microsoft.com/office/drawing/2014/main" id="{EBB709E0-AAE7-1DC5-CB5B-92CA7DB67B2F}"/>
              </a:ext>
            </a:extLst>
          </p:cNvPr>
          <p:cNvSpPr>
            <a:spLocks noGrp="1"/>
          </p:cNvSpPr>
          <p:nvPr>
            <p:ph idx="1"/>
          </p:nvPr>
        </p:nvSpPr>
        <p:spPr>
          <a:xfrm>
            <a:off x="514349" y="1825625"/>
            <a:ext cx="11332657" cy="4351338"/>
          </a:xfrm>
        </p:spPr>
        <p:txBody>
          <a:bodyPr>
            <a:normAutofit/>
          </a:bodyPr>
          <a:lstStyle/>
          <a:p>
            <a:pPr marL="0" indent="0">
              <a:buNone/>
            </a:pPr>
            <a:r>
              <a:rPr lang="en-US" dirty="0">
                <a:solidFill>
                  <a:srgbClr val="112A6D"/>
                </a:solidFill>
                <a:cs typeface="Arial" pitchFamily="34" charset="0"/>
              </a:rPr>
              <a:t>Participants will be able to…</a:t>
            </a:r>
          </a:p>
          <a:p>
            <a:pPr marL="0" indent="0">
              <a:buNone/>
            </a:pPr>
            <a:endParaRPr lang="en-US" sz="900" dirty="0">
              <a:solidFill>
                <a:srgbClr val="112A6D"/>
              </a:solidFill>
              <a:cs typeface="Arial" pitchFamily="34" charset="0"/>
            </a:endParaRPr>
          </a:p>
          <a:p>
            <a:r>
              <a:rPr lang="en-US" sz="2400" dirty="0">
                <a:solidFill>
                  <a:srgbClr val="112A6D"/>
                </a:solidFill>
              </a:rPr>
              <a:t>Understand the eligibility, application, and notification processes and responsibilities for FML. </a:t>
            </a:r>
          </a:p>
          <a:p>
            <a:r>
              <a:rPr lang="en-US" sz="2400" dirty="0">
                <a:solidFill>
                  <a:srgbClr val="112A6D"/>
                </a:solidFill>
              </a:rPr>
              <a:t>Identify situations where FML applies to state employees. </a:t>
            </a:r>
          </a:p>
          <a:p>
            <a:r>
              <a:rPr lang="en-US" sz="2400" dirty="0">
                <a:solidFill>
                  <a:srgbClr val="112A6D"/>
                </a:solidFill>
              </a:rPr>
              <a:t>Locate the appropriate resources for employees and managers for FML. </a:t>
            </a:r>
          </a:p>
          <a:p>
            <a:r>
              <a:rPr lang="en-US" sz="2400" dirty="0">
                <a:solidFill>
                  <a:srgbClr val="112A6D"/>
                </a:solidFill>
              </a:rPr>
              <a:t>Identify what questions you can and cannot ask state employees about their absences. </a:t>
            </a:r>
          </a:p>
        </p:txBody>
      </p:sp>
    </p:spTree>
    <p:custDataLst>
      <p:tags r:id="rId1"/>
    </p:custDataLst>
    <p:extLst>
      <p:ext uri="{BB962C8B-B14F-4D97-AF65-F5344CB8AC3E}">
        <p14:creationId xmlns:p14="http://schemas.microsoft.com/office/powerpoint/2010/main" val="19201570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8C174D4-A5A8-AE2E-3FA1-A75D5405D0EF}"/>
              </a:ext>
            </a:extLst>
          </p:cNvPr>
          <p:cNvSpPr>
            <a:spLocks noGrp="1"/>
          </p:cNvSpPr>
          <p:nvPr>
            <p:ph type="title"/>
          </p:nvPr>
        </p:nvSpPr>
        <p:spPr>
          <a:xfrm>
            <a:off x="546100" y="1426304"/>
            <a:ext cx="11364291" cy="584848"/>
          </a:xfrm>
        </p:spPr>
        <p:txBody>
          <a:bodyPr>
            <a:noAutofit/>
          </a:bodyPr>
          <a:lstStyle/>
          <a:p>
            <a:r>
              <a:rPr lang="en-US" b="1" dirty="0">
                <a:solidFill>
                  <a:srgbClr val="002060"/>
                </a:solidFill>
                <a:latin typeface="Franklin Gothic Medium"/>
              </a:rPr>
              <a:t>Completing Timesheets &amp; Absence Requests: Manager’s Responsibilities</a:t>
            </a:r>
          </a:p>
        </p:txBody>
      </p:sp>
      <p:sp>
        <p:nvSpPr>
          <p:cNvPr id="11" name="Content Placeholder 10">
            <a:extLst>
              <a:ext uri="{FF2B5EF4-FFF2-40B4-BE49-F238E27FC236}">
                <a16:creationId xmlns:a16="http://schemas.microsoft.com/office/drawing/2014/main" id="{F6182E46-C161-0D24-A800-0ED34DB1336F}"/>
              </a:ext>
            </a:extLst>
          </p:cNvPr>
          <p:cNvSpPr>
            <a:spLocks noGrp="1"/>
          </p:cNvSpPr>
          <p:nvPr>
            <p:ph sz="quarter" idx="4"/>
          </p:nvPr>
        </p:nvSpPr>
        <p:spPr>
          <a:xfrm>
            <a:off x="546100" y="2449012"/>
            <a:ext cx="10318212" cy="2795577"/>
          </a:xfrm>
        </p:spPr>
        <p:txBody>
          <a:bodyPr>
            <a:noAutofit/>
          </a:bodyPr>
          <a:lstStyle/>
          <a:p>
            <a:r>
              <a:rPr lang="en-US" sz="2600" dirty="0">
                <a:solidFill>
                  <a:srgbClr val="1F3864"/>
                </a:solidFill>
                <a:ea typeface="Calibri" panose="020F0502020204030204" pitchFamily="34" charset="0"/>
              </a:rPr>
              <a:t>Do not enter or approve any absences for time spent on S/LTD disability benefits periods.</a:t>
            </a:r>
            <a:endParaRPr lang="en-US" sz="2600" dirty="0">
              <a:effectLst/>
              <a:ea typeface="Calibri" panose="020F0502020204030204" pitchFamily="34" charset="0"/>
            </a:endParaRPr>
          </a:p>
          <a:p>
            <a:r>
              <a:rPr lang="en-US" sz="2600" dirty="0">
                <a:solidFill>
                  <a:srgbClr val="112A6D"/>
                </a:solidFill>
              </a:rPr>
              <a:t>Entry of REG-Regular Hours Worked cannot be entered for any day or hour the employee was not, in fact, working. </a:t>
            </a:r>
          </a:p>
          <a:p>
            <a:pPr lvl="1"/>
            <a:r>
              <a:rPr lang="en-US" sz="2600" dirty="0">
                <a:solidFill>
                  <a:srgbClr val="112A6D"/>
                </a:solidFill>
              </a:rPr>
              <a:t>Entering REG for non-work hours is falsification of official documents subject to disciplinary action up to and including dismissal.</a:t>
            </a:r>
            <a:r>
              <a:rPr lang="en-US" sz="2600" dirty="0">
                <a:solidFill>
                  <a:srgbClr val="112A6D"/>
                </a:solidFill>
                <a:latin typeface="Franklin Gothic Book" panose="020B0503020102020204" pitchFamily="34" charset="0"/>
              </a:rPr>
              <a:t> </a:t>
            </a:r>
            <a:endParaRPr lang="en-US" sz="2600" dirty="0">
              <a:solidFill>
                <a:srgbClr val="112A6D"/>
              </a:solidFill>
            </a:endParaRPr>
          </a:p>
        </p:txBody>
      </p:sp>
    </p:spTree>
    <p:custDataLst>
      <p:tags r:id="rId1"/>
    </p:custDataLst>
    <p:extLst>
      <p:ext uri="{BB962C8B-B14F-4D97-AF65-F5344CB8AC3E}">
        <p14:creationId xmlns:p14="http://schemas.microsoft.com/office/powerpoint/2010/main" val="8095507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6" name="Content Placeholder 2"/>
          <p:cNvSpPr>
            <a:spLocks noGrp="1"/>
          </p:cNvSpPr>
          <p:nvPr>
            <p:ph idx="1"/>
          </p:nvPr>
        </p:nvSpPr>
        <p:spPr>
          <a:xfrm>
            <a:off x="4219735" y="1180593"/>
            <a:ext cx="7574475" cy="4872327"/>
          </a:xfrm>
        </p:spPr>
        <p:txBody>
          <a:bodyPr>
            <a:normAutofit/>
          </a:bodyPr>
          <a:lstStyle/>
          <a:p>
            <a:pPr>
              <a:spcBef>
                <a:spcPts val="0"/>
              </a:spcBef>
            </a:pPr>
            <a:r>
              <a:rPr lang="en-US" sz="2400" dirty="0">
                <a:solidFill>
                  <a:srgbClr val="1F3864"/>
                </a:solidFill>
                <a:effectLst/>
                <a:ea typeface="Calibri" panose="020F0502020204030204" pitchFamily="34" charset="0"/>
              </a:rPr>
              <a:t>If planned absence (e.g</a:t>
            </a:r>
            <a:r>
              <a:rPr lang="en-US" sz="2400" dirty="0">
                <a:solidFill>
                  <a:srgbClr val="1F3864"/>
                </a:solidFill>
                <a:ea typeface="Calibri" panose="020F0502020204030204" pitchFamily="34" charset="0"/>
              </a:rPr>
              <a:t>.</a:t>
            </a:r>
            <a:r>
              <a:rPr lang="en-US" sz="2400" dirty="0">
                <a:solidFill>
                  <a:srgbClr val="1F3864"/>
                </a:solidFill>
                <a:effectLst/>
                <a:ea typeface="Calibri" panose="020F0502020204030204" pitchFamily="34" charset="0"/>
              </a:rPr>
              <a:t>, surgeries, childbirth) require an employee to </a:t>
            </a:r>
          </a:p>
          <a:p>
            <a:pPr lvl="1">
              <a:spcBef>
                <a:spcPts val="0"/>
              </a:spcBef>
            </a:pPr>
            <a:r>
              <a:rPr lang="en-US" sz="2200" dirty="0">
                <a:solidFill>
                  <a:srgbClr val="1F3864"/>
                </a:solidFill>
                <a:effectLst/>
                <a:ea typeface="Calibri" panose="020F0502020204030204" pitchFamily="34" charset="0"/>
              </a:rPr>
              <a:t>Enter hours worked and leaves daily as the date approaches, and</a:t>
            </a:r>
          </a:p>
          <a:p>
            <a:pPr lvl="1">
              <a:spcBef>
                <a:spcPts val="0"/>
              </a:spcBef>
            </a:pPr>
            <a:r>
              <a:rPr lang="en-US" sz="2200" dirty="0">
                <a:solidFill>
                  <a:srgbClr val="1F3864"/>
                </a:solidFill>
                <a:effectLst/>
                <a:ea typeface="Calibri" panose="020F0502020204030204" pitchFamily="34" charset="0"/>
              </a:rPr>
              <a:t>Complete timesheets in advance for pay period during absence.</a:t>
            </a:r>
          </a:p>
          <a:p>
            <a:pPr marL="457200" lvl="1" indent="0">
              <a:spcBef>
                <a:spcPts val="0"/>
              </a:spcBef>
              <a:buNone/>
            </a:pPr>
            <a:endParaRPr lang="en-US" sz="2200" dirty="0">
              <a:solidFill>
                <a:srgbClr val="1F3864"/>
              </a:solidFill>
              <a:effectLst/>
              <a:ea typeface="Calibri" panose="020F0502020204030204" pitchFamily="34" charset="0"/>
            </a:endParaRPr>
          </a:p>
          <a:p>
            <a:pPr>
              <a:spcBef>
                <a:spcPts val="0"/>
              </a:spcBef>
            </a:pPr>
            <a:r>
              <a:rPr lang="en-US" sz="2400" dirty="0">
                <a:solidFill>
                  <a:srgbClr val="1F3864"/>
                </a:solidFill>
                <a:ea typeface="Calibri" panose="020F0502020204030204" pitchFamily="34" charset="0"/>
              </a:rPr>
              <a:t>Don’t wait until the end of the pay period to enter work hours or absence requests. </a:t>
            </a:r>
          </a:p>
          <a:p>
            <a:pPr marL="0" indent="0">
              <a:spcBef>
                <a:spcPts val="0"/>
              </a:spcBef>
              <a:buNone/>
            </a:pPr>
            <a:endParaRPr lang="en-US" sz="2400" dirty="0">
              <a:solidFill>
                <a:srgbClr val="1F3864"/>
              </a:solidFill>
              <a:ea typeface="Calibri" panose="020F0502020204030204" pitchFamily="34" charset="0"/>
            </a:endParaRPr>
          </a:p>
          <a:p>
            <a:pPr>
              <a:spcBef>
                <a:spcPts val="0"/>
              </a:spcBef>
            </a:pPr>
            <a:r>
              <a:rPr lang="en-US" sz="2400" dirty="0">
                <a:solidFill>
                  <a:srgbClr val="1F3864"/>
                </a:solidFill>
                <a:ea typeface="Calibri" panose="020F0502020204030204" pitchFamily="34" charset="0"/>
              </a:rPr>
              <a:t>Team Calendar View!</a:t>
            </a:r>
          </a:p>
          <a:p>
            <a:pPr lvl="1">
              <a:spcBef>
                <a:spcPts val="0"/>
              </a:spcBef>
            </a:pPr>
            <a:r>
              <a:rPr lang="en-US" sz="2200" dirty="0">
                <a:solidFill>
                  <a:srgbClr val="1F3864"/>
                </a:solidFill>
                <a:ea typeface="Calibri" panose="020F0502020204030204" pitchFamily="34" charset="0"/>
              </a:rPr>
              <a:t>Excellent tile on PS/MSS** homepage</a:t>
            </a:r>
          </a:p>
          <a:p>
            <a:pPr lvl="1">
              <a:spcBef>
                <a:spcPts val="0"/>
              </a:spcBef>
            </a:pPr>
            <a:r>
              <a:rPr lang="en-US" sz="2200" dirty="0">
                <a:solidFill>
                  <a:srgbClr val="1F3864"/>
                </a:solidFill>
                <a:ea typeface="Calibri" panose="020F0502020204030204" pitchFamily="34" charset="0"/>
              </a:rPr>
              <a:t>Shows weekly or biweekly views of all your direct reports’ (and indirect reports’) work schedules and absences in a calendar format.</a:t>
            </a:r>
          </a:p>
        </p:txBody>
      </p:sp>
      <p:sp>
        <p:nvSpPr>
          <p:cNvPr id="2" name="Arrow: Pentagon 1">
            <a:extLst>
              <a:ext uri="{FF2B5EF4-FFF2-40B4-BE49-F238E27FC236}">
                <a16:creationId xmlns:a16="http://schemas.microsoft.com/office/drawing/2014/main" id="{214FB023-5275-AE39-2035-3A97AD83E92C}"/>
              </a:ext>
            </a:extLst>
          </p:cNvPr>
          <p:cNvSpPr/>
          <p:nvPr/>
        </p:nvSpPr>
        <p:spPr>
          <a:xfrm>
            <a:off x="260779" y="1619250"/>
            <a:ext cx="3556000" cy="3619500"/>
          </a:xfrm>
          <a:prstGeom prst="homePlate">
            <a:avLst/>
          </a:prstGeom>
          <a:solidFill>
            <a:srgbClr val="112A6D"/>
          </a:solidFill>
          <a:ln>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3800" b="1" dirty="0">
                <a:latin typeface="Franklin Gothic Medium" panose="020B0603020102020204" pitchFamily="34" charset="0"/>
              </a:rPr>
              <a:t>Tips for Timesheets &amp; Absence</a:t>
            </a:r>
          </a:p>
          <a:p>
            <a:r>
              <a:rPr lang="en-US" sz="3800" b="1" dirty="0">
                <a:latin typeface="Franklin Gothic Medium" panose="020B0603020102020204" pitchFamily="34" charset="0"/>
              </a:rPr>
              <a:t>Requests</a:t>
            </a:r>
          </a:p>
        </p:txBody>
      </p:sp>
      <p:sp>
        <p:nvSpPr>
          <p:cNvPr id="3" name="TextBox 2">
            <a:extLst>
              <a:ext uri="{FF2B5EF4-FFF2-40B4-BE49-F238E27FC236}">
                <a16:creationId xmlns:a16="http://schemas.microsoft.com/office/drawing/2014/main" id="{8D7E7CBF-1183-329F-E35C-2F12901F7546}"/>
              </a:ext>
            </a:extLst>
          </p:cNvPr>
          <p:cNvSpPr txBox="1"/>
          <p:nvPr/>
        </p:nvSpPr>
        <p:spPr>
          <a:xfrm>
            <a:off x="260779" y="6052920"/>
            <a:ext cx="4870179" cy="400110"/>
          </a:xfrm>
          <a:prstGeom prst="rect">
            <a:avLst/>
          </a:prstGeom>
          <a:noFill/>
        </p:spPr>
        <p:txBody>
          <a:bodyPr wrap="none" rtlCol="0">
            <a:spAutoFit/>
          </a:bodyPr>
          <a:lstStyle/>
          <a:p>
            <a:r>
              <a:rPr lang="en-US" sz="2000" dirty="0">
                <a:solidFill>
                  <a:srgbClr val="112A6D"/>
                </a:solidFill>
              </a:rPr>
              <a:t>**PS/MSS = PeopleSoft Manager Self Service</a:t>
            </a:r>
          </a:p>
        </p:txBody>
      </p:sp>
    </p:spTree>
    <p:custDataLst>
      <p:tags r:id="rId1"/>
    </p:custDataLst>
    <p:extLst>
      <p:ext uri="{BB962C8B-B14F-4D97-AF65-F5344CB8AC3E}">
        <p14:creationId xmlns:p14="http://schemas.microsoft.com/office/powerpoint/2010/main" val="34538165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6" name="Content Placeholder 2"/>
          <p:cNvSpPr>
            <a:spLocks noGrp="1"/>
          </p:cNvSpPr>
          <p:nvPr>
            <p:ph idx="1"/>
          </p:nvPr>
        </p:nvSpPr>
        <p:spPr>
          <a:xfrm>
            <a:off x="4049254" y="1348777"/>
            <a:ext cx="7605471" cy="4704144"/>
          </a:xfrm>
        </p:spPr>
        <p:txBody>
          <a:bodyPr>
            <a:normAutofit/>
          </a:bodyPr>
          <a:lstStyle/>
          <a:p>
            <a:pPr>
              <a:spcBef>
                <a:spcPts val="0"/>
              </a:spcBef>
            </a:pPr>
            <a:r>
              <a:rPr lang="en-US" sz="2400" dirty="0">
                <a:solidFill>
                  <a:srgbClr val="1F3864"/>
                </a:solidFill>
                <a:effectLst/>
                <a:ea typeface="Calibri" panose="020F0502020204030204" pitchFamily="34" charset="0"/>
              </a:rPr>
              <a:t>When you see “Completed Successfully” in PeopleSoft, it just means “thank you for completing this step, you may take the next step”. It does NOT mean EE is eligible for the leave requested. </a:t>
            </a:r>
          </a:p>
          <a:p>
            <a:pPr marL="0" indent="0">
              <a:spcBef>
                <a:spcPts val="0"/>
              </a:spcBef>
              <a:buNone/>
            </a:pPr>
            <a:endParaRPr lang="en-US" sz="2400" dirty="0">
              <a:solidFill>
                <a:srgbClr val="1F3864"/>
              </a:solidFill>
              <a:ea typeface="Calibri" panose="020F0502020204030204" pitchFamily="34" charset="0"/>
            </a:endParaRPr>
          </a:p>
          <a:p>
            <a:pPr>
              <a:spcBef>
                <a:spcPts val="0"/>
              </a:spcBef>
            </a:pPr>
            <a:r>
              <a:rPr lang="en-US" sz="2400" dirty="0">
                <a:solidFill>
                  <a:srgbClr val="1F3864"/>
                </a:solidFill>
                <a:ea typeface="Calibri" panose="020F0502020204030204" pitchFamily="34" charset="0"/>
              </a:rPr>
              <a:t>Eligibility is determined at time request is submitted</a:t>
            </a:r>
          </a:p>
          <a:p>
            <a:pPr lvl="1">
              <a:spcBef>
                <a:spcPts val="0"/>
              </a:spcBef>
            </a:pPr>
            <a:r>
              <a:rPr lang="en-US" sz="2200" dirty="0">
                <a:solidFill>
                  <a:srgbClr val="1F3864"/>
                </a:solidFill>
                <a:ea typeface="Calibri" panose="020F0502020204030204" pitchFamily="34" charset="0"/>
              </a:rPr>
              <a:t>PS does not encumber leave for future requests</a:t>
            </a:r>
          </a:p>
          <a:p>
            <a:pPr lvl="1">
              <a:spcBef>
                <a:spcPts val="0"/>
              </a:spcBef>
            </a:pPr>
            <a:r>
              <a:rPr lang="en-US" sz="2200" dirty="0">
                <a:solidFill>
                  <a:srgbClr val="1F3864"/>
                </a:solidFill>
                <a:ea typeface="Calibri" panose="020F0502020204030204" pitchFamily="34" charset="0"/>
              </a:rPr>
              <a:t>Future absences may become ineligible by that future pay period if employee requests same type of leave earlier without cancelling the future absence request. </a:t>
            </a:r>
          </a:p>
          <a:p>
            <a:pPr marL="457200" lvl="1" indent="0">
              <a:spcBef>
                <a:spcPts val="0"/>
              </a:spcBef>
              <a:buNone/>
            </a:pPr>
            <a:endParaRPr lang="en-US" sz="2200" dirty="0">
              <a:solidFill>
                <a:srgbClr val="1F3864"/>
              </a:solidFill>
              <a:ea typeface="Calibri" panose="020F0502020204030204" pitchFamily="34" charset="0"/>
            </a:endParaRPr>
          </a:p>
          <a:p>
            <a:pPr>
              <a:spcBef>
                <a:spcPts val="0"/>
              </a:spcBef>
            </a:pPr>
            <a:r>
              <a:rPr lang="en-US" sz="2400" dirty="0">
                <a:solidFill>
                  <a:srgbClr val="1F3864"/>
                </a:solidFill>
                <a:ea typeface="Calibri" panose="020F0502020204030204" pitchFamily="34" charset="0"/>
              </a:rPr>
              <a:t>Absence codes are not on timesheet drop down. Must use Request Absence or Extended Absence Request tiles on PS/ESS* Homepage.</a:t>
            </a:r>
          </a:p>
        </p:txBody>
      </p:sp>
      <p:sp>
        <p:nvSpPr>
          <p:cNvPr id="2" name="Arrow: Pentagon 1">
            <a:extLst>
              <a:ext uri="{FF2B5EF4-FFF2-40B4-BE49-F238E27FC236}">
                <a16:creationId xmlns:a16="http://schemas.microsoft.com/office/drawing/2014/main" id="{214FB023-5275-AE39-2035-3A97AD83E92C}"/>
              </a:ext>
            </a:extLst>
          </p:cNvPr>
          <p:cNvSpPr/>
          <p:nvPr/>
        </p:nvSpPr>
        <p:spPr>
          <a:xfrm>
            <a:off x="260779" y="1619250"/>
            <a:ext cx="3556000" cy="3619500"/>
          </a:xfrm>
          <a:prstGeom prst="homePlate">
            <a:avLst/>
          </a:prstGeom>
          <a:solidFill>
            <a:srgbClr val="112A6D"/>
          </a:solidFill>
          <a:ln>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3800" b="1" dirty="0">
                <a:latin typeface="Franklin Gothic Medium" panose="020B0603020102020204" pitchFamily="34" charset="0"/>
              </a:rPr>
              <a:t>Tips for Timesheets &amp; Absence</a:t>
            </a:r>
          </a:p>
          <a:p>
            <a:r>
              <a:rPr lang="en-US" sz="3800" b="1" dirty="0">
                <a:latin typeface="Franklin Gothic Medium" panose="020B0603020102020204" pitchFamily="34" charset="0"/>
              </a:rPr>
              <a:t>Requests</a:t>
            </a:r>
          </a:p>
        </p:txBody>
      </p:sp>
      <p:sp>
        <p:nvSpPr>
          <p:cNvPr id="3" name="TextBox 2">
            <a:extLst>
              <a:ext uri="{FF2B5EF4-FFF2-40B4-BE49-F238E27FC236}">
                <a16:creationId xmlns:a16="http://schemas.microsoft.com/office/drawing/2014/main" id="{8D7E7CBF-1183-329F-E35C-2F12901F7546}"/>
              </a:ext>
            </a:extLst>
          </p:cNvPr>
          <p:cNvSpPr txBox="1"/>
          <p:nvPr/>
        </p:nvSpPr>
        <p:spPr>
          <a:xfrm>
            <a:off x="260779" y="6052920"/>
            <a:ext cx="4733860" cy="400110"/>
          </a:xfrm>
          <a:prstGeom prst="rect">
            <a:avLst/>
          </a:prstGeom>
          <a:noFill/>
        </p:spPr>
        <p:txBody>
          <a:bodyPr wrap="none" rtlCol="0">
            <a:spAutoFit/>
          </a:bodyPr>
          <a:lstStyle/>
          <a:p>
            <a:r>
              <a:rPr lang="en-US" sz="2000" dirty="0">
                <a:solidFill>
                  <a:srgbClr val="112A6D"/>
                </a:solidFill>
              </a:rPr>
              <a:t>*PS/ESS = PeopleSoft Employee Self Service</a:t>
            </a:r>
          </a:p>
        </p:txBody>
      </p:sp>
    </p:spTree>
    <p:custDataLst>
      <p:tags r:id="rId1"/>
    </p:custDataLst>
    <p:extLst>
      <p:ext uri="{BB962C8B-B14F-4D97-AF65-F5344CB8AC3E}">
        <p14:creationId xmlns:p14="http://schemas.microsoft.com/office/powerpoint/2010/main" val="14983780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a:xfrm>
            <a:off x="838200" y="1096818"/>
            <a:ext cx="10515600" cy="640366"/>
          </a:xfrm>
        </p:spPr>
        <p:txBody>
          <a:bodyPr>
            <a:noAutofit/>
          </a:bodyPr>
          <a:lstStyle/>
          <a:p>
            <a:pPr algn="l"/>
            <a:r>
              <a:rPr lang="en-US" b="1" dirty="0">
                <a:solidFill>
                  <a:srgbClr val="112A6D"/>
                </a:solidFill>
                <a:latin typeface="Franklin Gothic Medium" panose="020B0603020102020204" pitchFamily="34" charset="0"/>
                <a:cs typeface="Arial" pitchFamily="34" charset="0"/>
              </a:rPr>
              <a:t>Notification Workflow</a:t>
            </a:r>
            <a:endParaRPr lang="en-US" b="1" dirty="0">
              <a:solidFill>
                <a:srgbClr val="112A6D"/>
              </a:solidFill>
              <a:highlight>
                <a:srgbClr val="FF0000"/>
              </a:highlight>
              <a:latin typeface="Franklin Gothic Medium" panose="020B0603020102020204" pitchFamily="34" charset="0"/>
              <a:cs typeface="Arial" pitchFamily="34" charset="0"/>
            </a:endParaRPr>
          </a:p>
        </p:txBody>
      </p:sp>
      <p:sp>
        <p:nvSpPr>
          <p:cNvPr id="3" name="Content Placeholder 2">
            <a:extLst>
              <a:ext uri="{FF2B5EF4-FFF2-40B4-BE49-F238E27FC236}">
                <a16:creationId xmlns:a16="http://schemas.microsoft.com/office/drawing/2014/main" id="{4195A683-1470-7B71-A096-1AB2E69E41EA}"/>
              </a:ext>
            </a:extLst>
          </p:cNvPr>
          <p:cNvSpPr>
            <a:spLocks noGrp="1"/>
          </p:cNvSpPr>
          <p:nvPr>
            <p:ph idx="1"/>
          </p:nvPr>
        </p:nvSpPr>
        <p:spPr>
          <a:xfrm>
            <a:off x="838199" y="1814674"/>
            <a:ext cx="9855631" cy="4076172"/>
          </a:xfrm>
        </p:spPr>
        <p:txBody>
          <a:bodyPr>
            <a:normAutofit/>
          </a:bodyPr>
          <a:lstStyle/>
          <a:p>
            <a:r>
              <a:rPr lang="en-US" sz="2600" dirty="0">
                <a:solidFill>
                  <a:srgbClr val="112A6D"/>
                </a:solidFill>
              </a:rPr>
              <a:t>Managers in the “reports to” position automatically receive email notice whenever one of their direct reports submits a request for FML.</a:t>
            </a:r>
          </a:p>
          <a:p>
            <a:r>
              <a:rPr lang="en-US" sz="2600" dirty="0">
                <a:solidFill>
                  <a:srgbClr val="112A6D"/>
                </a:solidFill>
              </a:rPr>
              <a:t>All responses (approved/denied/pushed back for clarification) issued by SPD’s Employee Relations Division. </a:t>
            </a:r>
          </a:p>
          <a:p>
            <a:pPr lvl="1"/>
            <a:r>
              <a:rPr lang="en-US" sz="2600" dirty="0">
                <a:solidFill>
                  <a:srgbClr val="112A6D"/>
                </a:solidFill>
              </a:rPr>
              <a:t>Whenever there is a change in supervision, both the incoming and the outgoing manager are obligated to ask about existing FML or NPL approvals and to share notifications and information available. </a:t>
            </a:r>
          </a:p>
        </p:txBody>
      </p:sp>
    </p:spTree>
    <p:custDataLst>
      <p:tags r:id="rId1"/>
    </p:custDataLst>
    <p:extLst>
      <p:ext uri="{BB962C8B-B14F-4D97-AF65-F5344CB8AC3E}">
        <p14:creationId xmlns:p14="http://schemas.microsoft.com/office/powerpoint/2010/main" val="23967851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a:xfrm>
            <a:off x="838200" y="1081320"/>
            <a:ext cx="10515600" cy="640366"/>
          </a:xfrm>
        </p:spPr>
        <p:txBody>
          <a:bodyPr>
            <a:noAutofit/>
          </a:bodyPr>
          <a:lstStyle/>
          <a:p>
            <a:pPr algn="l"/>
            <a:r>
              <a:rPr lang="en-US" b="1" dirty="0">
                <a:solidFill>
                  <a:srgbClr val="112A6D"/>
                </a:solidFill>
                <a:latin typeface="Franklin Gothic Medium" panose="020B0603020102020204" pitchFamily="34" charset="0"/>
                <a:cs typeface="Arial" pitchFamily="34" charset="0"/>
              </a:rPr>
              <a:t>Notification Workflow</a:t>
            </a:r>
            <a:endParaRPr lang="en-US" b="1" dirty="0">
              <a:solidFill>
                <a:srgbClr val="112A6D"/>
              </a:solidFill>
              <a:highlight>
                <a:srgbClr val="FF0000"/>
              </a:highlight>
              <a:latin typeface="Franklin Gothic Medium" panose="020B0603020102020204" pitchFamily="34" charset="0"/>
              <a:cs typeface="Arial" pitchFamily="34" charset="0"/>
            </a:endParaRPr>
          </a:p>
        </p:txBody>
      </p:sp>
      <p:sp>
        <p:nvSpPr>
          <p:cNvPr id="3" name="Content Placeholder 2">
            <a:extLst>
              <a:ext uri="{FF2B5EF4-FFF2-40B4-BE49-F238E27FC236}">
                <a16:creationId xmlns:a16="http://schemas.microsoft.com/office/drawing/2014/main" id="{4195A683-1470-7B71-A096-1AB2E69E41EA}"/>
              </a:ext>
            </a:extLst>
          </p:cNvPr>
          <p:cNvSpPr>
            <a:spLocks noGrp="1"/>
          </p:cNvSpPr>
          <p:nvPr>
            <p:ph idx="1"/>
          </p:nvPr>
        </p:nvSpPr>
        <p:spPr>
          <a:xfrm>
            <a:off x="838200" y="1830172"/>
            <a:ext cx="10165597" cy="3946508"/>
          </a:xfrm>
        </p:spPr>
        <p:txBody>
          <a:bodyPr>
            <a:normAutofit/>
          </a:bodyPr>
          <a:lstStyle/>
          <a:p>
            <a:r>
              <a:rPr lang="en-US" sz="2600" dirty="0">
                <a:solidFill>
                  <a:srgbClr val="112A6D"/>
                </a:solidFill>
              </a:rPr>
              <a:t>Emails may be sent by </a:t>
            </a:r>
            <a:r>
              <a:rPr lang="en-US" sz="2600" dirty="0">
                <a:solidFill>
                  <a:srgbClr val="112A6D"/>
                </a:solidFill>
                <a:hlinkClick r:id="rId5"/>
              </a:rPr>
              <a:t>gmisworkflow@iot.in.gov</a:t>
            </a:r>
            <a:r>
              <a:rPr lang="en-US" sz="2600" dirty="0">
                <a:solidFill>
                  <a:srgbClr val="112A6D"/>
                </a:solidFill>
              </a:rPr>
              <a:t>  or an individual usually with </a:t>
            </a:r>
            <a:r>
              <a:rPr lang="en-US" sz="2600" u="sng" dirty="0">
                <a:solidFill>
                  <a:srgbClr val="0070C0"/>
                </a:solidFill>
              </a:rPr>
              <a:t>@spd.in.gov </a:t>
            </a:r>
            <a:r>
              <a:rPr lang="en-US" sz="2600" dirty="0">
                <a:solidFill>
                  <a:srgbClr val="112A6D"/>
                </a:solidFill>
              </a:rPr>
              <a:t>address. </a:t>
            </a:r>
          </a:p>
          <a:p>
            <a:r>
              <a:rPr lang="en-US" sz="2600" dirty="0">
                <a:solidFill>
                  <a:srgbClr val="112A6D"/>
                </a:solidFill>
              </a:rPr>
              <a:t>Subject Line: Agency #/Dept. #/EE’s Last Name/FML or NPL Request ID#/Description of Action</a:t>
            </a:r>
          </a:p>
          <a:p>
            <a:r>
              <a:rPr lang="en-US" sz="2600" dirty="0">
                <a:solidFill>
                  <a:srgbClr val="112A6D"/>
                </a:solidFill>
              </a:rPr>
              <a:t>The content of each email message contains important details about the status of each request and the parameters assigned to using the leave.</a:t>
            </a:r>
          </a:p>
          <a:p>
            <a:r>
              <a:rPr lang="en-US" sz="2600" b="1" dirty="0">
                <a:solidFill>
                  <a:srgbClr val="112A6D"/>
                </a:solidFill>
              </a:rPr>
              <a:t>READ EACH ONE </a:t>
            </a:r>
          </a:p>
        </p:txBody>
      </p:sp>
    </p:spTree>
    <p:custDataLst>
      <p:tags r:id="rId1"/>
    </p:custDataLst>
    <p:extLst>
      <p:ext uri="{BB962C8B-B14F-4D97-AF65-F5344CB8AC3E}">
        <p14:creationId xmlns:p14="http://schemas.microsoft.com/office/powerpoint/2010/main" val="39970161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a:xfrm>
            <a:off x="838200" y="1075038"/>
            <a:ext cx="10515600" cy="615652"/>
          </a:xfrm>
        </p:spPr>
        <p:txBody>
          <a:bodyPr>
            <a:noAutofit/>
          </a:bodyPr>
          <a:lstStyle/>
          <a:p>
            <a:pPr algn="l"/>
            <a:r>
              <a:rPr lang="en-US" b="1" dirty="0">
                <a:solidFill>
                  <a:srgbClr val="112A6D"/>
                </a:solidFill>
                <a:latin typeface="Franklin Gothic Medium" panose="020B0603020102020204" pitchFamily="34" charset="0"/>
                <a:cs typeface="Arial" pitchFamily="34" charset="0"/>
              </a:rPr>
              <a:t>Notifications: FML</a:t>
            </a:r>
            <a:endParaRPr lang="en-US" b="1" dirty="0">
              <a:solidFill>
                <a:srgbClr val="112A6D"/>
              </a:solidFill>
              <a:highlight>
                <a:srgbClr val="FF0000"/>
              </a:highlight>
              <a:latin typeface="Franklin Gothic Medium" panose="020B0603020102020204" pitchFamily="34" charset="0"/>
              <a:cs typeface="Arial" pitchFamily="34" charset="0"/>
            </a:endParaRPr>
          </a:p>
        </p:txBody>
      </p:sp>
      <p:sp>
        <p:nvSpPr>
          <p:cNvPr id="3" name="Content Placeholder 2">
            <a:extLst>
              <a:ext uri="{FF2B5EF4-FFF2-40B4-BE49-F238E27FC236}">
                <a16:creationId xmlns:a16="http://schemas.microsoft.com/office/drawing/2014/main" id="{4195A683-1470-7B71-A096-1AB2E69E41EA}"/>
              </a:ext>
            </a:extLst>
          </p:cNvPr>
          <p:cNvSpPr>
            <a:spLocks noGrp="1"/>
          </p:cNvSpPr>
          <p:nvPr>
            <p:ph idx="1"/>
          </p:nvPr>
        </p:nvSpPr>
        <p:spPr>
          <a:xfrm>
            <a:off x="838200" y="1768180"/>
            <a:ext cx="11353800" cy="4351338"/>
          </a:xfrm>
        </p:spPr>
        <p:txBody>
          <a:bodyPr>
            <a:noAutofit/>
          </a:bodyPr>
          <a:lstStyle/>
          <a:p>
            <a:pPr marL="0" indent="0">
              <a:buNone/>
            </a:pPr>
            <a:r>
              <a:rPr lang="en-US" sz="2600" dirty="0">
                <a:solidFill>
                  <a:srgbClr val="112A6D"/>
                </a:solidFill>
              </a:rPr>
              <a:t>What can you learn by reading the important content of each email? </a:t>
            </a:r>
          </a:p>
          <a:p>
            <a:pPr marL="0" indent="0">
              <a:buNone/>
            </a:pPr>
            <a:endParaRPr lang="en-US" sz="2600" dirty="0">
              <a:solidFill>
                <a:srgbClr val="112A6D"/>
              </a:solidFill>
            </a:endParaRPr>
          </a:p>
          <a:p>
            <a:pPr lvl="1"/>
            <a:r>
              <a:rPr lang="en-US" sz="2600" dirty="0">
                <a:solidFill>
                  <a:srgbClr val="112A6D"/>
                </a:solidFill>
              </a:rPr>
              <a:t>Whether employee’s leave is approved as Continuous, Intermittent, or a Reduced Work Schedule.</a:t>
            </a:r>
          </a:p>
          <a:p>
            <a:pPr lvl="1"/>
            <a:r>
              <a:rPr lang="en-US" sz="2600" dirty="0">
                <a:solidFill>
                  <a:srgbClr val="112A6D"/>
                </a:solidFill>
              </a:rPr>
              <a:t>FML Request ID# (required on every absence request for that FML reason)</a:t>
            </a:r>
          </a:p>
          <a:p>
            <a:pPr lvl="1"/>
            <a:r>
              <a:rPr lang="en-US" sz="2600" dirty="0">
                <a:solidFill>
                  <a:srgbClr val="112A6D"/>
                </a:solidFill>
              </a:rPr>
              <a:t>Start Date of the Leave</a:t>
            </a:r>
          </a:p>
          <a:p>
            <a:pPr lvl="1"/>
            <a:r>
              <a:rPr lang="en-US" sz="2600" dirty="0">
                <a:solidFill>
                  <a:srgbClr val="112A6D"/>
                </a:solidFill>
              </a:rPr>
              <a:t>Anticipated End Date of the Leave</a:t>
            </a:r>
          </a:p>
          <a:p>
            <a:pPr lvl="1"/>
            <a:r>
              <a:rPr lang="en-US" sz="2600" dirty="0">
                <a:solidFill>
                  <a:srgbClr val="112A6D"/>
                </a:solidFill>
              </a:rPr>
              <a:t>Estimated Frequency and Duration of Intermittent Absences </a:t>
            </a:r>
          </a:p>
        </p:txBody>
      </p:sp>
    </p:spTree>
    <p:custDataLst>
      <p:tags r:id="rId1"/>
    </p:custDataLst>
    <p:extLst>
      <p:ext uri="{BB962C8B-B14F-4D97-AF65-F5344CB8AC3E}">
        <p14:creationId xmlns:p14="http://schemas.microsoft.com/office/powerpoint/2010/main" val="41027255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a:xfrm>
            <a:off x="838200" y="1075038"/>
            <a:ext cx="10515600" cy="615652"/>
          </a:xfrm>
        </p:spPr>
        <p:txBody>
          <a:bodyPr>
            <a:noAutofit/>
          </a:bodyPr>
          <a:lstStyle/>
          <a:p>
            <a:pPr algn="l"/>
            <a:r>
              <a:rPr lang="en-US" b="1" dirty="0">
                <a:solidFill>
                  <a:srgbClr val="112A6D"/>
                </a:solidFill>
                <a:latin typeface="Franklin Gothic Medium" panose="020B0603020102020204" pitchFamily="34" charset="0"/>
                <a:cs typeface="Arial" pitchFamily="34" charset="0"/>
              </a:rPr>
              <a:t>Notifications: FML</a:t>
            </a:r>
            <a:endParaRPr lang="en-US" b="1" dirty="0">
              <a:solidFill>
                <a:srgbClr val="112A6D"/>
              </a:solidFill>
              <a:highlight>
                <a:srgbClr val="FF0000"/>
              </a:highlight>
              <a:latin typeface="Franklin Gothic Medium" panose="020B0603020102020204" pitchFamily="34" charset="0"/>
              <a:cs typeface="Arial" pitchFamily="34" charset="0"/>
            </a:endParaRPr>
          </a:p>
        </p:txBody>
      </p:sp>
      <p:sp>
        <p:nvSpPr>
          <p:cNvPr id="3" name="Content Placeholder 2">
            <a:extLst>
              <a:ext uri="{FF2B5EF4-FFF2-40B4-BE49-F238E27FC236}">
                <a16:creationId xmlns:a16="http://schemas.microsoft.com/office/drawing/2014/main" id="{4195A683-1470-7B71-A096-1AB2E69E41EA}"/>
              </a:ext>
            </a:extLst>
          </p:cNvPr>
          <p:cNvSpPr>
            <a:spLocks noGrp="1"/>
          </p:cNvSpPr>
          <p:nvPr>
            <p:ph idx="1"/>
          </p:nvPr>
        </p:nvSpPr>
        <p:spPr>
          <a:xfrm>
            <a:off x="838200" y="1768180"/>
            <a:ext cx="11353800" cy="4014782"/>
          </a:xfrm>
        </p:spPr>
        <p:txBody>
          <a:bodyPr>
            <a:noAutofit/>
          </a:bodyPr>
          <a:lstStyle/>
          <a:p>
            <a:pPr marL="0" indent="0">
              <a:buNone/>
            </a:pPr>
            <a:r>
              <a:rPr lang="en-US" sz="2600" dirty="0">
                <a:solidFill>
                  <a:srgbClr val="112A6D"/>
                </a:solidFill>
              </a:rPr>
              <a:t>What can you learn by reading the important content of each email?</a:t>
            </a:r>
          </a:p>
          <a:p>
            <a:pPr marL="0" indent="0">
              <a:buNone/>
            </a:pPr>
            <a:r>
              <a:rPr lang="en-US" sz="2600" dirty="0">
                <a:solidFill>
                  <a:srgbClr val="112A6D"/>
                </a:solidFill>
              </a:rPr>
              <a:t> </a:t>
            </a:r>
          </a:p>
          <a:p>
            <a:pPr lvl="1"/>
            <a:r>
              <a:rPr lang="en-US" sz="2600" dirty="0">
                <a:solidFill>
                  <a:srgbClr val="112A6D"/>
                </a:solidFill>
              </a:rPr>
              <a:t>Recommendations and reminders about S/LTD applications</a:t>
            </a:r>
          </a:p>
          <a:p>
            <a:pPr lvl="1"/>
            <a:r>
              <a:rPr lang="en-US" sz="2600" dirty="0">
                <a:solidFill>
                  <a:srgbClr val="112A6D"/>
                </a:solidFill>
              </a:rPr>
              <a:t>Insurance coverage</a:t>
            </a:r>
          </a:p>
          <a:p>
            <a:pPr lvl="1"/>
            <a:r>
              <a:rPr lang="en-US" sz="2600" dirty="0">
                <a:solidFill>
                  <a:srgbClr val="112A6D"/>
                </a:solidFill>
              </a:rPr>
              <a:t>Requirement to submit Release to Return to Work</a:t>
            </a:r>
          </a:p>
          <a:p>
            <a:pPr lvl="1"/>
            <a:r>
              <a:rPr lang="en-US" sz="2600" dirty="0">
                <a:solidFill>
                  <a:srgbClr val="112A6D"/>
                </a:solidFill>
              </a:rPr>
              <a:t>Instructions for updates if leave must be extended or is shortened</a:t>
            </a:r>
          </a:p>
          <a:p>
            <a:pPr lvl="1"/>
            <a:r>
              <a:rPr lang="en-US" sz="2600" dirty="0">
                <a:solidFill>
                  <a:srgbClr val="112A6D"/>
                </a:solidFill>
              </a:rPr>
              <a:t>If request was denied, why it was denied</a:t>
            </a:r>
          </a:p>
          <a:p>
            <a:pPr lvl="1"/>
            <a:r>
              <a:rPr lang="en-US" sz="2600" dirty="0">
                <a:solidFill>
                  <a:srgbClr val="112A6D"/>
                </a:solidFill>
              </a:rPr>
              <a:t>Instructions for entering Extended Absence Requests in PS/ESS*.</a:t>
            </a:r>
          </a:p>
        </p:txBody>
      </p:sp>
      <p:sp>
        <p:nvSpPr>
          <p:cNvPr id="2" name="TextBox 1">
            <a:extLst>
              <a:ext uri="{FF2B5EF4-FFF2-40B4-BE49-F238E27FC236}">
                <a16:creationId xmlns:a16="http://schemas.microsoft.com/office/drawing/2014/main" id="{DD4F79D8-C2C1-D629-DA88-5DF14D93FAC7}"/>
              </a:ext>
            </a:extLst>
          </p:cNvPr>
          <p:cNvSpPr txBox="1"/>
          <p:nvPr/>
        </p:nvSpPr>
        <p:spPr>
          <a:xfrm>
            <a:off x="838200" y="6042028"/>
            <a:ext cx="4587987" cy="369332"/>
          </a:xfrm>
          <a:prstGeom prst="rect">
            <a:avLst/>
          </a:prstGeom>
          <a:noFill/>
        </p:spPr>
        <p:txBody>
          <a:bodyPr wrap="none" rtlCol="0">
            <a:spAutoFit/>
          </a:bodyPr>
          <a:lstStyle/>
          <a:p>
            <a:r>
              <a:rPr lang="en-US" dirty="0">
                <a:solidFill>
                  <a:srgbClr val="112A6D"/>
                </a:solidFill>
                <a:latin typeface="Franklin Gothic Book" panose="020B0503020102020204" pitchFamily="34" charset="0"/>
              </a:rPr>
              <a:t>*PS/ESS = PeopleSoft Employee Self Service</a:t>
            </a:r>
          </a:p>
        </p:txBody>
      </p:sp>
    </p:spTree>
    <p:extLst>
      <p:ext uri="{BB962C8B-B14F-4D97-AF65-F5344CB8AC3E}">
        <p14:creationId xmlns:p14="http://schemas.microsoft.com/office/powerpoint/2010/main" val="10348225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a:xfrm>
            <a:off x="838200" y="1124673"/>
            <a:ext cx="10901190" cy="628009"/>
          </a:xfrm>
        </p:spPr>
        <p:txBody>
          <a:bodyPr>
            <a:noAutofit/>
          </a:bodyPr>
          <a:lstStyle/>
          <a:p>
            <a:pPr algn="l"/>
            <a:r>
              <a:rPr lang="en-US" b="1" dirty="0">
                <a:solidFill>
                  <a:srgbClr val="112A6D"/>
                </a:solidFill>
                <a:latin typeface="Franklin Gothic Medium" panose="020B0603020102020204" pitchFamily="34" charset="0"/>
                <a:cs typeface="Arial" pitchFamily="34" charset="0"/>
              </a:rPr>
              <a:t>How Can I Manage Intermittent Absences? </a:t>
            </a:r>
          </a:p>
        </p:txBody>
      </p:sp>
      <p:sp>
        <p:nvSpPr>
          <p:cNvPr id="4" name="Content Placeholder 3">
            <a:extLst>
              <a:ext uri="{FF2B5EF4-FFF2-40B4-BE49-F238E27FC236}">
                <a16:creationId xmlns:a16="http://schemas.microsoft.com/office/drawing/2014/main" id="{D994DEB3-5F3F-8E65-6907-B033268B329B}"/>
              </a:ext>
            </a:extLst>
          </p:cNvPr>
          <p:cNvSpPr>
            <a:spLocks noGrp="1"/>
          </p:cNvSpPr>
          <p:nvPr>
            <p:ph sz="half" idx="1"/>
          </p:nvPr>
        </p:nvSpPr>
        <p:spPr>
          <a:xfrm>
            <a:off x="838199" y="1952786"/>
            <a:ext cx="10515599" cy="3378631"/>
          </a:xfrm>
          <a:ln>
            <a:solidFill>
              <a:schemeClr val="accent4">
                <a:lumMod val="75000"/>
              </a:schemeClr>
            </a:solidFill>
          </a:ln>
        </p:spPr>
        <p:txBody>
          <a:bodyPr>
            <a:normAutofit/>
          </a:bodyPr>
          <a:lstStyle/>
          <a:p>
            <a:r>
              <a:rPr lang="en-US" sz="2400" b="1" dirty="0">
                <a:solidFill>
                  <a:srgbClr val="112A6D"/>
                </a:solidFill>
              </a:rPr>
              <a:t>Can</a:t>
            </a:r>
            <a:r>
              <a:rPr lang="en-US" sz="2400" dirty="0">
                <a:solidFill>
                  <a:srgbClr val="112A6D"/>
                </a:solidFill>
              </a:rPr>
              <a:t> review notifications, place reminders on your calendar for follow-up.</a:t>
            </a:r>
          </a:p>
          <a:p>
            <a:r>
              <a:rPr lang="en-US" sz="2400" b="1" dirty="0">
                <a:solidFill>
                  <a:srgbClr val="112A6D"/>
                </a:solidFill>
              </a:rPr>
              <a:t>Can</a:t>
            </a:r>
            <a:r>
              <a:rPr lang="en-US" sz="2400" dirty="0">
                <a:solidFill>
                  <a:srgbClr val="112A6D"/>
                </a:solidFill>
              </a:rPr>
              <a:t> require the employee to use comp time and sick leave concurrently for own serious health condition or that of family member.</a:t>
            </a:r>
          </a:p>
          <a:p>
            <a:r>
              <a:rPr lang="en-US" sz="2400" b="1" dirty="0">
                <a:solidFill>
                  <a:srgbClr val="112A6D"/>
                </a:solidFill>
              </a:rPr>
              <a:t>Can </a:t>
            </a:r>
            <a:r>
              <a:rPr lang="en-US" sz="2400" dirty="0">
                <a:solidFill>
                  <a:srgbClr val="112A6D"/>
                </a:solidFill>
              </a:rPr>
              <a:t>review timesheets and absence requests are require accuracy in reporting.</a:t>
            </a:r>
          </a:p>
          <a:p>
            <a:r>
              <a:rPr lang="en-US" sz="2400" b="1" dirty="0">
                <a:solidFill>
                  <a:srgbClr val="112A6D"/>
                </a:solidFill>
              </a:rPr>
              <a:t>Can</a:t>
            </a:r>
            <a:r>
              <a:rPr lang="en-US" sz="2400" dirty="0">
                <a:solidFill>
                  <a:srgbClr val="112A6D"/>
                </a:solidFill>
              </a:rPr>
              <a:t> ask the employee to document absence was for FML reason, date and time of appointment (and travel to/from) and sign it. </a:t>
            </a:r>
          </a:p>
        </p:txBody>
      </p:sp>
    </p:spTree>
    <p:custDataLst>
      <p:tags r:id="rId1"/>
    </p:custDataLst>
    <p:extLst>
      <p:ext uri="{BB962C8B-B14F-4D97-AF65-F5344CB8AC3E}">
        <p14:creationId xmlns:p14="http://schemas.microsoft.com/office/powerpoint/2010/main" val="34045196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a:xfrm>
            <a:off x="838200" y="1062681"/>
            <a:ext cx="10873647" cy="628009"/>
          </a:xfrm>
        </p:spPr>
        <p:txBody>
          <a:bodyPr>
            <a:noAutofit/>
          </a:bodyPr>
          <a:lstStyle/>
          <a:p>
            <a:pPr algn="l"/>
            <a:r>
              <a:rPr lang="en-US" b="1" dirty="0">
                <a:solidFill>
                  <a:srgbClr val="112A6D"/>
                </a:solidFill>
                <a:latin typeface="Franklin Gothic Medium" panose="020B0603020102020204" pitchFamily="34" charset="0"/>
                <a:cs typeface="Arial" pitchFamily="34" charset="0"/>
              </a:rPr>
              <a:t>How Can I Manage Intermittent Absences? </a:t>
            </a:r>
          </a:p>
        </p:txBody>
      </p:sp>
      <p:sp>
        <p:nvSpPr>
          <p:cNvPr id="4" name="Content Placeholder 3">
            <a:extLst>
              <a:ext uri="{FF2B5EF4-FFF2-40B4-BE49-F238E27FC236}">
                <a16:creationId xmlns:a16="http://schemas.microsoft.com/office/drawing/2014/main" id="{D994DEB3-5F3F-8E65-6907-B033268B329B}"/>
              </a:ext>
            </a:extLst>
          </p:cNvPr>
          <p:cNvSpPr>
            <a:spLocks noGrp="1"/>
          </p:cNvSpPr>
          <p:nvPr>
            <p:ph sz="half" idx="1"/>
          </p:nvPr>
        </p:nvSpPr>
        <p:spPr>
          <a:xfrm>
            <a:off x="838199" y="1921792"/>
            <a:ext cx="10515599" cy="3873527"/>
          </a:xfrm>
          <a:ln>
            <a:solidFill>
              <a:schemeClr val="accent4">
                <a:lumMod val="75000"/>
              </a:schemeClr>
            </a:solidFill>
          </a:ln>
        </p:spPr>
        <p:txBody>
          <a:bodyPr>
            <a:normAutofit/>
          </a:bodyPr>
          <a:lstStyle/>
          <a:p>
            <a:r>
              <a:rPr lang="en-US" sz="2400" b="1" dirty="0">
                <a:solidFill>
                  <a:srgbClr val="112A6D"/>
                </a:solidFill>
              </a:rPr>
              <a:t>Can</a:t>
            </a:r>
            <a:r>
              <a:rPr lang="en-US" sz="2400" dirty="0">
                <a:solidFill>
                  <a:srgbClr val="112A6D"/>
                </a:solidFill>
              </a:rPr>
              <a:t> require compliance with call-in timeframe if the employee was not experiencing episode.</a:t>
            </a:r>
          </a:p>
          <a:p>
            <a:r>
              <a:rPr lang="en-US" sz="2400" b="1" dirty="0">
                <a:solidFill>
                  <a:srgbClr val="112A6D"/>
                </a:solidFill>
              </a:rPr>
              <a:t>Can</a:t>
            </a:r>
            <a:r>
              <a:rPr lang="en-US" sz="2400" dirty="0">
                <a:solidFill>
                  <a:srgbClr val="112A6D"/>
                </a:solidFill>
              </a:rPr>
              <a:t> hold the employee to performance standards for quality of work. </a:t>
            </a:r>
          </a:p>
          <a:p>
            <a:r>
              <a:rPr lang="en-US" sz="2400" b="1" dirty="0">
                <a:solidFill>
                  <a:srgbClr val="112A6D"/>
                </a:solidFill>
              </a:rPr>
              <a:t>Can</a:t>
            </a:r>
            <a:r>
              <a:rPr lang="en-US" sz="2400" dirty="0">
                <a:solidFill>
                  <a:srgbClr val="112A6D"/>
                </a:solidFill>
              </a:rPr>
              <a:t> establish interim deadlines or milestones for projects and hold employee to standards. </a:t>
            </a:r>
          </a:p>
          <a:p>
            <a:r>
              <a:rPr lang="en-US" sz="2400" b="1" dirty="0">
                <a:solidFill>
                  <a:srgbClr val="112A6D"/>
                </a:solidFill>
              </a:rPr>
              <a:t>Can</a:t>
            </a:r>
            <a:r>
              <a:rPr lang="en-US" sz="2400" dirty="0">
                <a:solidFill>
                  <a:srgbClr val="112A6D"/>
                </a:solidFill>
              </a:rPr>
              <a:t> ask whether</a:t>
            </a:r>
            <a:r>
              <a:rPr lang="en-US" sz="2400" dirty="0">
                <a:solidFill>
                  <a:srgbClr val="112A6D"/>
                </a:solidFill>
                <a:effectLst/>
                <a:ea typeface="Calibri" panose="020F0502020204030204" pitchFamily="34" charset="0"/>
              </a:rPr>
              <a:t> a regular, reduced schedule better fit the need and reduce uncertainty of intermittent call-in usage? </a:t>
            </a:r>
          </a:p>
          <a:p>
            <a:pPr lvl="1"/>
            <a:r>
              <a:rPr lang="en-US" dirty="0">
                <a:solidFill>
                  <a:srgbClr val="112A6D"/>
                </a:solidFill>
                <a:effectLst/>
                <a:ea typeface="Calibri" panose="020F0502020204030204" pitchFamily="34" charset="0"/>
              </a:rPr>
              <a:t>If so, what schedule? Period of time schedule applies (week/pp/month/etc.). That is, how often must </a:t>
            </a:r>
            <a:r>
              <a:rPr lang="en-US" dirty="0">
                <a:solidFill>
                  <a:srgbClr val="112A6D"/>
                </a:solidFill>
                <a:ea typeface="Calibri" panose="020F0502020204030204" pitchFamily="34" charset="0"/>
              </a:rPr>
              <a:t>employee</a:t>
            </a:r>
            <a:r>
              <a:rPr lang="en-US" dirty="0">
                <a:solidFill>
                  <a:srgbClr val="112A6D"/>
                </a:solidFill>
                <a:effectLst/>
                <a:ea typeface="Calibri" panose="020F0502020204030204" pitchFamily="34" charset="0"/>
              </a:rPr>
              <a:t> &amp; </a:t>
            </a:r>
            <a:r>
              <a:rPr lang="en-US" dirty="0">
                <a:solidFill>
                  <a:srgbClr val="112A6D"/>
                </a:solidFill>
                <a:ea typeface="Calibri" panose="020F0502020204030204" pitchFamily="34" charset="0"/>
              </a:rPr>
              <a:t>manager</a:t>
            </a:r>
            <a:r>
              <a:rPr lang="en-US" dirty="0">
                <a:solidFill>
                  <a:srgbClr val="112A6D"/>
                </a:solidFill>
                <a:effectLst/>
                <a:ea typeface="Calibri" panose="020F0502020204030204" pitchFamily="34" charset="0"/>
              </a:rPr>
              <a:t> update the schedule?</a:t>
            </a:r>
            <a:endParaRPr lang="en-US" dirty="0">
              <a:solidFill>
                <a:srgbClr val="112A6D"/>
              </a:solidFill>
            </a:endParaRPr>
          </a:p>
        </p:txBody>
      </p:sp>
    </p:spTree>
    <p:custDataLst>
      <p:tags r:id="rId1"/>
    </p:custDataLst>
    <p:extLst>
      <p:ext uri="{BB962C8B-B14F-4D97-AF65-F5344CB8AC3E}">
        <p14:creationId xmlns:p14="http://schemas.microsoft.com/office/powerpoint/2010/main" val="23198180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a:xfrm>
            <a:off x="838200" y="1062681"/>
            <a:ext cx="10956274" cy="628009"/>
          </a:xfrm>
        </p:spPr>
        <p:txBody>
          <a:bodyPr>
            <a:noAutofit/>
          </a:bodyPr>
          <a:lstStyle/>
          <a:p>
            <a:pPr algn="l"/>
            <a:r>
              <a:rPr lang="en-US" b="1" dirty="0">
                <a:solidFill>
                  <a:srgbClr val="112A6D"/>
                </a:solidFill>
                <a:latin typeface="Franklin Gothic Medium" panose="020B0603020102020204" pitchFamily="34" charset="0"/>
                <a:cs typeface="Arial" pitchFamily="34" charset="0"/>
              </a:rPr>
              <a:t>How Can I Manage Intermittent Absences? </a:t>
            </a:r>
          </a:p>
        </p:txBody>
      </p:sp>
      <p:sp>
        <p:nvSpPr>
          <p:cNvPr id="7" name="Content Placeholder 6">
            <a:extLst>
              <a:ext uri="{FF2B5EF4-FFF2-40B4-BE49-F238E27FC236}">
                <a16:creationId xmlns:a16="http://schemas.microsoft.com/office/drawing/2014/main" id="{8E09D6B8-C4F1-EC79-1843-AF5D09C8F3AA}"/>
              </a:ext>
            </a:extLst>
          </p:cNvPr>
          <p:cNvSpPr>
            <a:spLocks noGrp="1"/>
          </p:cNvSpPr>
          <p:nvPr>
            <p:ph sz="half" idx="2"/>
          </p:nvPr>
        </p:nvSpPr>
        <p:spPr>
          <a:xfrm>
            <a:off x="838200" y="1875294"/>
            <a:ext cx="10515600" cy="3920025"/>
          </a:xfrm>
          <a:ln>
            <a:solidFill>
              <a:schemeClr val="accent4">
                <a:lumMod val="75000"/>
              </a:schemeClr>
            </a:solidFill>
          </a:ln>
        </p:spPr>
        <p:txBody>
          <a:bodyPr>
            <a:normAutofit/>
          </a:bodyPr>
          <a:lstStyle/>
          <a:p>
            <a:r>
              <a:rPr lang="en-US" sz="2400" b="1" dirty="0">
                <a:solidFill>
                  <a:srgbClr val="112A6D"/>
                </a:solidFill>
              </a:rPr>
              <a:t>Cannot </a:t>
            </a:r>
            <a:r>
              <a:rPr lang="en-US" sz="2400" dirty="0">
                <a:solidFill>
                  <a:srgbClr val="112A6D"/>
                </a:solidFill>
              </a:rPr>
              <a:t>ask what condition or specific reason the employee is taking leave for.</a:t>
            </a:r>
          </a:p>
          <a:p>
            <a:r>
              <a:rPr lang="en-US" sz="2400" b="1" dirty="0">
                <a:solidFill>
                  <a:srgbClr val="112A6D"/>
                </a:solidFill>
              </a:rPr>
              <a:t>Cannot</a:t>
            </a:r>
            <a:r>
              <a:rPr lang="en-US" sz="2400" dirty="0">
                <a:solidFill>
                  <a:srgbClr val="112A6D"/>
                </a:solidFill>
              </a:rPr>
              <a:t> ask what is wrong with the employee or family member requiring care.</a:t>
            </a:r>
          </a:p>
          <a:p>
            <a:r>
              <a:rPr lang="en-US" sz="2400" b="1" dirty="0">
                <a:solidFill>
                  <a:srgbClr val="112A6D"/>
                </a:solidFill>
              </a:rPr>
              <a:t>Cannot </a:t>
            </a:r>
            <a:r>
              <a:rPr lang="en-US" sz="2400" dirty="0">
                <a:solidFill>
                  <a:srgbClr val="112A6D"/>
                </a:solidFill>
              </a:rPr>
              <a:t>ask for a doctor’s statement for every absence.</a:t>
            </a:r>
          </a:p>
          <a:p>
            <a:r>
              <a:rPr lang="en-US" sz="2400" b="1" dirty="0">
                <a:solidFill>
                  <a:srgbClr val="112A6D"/>
                </a:solidFill>
              </a:rPr>
              <a:t>Cannot</a:t>
            </a:r>
            <a:r>
              <a:rPr lang="en-US" sz="2400" dirty="0">
                <a:solidFill>
                  <a:srgbClr val="112A6D"/>
                </a:solidFill>
              </a:rPr>
              <a:t> require the employee to make-up FML absences.</a:t>
            </a:r>
          </a:p>
          <a:p>
            <a:pPr lvl="1"/>
            <a:r>
              <a:rPr lang="en-US" dirty="0">
                <a:solidFill>
                  <a:srgbClr val="112A6D"/>
                </a:solidFill>
              </a:rPr>
              <a:t>However, if the employee works 37.5 hours over the course of week, you cannot charge FML for any absences just because they occurred during business hours. </a:t>
            </a:r>
          </a:p>
        </p:txBody>
      </p:sp>
    </p:spTree>
    <p:custDataLst>
      <p:tags r:id="rId1"/>
    </p:custDataLst>
    <p:extLst>
      <p:ext uri="{BB962C8B-B14F-4D97-AF65-F5344CB8AC3E}">
        <p14:creationId xmlns:p14="http://schemas.microsoft.com/office/powerpoint/2010/main" val="639746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FCBC92C3-5D36-4097-B497-5391D054D5E7}"/>
              </a:ext>
            </a:extLst>
          </p:cNvPr>
          <p:cNvSpPr>
            <a:spLocks noGrp="1"/>
          </p:cNvSpPr>
          <p:nvPr/>
        </p:nvSpPr>
        <p:spPr>
          <a:xfrm>
            <a:off x="1833908" y="1171689"/>
            <a:ext cx="8338792" cy="51006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defTabSz="914400" rtl="0" eaLnBrk="1" fontAlgn="auto" latinLnBrk="0" hangingPunct="1">
              <a:lnSpc>
                <a:spcPct val="90000"/>
              </a:lnSpc>
              <a:spcBef>
                <a:spcPct val="0"/>
              </a:spcBef>
              <a:spcAft>
                <a:spcPts val="0"/>
              </a:spcAft>
              <a:buClrTx/>
              <a:buSzTx/>
              <a:buFontTx/>
              <a:buNone/>
              <a:tabLst/>
              <a:defRPr/>
            </a:pPr>
            <a:r>
              <a:rPr kumimoji="0" lang="en-US" sz="4000" b="1" i="0" u="none" strike="noStrike" kern="1200" cap="none" spc="0" normalizeH="0" baseline="0" noProof="0" dirty="0">
                <a:ln>
                  <a:noFill/>
                </a:ln>
                <a:solidFill>
                  <a:srgbClr val="112A6D"/>
                </a:solidFill>
                <a:effectLst/>
                <a:uLnTx/>
                <a:uFillTx/>
                <a:latin typeface="Franklin Gothic Medium"/>
                <a:cs typeface="Arial"/>
              </a:rPr>
              <a:t>How to Recognize a Need for FML </a:t>
            </a:r>
            <a:endParaRPr lang="en-US" sz="4000" b="1" i="0" u="none" strike="noStrike" kern="1200" cap="none" spc="0" normalizeH="0" baseline="0" noProof="0" dirty="0">
              <a:ln>
                <a:noFill/>
              </a:ln>
              <a:solidFill>
                <a:srgbClr val="112A6D"/>
              </a:solidFill>
              <a:effectLst/>
              <a:uLnTx/>
              <a:uFillTx/>
              <a:latin typeface="Franklin Gothic Medium"/>
              <a:cs typeface="Arial"/>
            </a:endParaRPr>
          </a:p>
        </p:txBody>
      </p:sp>
      <p:sp>
        <p:nvSpPr>
          <p:cNvPr id="3" name="Rectangle: Rounded Corners 2">
            <a:extLst>
              <a:ext uri="{FF2B5EF4-FFF2-40B4-BE49-F238E27FC236}">
                <a16:creationId xmlns:a16="http://schemas.microsoft.com/office/drawing/2014/main" id="{CDC34653-21BC-4D36-EC22-5EB499456CE5}"/>
              </a:ext>
            </a:extLst>
          </p:cNvPr>
          <p:cNvSpPr/>
          <p:nvPr/>
        </p:nvSpPr>
        <p:spPr>
          <a:xfrm>
            <a:off x="416378" y="1992085"/>
            <a:ext cx="5581650" cy="1708225"/>
          </a:xfrm>
          <a:prstGeom prst="roundRect">
            <a:avLst/>
          </a:prstGeom>
          <a:solidFill>
            <a:srgbClr val="112A6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Rounded Corners 8">
            <a:extLst>
              <a:ext uri="{FF2B5EF4-FFF2-40B4-BE49-F238E27FC236}">
                <a16:creationId xmlns:a16="http://schemas.microsoft.com/office/drawing/2014/main" id="{CAFD8FC1-29C2-4CBE-FFBA-FBB837409359}"/>
              </a:ext>
            </a:extLst>
          </p:cNvPr>
          <p:cNvSpPr/>
          <p:nvPr/>
        </p:nvSpPr>
        <p:spPr>
          <a:xfrm>
            <a:off x="6193973" y="1992085"/>
            <a:ext cx="5573483" cy="1747661"/>
          </a:xfrm>
          <a:prstGeom prst="roundRect">
            <a:avLst/>
          </a:prstGeom>
          <a:solidFill>
            <a:srgbClr val="112A6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Rounded Corners 9">
            <a:extLst>
              <a:ext uri="{FF2B5EF4-FFF2-40B4-BE49-F238E27FC236}">
                <a16:creationId xmlns:a16="http://schemas.microsoft.com/office/drawing/2014/main" id="{A4CF5A94-4A88-4414-CC2C-FA547D827019}"/>
              </a:ext>
            </a:extLst>
          </p:cNvPr>
          <p:cNvSpPr/>
          <p:nvPr/>
        </p:nvSpPr>
        <p:spPr>
          <a:xfrm>
            <a:off x="374921" y="4010644"/>
            <a:ext cx="5581650" cy="1708225"/>
          </a:xfrm>
          <a:prstGeom prst="roundRect">
            <a:avLst/>
          </a:prstGeom>
          <a:solidFill>
            <a:srgbClr val="112A6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Rounded Corners 10">
            <a:extLst>
              <a:ext uri="{FF2B5EF4-FFF2-40B4-BE49-F238E27FC236}">
                <a16:creationId xmlns:a16="http://schemas.microsoft.com/office/drawing/2014/main" id="{5C941A11-72AF-0FCA-852B-837552E9EDCE}"/>
              </a:ext>
            </a:extLst>
          </p:cNvPr>
          <p:cNvSpPr/>
          <p:nvPr/>
        </p:nvSpPr>
        <p:spPr>
          <a:xfrm>
            <a:off x="6185807" y="4010645"/>
            <a:ext cx="5581650" cy="1708224"/>
          </a:xfrm>
          <a:prstGeom prst="roundRect">
            <a:avLst/>
          </a:prstGeom>
          <a:solidFill>
            <a:srgbClr val="112A6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7E8C85BB-7FB7-9506-D9A3-4256460DD682}"/>
              </a:ext>
            </a:extLst>
          </p:cNvPr>
          <p:cNvSpPr txBox="1"/>
          <p:nvPr/>
        </p:nvSpPr>
        <p:spPr>
          <a:xfrm>
            <a:off x="731843" y="2269260"/>
            <a:ext cx="2329129" cy="769441"/>
          </a:xfrm>
          <a:prstGeom prst="rect">
            <a:avLst/>
          </a:prstGeom>
          <a:noFill/>
        </p:spPr>
        <p:txBody>
          <a:bodyPr wrap="square" rtlCol="0">
            <a:spAutoFit/>
          </a:bodyPr>
          <a:lstStyle/>
          <a:p>
            <a:r>
              <a:rPr lang="en-US" sz="2200" b="1" dirty="0">
                <a:solidFill>
                  <a:schemeClr val="bg1"/>
                </a:solidFill>
              </a:rPr>
              <a:t>Employee’s Own Medical Condition</a:t>
            </a:r>
          </a:p>
        </p:txBody>
      </p:sp>
      <p:sp>
        <p:nvSpPr>
          <p:cNvPr id="17" name="TextBox 16">
            <a:extLst>
              <a:ext uri="{FF2B5EF4-FFF2-40B4-BE49-F238E27FC236}">
                <a16:creationId xmlns:a16="http://schemas.microsoft.com/office/drawing/2014/main" id="{2A5C882F-3678-C6A9-45F3-F2633533BC8E}"/>
              </a:ext>
            </a:extLst>
          </p:cNvPr>
          <p:cNvSpPr txBox="1"/>
          <p:nvPr/>
        </p:nvSpPr>
        <p:spPr>
          <a:xfrm>
            <a:off x="731843" y="4238420"/>
            <a:ext cx="2853131" cy="1446550"/>
          </a:xfrm>
          <a:prstGeom prst="rect">
            <a:avLst/>
          </a:prstGeom>
          <a:noFill/>
        </p:spPr>
        <p:txBody>
          <a:bodyPr wrap="square" rtlCol="0">
            <a:spAutoFit/>
          </a:bodyPr>
          <a:lstStyle/>
          <a:p>
            <a:r>
              <a:rPr lang="en-US" sz="2200" b="1" dirty="0">
                <a:solidFill>
                  <a:schemeClr val="bg1"/>
                </a:solidFill>
              </a:rPr>
              <a:t>Medical Condition of Employee’s Spouse, Parent(s), or Child(ren)</a:t>
            </a:r>
          </a:p>
          <a:p>
            <a:endParaRPr lang="en-US" sz="2200" b="1" dirty="0">
              <a:solidFill>
                <a:schemeClr val="bg1"/>
              </a:solidFill>
            </a:endParaRPr>
          </a:p>
        </p:txBody>
      </p:sp>
      <p:sp>
        <p:nvSpPr>
          <p:cNvPr id="19" name="TextBox 18">
            <a:extLst>
              <a:ext uri="{FF2B5EF4-FFF2-40B4-BE49-F238E27FC236}">
                <a16:creationId xmlns:a16="http://schemas.microsoft.com/office/drawing/2014/main" id="{F37670A1-6315-620A-E41F-0479F2E11987}"/>
              </a:ext>
            </a:extLst>
          </p:cNvPr>
          <p:cNvSpPr txBox="1"/>
          <p:nvPr/>
        </p:nvSpPr>
        <p:spPr>
          <a:xfrm>
            <a:off x="6515100" y="2105973"/>
            <a:ext cx="2306282" cy="1384995"/>
          </a:xfrm>
          <a:prstGeom prst="rect">
            <a:avLst/>
          </a:prstGeom>
          <a:noFill/>
        </p:spPr>
        <p:txBody>
          <a:bodyPr wrap="square" rtlCol="0">
            <a:spAutoFit/>
          </a:bodyPr>
          <a:lstStyle/>
          <a:p>
            <a:r>
              <a:rPr lang="en-US" sz="2100" b="1" dirty="0">
                <a:solidFill>
                  <a:schemeClr val="bg1"/>
                </a:solidFill>
              </a:rPr>
              <a:t>Addition to Employee’s Family (Adoption, Birth, or Foster Care)</a:t>
            </a:r>
          </a:p>
        </p:txBody>
      </p:sp>
      <p:sp>
        <p:nvSpPr>
          <p:cNvPr id="20" name="TextBox 19">
            <a:extLst>
              <a:ext uri="{FF2B5EF4-FFF2-40B4-BE49-F238E27FC236}">
                <a16:creationId xmlns:a16="http://schemas.microsoft.com/office/drawing/2014/main" id="{C16B24FA-54CD-544C-4390-A53F77407B36}"/>
              </a:ext>
            </a:extLst>
          </p:cNvPr>
          <p:cNvSpPr txBox="1"/>
          <p:nvPr/>
        </p:nvSpPr>
        <p:spPr>
          <a:xfrm>
            <a:off x="6515100" y="4124532"/>
            <a:ext cx="2478805" cy="1446550"/>
          </a:xfrm>
          <a:prstGeom prst="rect">
            <a:avLst/>
          </a:prstGeom>
          <a:noFill/>
        </p:spPr>
        <p:txBody>
          <a:bodyPr wrap="square" rtlCol="0">
            <a:spAutoFit/>
          </a:bodyPr>
          <a:lstStyle/>
          <a:p>
            <a:r>
              <a:rPr lang="en-US" sz="2200" b="1" dirty="0">
                <a:solidFill>
                  <a:schemeClr val="bg1"/>
                </a:solidFill>
              </a:rPr>
              <a:t>Family Member Deployed for or Injured During Military Service</a:t>
            </a:r>
          </a:p>
        </p:txBody>
      </p:sp>
      <p:sp>
        <p:nvSpPr>
          <p:cNvPr id="21" name="TextBox 20">
            <a:extLst>
              <a:ext uri="{FF2B5EF4-FFF2-40B4-BE49-F238E27FC236}">
                <a16:creationId xmlns:a16="http://schemas.microsoft.com/office/drawing/2014/main" id="{47E20E84-0B5C-5276-69E6-3988BD5D5AAF}"/>
              </a:ext>
            </a:extLst>
          </p:cNvPr>
          <p:cNvSpPr txBox="1"/>
          <p:nvPr/>
        </p:nvSpPr>
        <p:spPr>
          <a:xfrm>
            <a:off x="3477988" y="2237014"/>
            <a:ext cx="2188029" cy="1061829"/>
          </a:xfrm>
          <a:prstGeom prst="rect">
            <a:avLst/>
          </a:prstGeom>
          <a:noFill/>
        </p:spPr>
        <p:txBody>
          <a:bodyPr wrap="square" rtlCol="0">
            <a:spAutoFit/>
          </a:bodyPr>
          <a:lstStyle/>
          <a:p>
            <a:pPr marL="285750" indent="-285750">
              <a:buFont typeface="Arial" panose="020B0604020202020204" pitchFamily="34" charset="0"/>
              <a:buChar char="•"/>
            </a:pPr>
            <a:r>
              <a:rPr lang="en-US" sz="2100" dirty="0">
                <a:solidFill>
                  <a:schemeClr val="bg1"/>
                </a:solidFill>
              </a:rPr>
              <a:t>Family Medical Leave</a:t>
            </a:r>
          </a:p>
          <a:p>
            <a:pPr marL="285750" indent="-285750">
              <a:buFont typeface="Arial" panose="020B0604020202020204" pitchFamily="34" charset="0"/>
              <a:buChar char="•"/>
            </a:pPr>
            <a:r>
              <a:rPr lang="en-US" sz="2100" dirty="0">
                <a:solidFill>
                  <a:schemeClr val="bg1"/>
                </a:solidFill>
              </a:rPr>
              <a:t>Disability</a:t>
            </a:r>
          </a:p>
        </p:txBody>
      </p:sp>
      <p:sp>
        <p:nvSpPr>
          <p:cNvPr id="22" name="TextBox 21">
            <a:extLst>
              <a:ext uri="{FF2B5EF4-FFF2-40B4-BE49-F238E27FC236}">
                <a16:creationId xmlns:a16="http://schemas.microsoft.com/office/drawing/2014/main" id="{F21FA97E-17AD-C2F6-5951-F91590DC620F}"/>
              </a:ext>
            </a:extLst>
          </p:cNvPr>
          <p:cNvSpPr txBox="1"/>
          <p:nvPr/>
        </p:nvSpPr>
        <p:spPr>
          <a:xfrm>
            <a:off x="3494318" y="4238420"/>
            <a:ext cx="2188029" cy="769441"/>
          </a:xfrm>
          <a:prstGeom prst="rect">
            <a:avLst/>
          </a:prstGeom>
          <a:noFill/>
        </p:spPr>
        <p:txBody>
          <a:bodyPr wrap="square" rtlCol="0">
            <a:spAutoFit/>
          </a:bodyPr>
          <a:lstStyle/>
          <a:p>
            <a:pPr marL="285750" indent="-285750">
              <a:buFont typeface="Arial" panose="020B0604020202020204" pitchFamily="34" charset="0"/>
              <a:buChar char="•"/>
            </a:pPr>
            <a:r>
              <a:rPr lang="en-US" sz="2200" dirty="0">
                <a:solidFill>
                  <a:schemeClr val="bg1"/>
                </a:solidFill>
              </a:rPr>
              <a:t>Family Medical Leave</a:t>
            </a:r>
          </a:p>
        </p:txBody>
      </p:sp>
      <p:sp>
        <p:nvSpPr>
          <p:cNvPr id="23" name="TextBox 22">
            <a:extLst>
              <a:ext uri="{FF2B5EF4-FFF2-40B4-BE49-F238E27FC236}">
                <a16:creationId xmlns:a16="http://schemas.microsoft.com/office/drawing/2014/main" id="{9A523E22-9C55-9314-6618-D69CCCDD5BB9}"/>
              </a:ext>
            </a:extLst>
          </p:cNvPr>
          <p:cNvSpPr txBox="1"/>
          <p:nvPr/>
        </p:nvSpPr>
        <p:spPr>
          <a:xfrm>
            <a:off x="8825593" y="2206351"/>
            <a:ext cx="2769145" cy="1384995"/>
          </a:xfrm>
          <a:prstGeom prst="rect">
            <a:avLst/>
          </a:prstGeom>
          <a:noFill/>
        </p:spPr>
        <p:txBody>
          <a:bodyPr wrap="square" rtlCol="0">
            <a:spAutoFit/>
          </a:bodyPr>
          <a:lstStyle/>
          <a:p>
            <a:pPr marL="285750" indent="-285750">
              <a:buFont typeface="Arial" panose="020B0604020202020204" pitchFamily="34" charset="0"/>
              <a:buChar char="•"/>
            </a:pPr>
            <a:r>
              <a:rPr lang="en-US" sz="2100" dirty="0">
                <a:solidFill>
                  <a:schemeClr val="bg1"/>
                </a:solidFill>
              </a:rPr>
              <a:t>Family Medical Leave</a:t>
            </a:r>
          </a:p>
          <a:p>
            <a:pPr marL="285750" indent="-285750">
              <a:buFont typeface="Arial" panose="020B0604020202020204" pitchFamily="34" charset="0"/>
              <a:buChar char="•"/>
            </a:pPr>
            <a:r>
              <a:rPr lang="en-US" sz="2100" dirty="0">
                <a:solidFill>
                  <a:schemeClr val="bg1"/>
                </a:solidFill>
              </a:rPr>
              <a:t>New Parent Leave</a:t>
            </a:r>
          </a:p>
          <a:p>
            <a:pPr marL="285750" indent="-285750">
              <a:buFont typeface="Arial" panose="020B0604020202020204" pitchFamily="34" charset="0"/>
              <a:buChar char="•"/>
            </a:pPr>
            <a:r>
              <a:rPr lang="en-US" sz="2100" dirty="0">
                <a:solidFill>
                  <a:schemeClr val="bg1"/>
                </a:solidFill>
              </a:rPr>
              <a:t>Disability</a:t>
            </a:r>
          </a:p>
        </p:txBody>
      </p:sp>
      <p:sp>
        <p:nvSpPr>
          <p:cNvPr id="24" name="TextBox 23">
            <a:extLst>
              <a:ext uri="{FF2B5EF4-FFF2-40B4-BE49-F238E27FC236}">
                <a16:creationId xmlns:a16="http://schemas.microsoft.com/office/drawing/2014/main" id="{FE780CC5-2A3A-CBD3-BFF3-878D36785EF6}"/>
              </a:ext>
            </a:extLst>
          </p:cNvPr>
          <p:cNvSpPr txBox="1"/>
          <p:nvPr/>
        </p:nvSpPr>
        <p:spPr>
          <a:xfrm>
            <a:off x="8821382" y="4152543"/>
            <a:ext cx="2773356" cy="1446550"/>
          </a:xfrm>
          <a:prstGeom prst="rect">
            <a:avLst/>
          </a:prstGeom>
          <a:noFill/>
        </p:spPr>
        <p:txBody>
          <a:bodyPr wrap="square" rtlCol="0">
            <a:spAutoFit/>
          </a:bodyPr>
          <a:lstStyle/>
          <a:p>
            <a:pPr marL="285750" indent="-285750">
              <a:buFont typeface="Arial" panose="020B0604020202020204" pitchFamily="34" charset="0"/>
              <a:buChar char="•"/>
            </a:pPr>
            <a:r>
              <a:rPr lang="en-US" sz="2200" dirty="0">
                <a:solidFill>
                  <a:schemeClr val="bg1"/>
                </a:solidFill>
              </a:rPr>
              <a:t>Family Medical Leave</a:t>
            </a:r>
          </a:p>
          <a:p>
            <a:pPr marL="285750" indent="-285750">
              <a:buFont typeface="Arial" panose="020B0604020202020204" pitchFamily="34" charset="0"/>
              <a:buChar char="•"/>
            </a:pPr>
            <a:r>
              <a:rPr lang="en-US" sz="2200" dirty="0">
                <a:solidFill>
                  <a:schemeClr val="bg1"/>
                </a:solidFill>
              </a:rPr>
              <a:t>Military Family Leave</a:t>
            </a:r>
          </a:p>
        </p:txBody>
      </p:sp>
    </p:spTree>
    <p:custDataLst>
      <p:tags r:id="rId1"/>
    </p:custDataLst>
    <p:extLst>
      <p:ext uri="{BB962C8B-B14F-4D97-AF65-F5344CB8AC3E}">
        <p14:creationId xmlns:p14="http://schemas.microsoft.com/office/powerpoint/2010/main" val="24577544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a:xfrm>
            <a:off x="838200" y="1062681"/>
            <a:ext cx="10818563" cy="628009"/>
          </a:xfrm>
        </p:spPr>
        <p:txBody>
          <a:bodyPr>
            <a:noAutofit/>
          </a:bodyPr>
          <a:lstStyle/>
          <a:p>
            <a:pPr algn="l"/>
            <a:r>
              <a:rPr lang="en-US" b="1" dirty="0">
                <a:solidFill>
                  <a:srgbClr val="112A6D"/>
                </a:solidFill>
                <a:latin typeface="Franklin Gothic Medium" panose="020B0603020102020204" pitchFamily="34" charset="0"/>
                <a:cs typeface="Arial" pitchFamily="34" charset="0"/>
              </a:rPr>
              <a:t>How Can I Manage Intermittent Absences? </a:t>
            </a:r>
          </a:p>
        </p:txBody>
      </p:sp>
      <p:sp>
        <p:nvSpPr>
          <p:cNvPr id="7" name="Content Placeholder 6">
            <a:extLst>
              <a:ext uri="{FF2B5EF4-FFF2-40B4-BE49-F238E27FC236}">
                <a16:creationId xmlns:a16="http://schemas.microsoft.com/office/drawing/2014/main" id="{8E09D6B8-C4F1-EC79-1843-AF5D09C8F3AA}"/>
              </a:ext>
            </a:extLst>
          </p:cNvPr>
          <p:cNvSpPr>
            <a:spLocks noGrp="1"/>
          </p:cNvSpPr>
          <p:nvPr>
            <p:ph sz="half" idx="2"/>
          </p:nvPr>
        </p:nvSpPr>
        <p:spPr>
          <a:xfrm>
            <a:off x="838200" y="1844546"/>
            <a:ext cx="10367075" cy="3905322"/>
          </a:xfrm>
          <a:ln>
            <a:solidFill>
              <a:schemeClr val="accent4">
                <a:lumMod val="75000"/>
              </a:schemeClr>
            </a:solidFill>
          </a:ln>
        </p:spPr>
        <p:txBody>
          <a:bodyPr>
            <a:normAutofit/>
          </a:bodyPr>
          <a:lstStyle/>
          <a:p>
            <a:r>
              <a:rPr lang="en-US" sz="2400" b="1" dirty="0">
                <a:solidFill>
                  <a:srgbClr val="112A6D"/>
                </a:solidFill>
              </a:rPr>
              <a:t>Cannot</a:t>
            </a:r>
            <a:r>
              <a:rPr lang="en-US" sz="2400" dirty="0">
                <a:solidFill>
                  <a:srgbClr val="112A6D"/>
                </a:solidFill>
              </a:rPr>
              <a:t> require compliance with call-in timeframe if the employee was incapacitated at that time.</a:t>
            </a:r>
          </a:p>
          <a:p>
            <a:r>
              <a:rPr lang="en-US" sz="2400" b="1" dirty="0">
                <a:solidFill>
                  <a:srgbClr val="112A6D"/>
                </a:solidFill>
              </a:rPr>
              <a:t>Cannot</a:t>
            </a:r>
            <a:r>
              <a:rPr lang="en-US" sz="2400" dirty="0">
                <a:solidFill>
                  <a:srgbClr val="112A6D"/>
                </a:solidFill>
              </a:rPr>
              <a:t> transfer the employee to another job unless FML is for planned course of treatment. </a:t>
            </a:r>
          </a:p>
          <a:p>
            <a:r>
              <a:rPr lang="en-US" sz="2400" b="1" dirty="0">
                <a:solidFill>
                  <a:srgbClr val="112A6D"/>
                </a:solidFill>
              </a:rPr>
              <a:t>Cannot</a:t>
            </a:r>
            <a:r>
              <a:rPr lang="en-US" sz="2400" dirty="0">
                <a:solidFill>
                  <a:srgbClr val="112A6D"/>
                </a:solidFill>
              </a:rPr>
              <a:t> require the employee to meet full-time performance standards for quantity or timeliness. E.g., if employee misses 12 weeks of the year (25%) due to FML, performance standard is met if employee performs 75% of full-time standards. </a:t>
            </a:r>
          </a:p>
        </p:txBody>
      </p:sp>
    </p:spTree>
    <p:custDataLst>
      <p:tags r:id="rId1"/>
    </p:custDataLst>
    <p:extLst>
      <p:ext uri="{BB962C8B-B14F-4D97-AF65-F5344CB8AC3E}">
        <p14:creationId xmlns:p14="http://schemas.microsoft.com/office/powerpoint/2010/main" val="42081782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a:xfrm>
            <a:off x="457198" y="1106749"/>
            <a:ext cx="11441018" cy="628009"/>
          </a:xfrm>
        </p:spPr>
        <p:txBody>
          <a:bodyPr>
            <a:noAutofit/>
          </a:bodyPr>
          <a:lstStyle/>
          <a:p>
            <a:r>
              <a:rPr lang="en-US" b="1" dirty="0">
                <a:solidFill>
                  <a:srgbClr val="112A6D"/>
                </a:solidFill>
                <a:latin typeface="Franklin Gothic Medium" panose="020B0603020102020204" pitchFamily="34" charset="0"/>
                <a:cs typeface="Arial" pitchFamily="34" charset="0"/>
              </a:rPr>
              <a:t>Can I Ask My Employee Anything About FML?</a:t>
            </a:r>
          </a:p>
        </p:txBody>
      </p:sp>
      <p:sp>
        <p:nvSpPr>
          <p:cNvPr id="6" name="Content Placeholder 2"/>
          <p:cNvSpPr>
            <a:spLocks noGrp="1"/>
          </p:cNvSpPr>
          <p:nvPr>
            <p:ph idx="1"/>
          </p:nvPr>
        </p:nvSpPr>
        <p:spPr>
          <a:xfrm>
            <a:off x="457199" y="1898329"/>
            <a:ext cx="11442357" cy="4513701"/>
          </a:xfrm>
        </p:spPr>
        <p:txBody>
          <a:bodyPr>
            <a:normAutofit fontScale="92500" lnSpcReduction="10000"/>
          </a:bodyPr>
          <a:lstStyle/>
          <a:p>
            <a:pPr marL="0" marR="0" lvl="0" indent="0">
              <a:spcBef>
                <a:spcPts val="0"/>
              </a:spcBef>
              <a:spcAft>
                <a:spcPts val="0"/>
              </a:spcAft>
              <a:buNone/>
            </a:pPr>
            <a:r>
              <a:rPr lang="en-US" sz="3000" i="1" dirty="0">
                <a:solidFill>
                  <a:srgbClr val="1F3864"/>
                </a:solidFill>
                <a:effectLst/>
                <a:ea typeface="Calibri" panose="020F0502020204030204" pitchFamily="34" charset="0"/>
              </a:rPr>
              <a:t>Yes, Managers can ask questions about specific absences:</a:t>
            </a:r>
          </a:p>
          <a:p>
            <a:pPr marL="342900" marR="0" lvl="0" indent="-342900">
              <a:spcBef>
                <a:spcPts val="0"/>
              </a:spcBef>
              <a:spcAft>
                <a:spcPts val="0"/>
              </a:spcAft>
              <a:buFont typeface="+mj-lt"/>
              <a:buAutoNum type="arabicPeriod"/>
            </a:pPr>
            <a:endParaRPr lang="en-US" sz="2500" dirty="0">
              <a:effectLst/>
              <a:ea typeface="Calibri" panose="020F0502020204030204" pitchFamily="34" charset="0"/>
            </a:endParaRPr>
          </a:p>
          <a:p>
            <a:pPr marL="457200" indent="-457200">
              <a:spcBef>
                <a:spcPts val="0"/>
              </a:spcBef>
              <a:buFont typeface="+mj-lt"/>
              <a:buAutoNum type="arabicPeriod"/>
            </a:pPr>
            <a:r>
              <a:rPr lang="en-US" sz="2500" dirty="0">
                <a:solidFill>
                  <a:srgbClr val="1F3864"/>
                </a:solidFill>
                <a:effectLst/>
                <a:ea typeface="Calibri" panose="020F0502020204030204" pitchFamily="34" charset="0"/>
              </a:rPr>
              <a:t>Is this absence for the reason the employee has approved FML? </a:t>
            </a:r>
          </a:p>
          <a:p>
            <a:pPr marL="457200" indent="-457200">
              <a:spcBef>
                <a:spcPts val="0"/>
              </a:spcBef>
              <a:buFont typeface="+mj-lt"/>
              <a:buAutoNum type="arabicPeriod"/>
            </a:pPr>
            <a:r>
              <a:rPr lang="en-US" sz="2500" dirty="0">
                <a:solidFill>
                  <a:srgbClr val="1F3864"/>
                </a:solidFill>
                <a:ea typeface="Calibri" panose="020F0502020204030204" pitchFamily="34" charset="0"/>
              </a:rPr>
              <a:t>Which FML reason/approval Request ID# applies to this absence (if the employee has more than one open FML case)?</a:t>
            </a:r>
          </a:p>
          <a:p>
            <a:pPr marL="457200" indent="-457200">
              <a:spcBef>
                <a:spcPts val="0"/>
              </a:spcBef>
              <a:buFont typeface="+mj-lt"/>
              <a:buAutoNum type="arabicPeriod"/>
            </a:pPr>
            <a:r>
              <a:rPr lang="en-US" sz="2500" dirty="0">
                <a:solidFill>
                  <a:srgbClr val="1F3864"/>
                </a:solidFill>
                <a:effectLst/>
                <a:ea typeface="Calibri" panose="020F0502020204030204" pitchFamily="34" charset="0"/>
              </a:rPr>
              <a:t>Is the employee requesting use of accrued leave or comp time? If not, does the employee have balance of sick leave or comp time that must be used for a serious health condition?</a:t>
            </a:r>
          </a:p>
          <a:p>
            <a:pPr marL="457200" indent="-457200">
              <a:spcBef>
                <a:spcPts val="0"/>
              </a:spcBef>
              <a:buFont typeface="+mj-lt"/>
              <a:buAutoNum type="arabicPeriod"/>
            </a:pPr>
            <a:r>
              <a:rPr lang="en-US" sz="2500" dirty="0">
                <a:solidFill>
                  <a:srgbClr val="1F3864"/>
                </a:solidFill>
                <a:effectLst/>
                <a:ea typeface="Calibri" panose="020F0502020204030204" pitchFamily="34" charset="0"/>
              </a:rPr>
              <a:t>If the absence is for the employee’s own condition, what duties cannot be performed today?</a:t>
            </a:r>
          </a:p>
          <a:p>
            <a:pPr marL="457200" indent="-457200">
              <a:spcBef>
                <a:spcPts val="0"/>
              </a:spcBef>
              <a:buFont typeface="+mj-lt"/>
              <a:buAutoNum type="arabicPeriod"/>
            </a:pPr>
            <a:r>
              <a:rPr lang="en-US" sz="2500" dirty="0">
                <a:solidFill>
                  <a:srgbClr val="1F3864"/>
                </a:solidFill>
                <a:effectLst/>
                <a:ea typeface="Calibri" panose="020F0502020204030204" pitchFamily="34" charset="0"/>
              </a:rPr>
              <a:t>If the absence is to care for a family member, what care will the employee be providing today? </a:t>
            </a:r>
          </a:p>
          <a:p>
            <a:pPr marL="457200" indent="-457200">
              <a:spcBef>
                <a:spcPts val="0"/>
              </a:spcBef>
              <a:buFont typeface="+mj-lt"/>
              <a:buAutoNum type="arabicPeriod"/>
            </a:pPr>
            <a:r>
              <a:rPr lang="en-US" sz="2500" dirty="0">
                <a:solidFill>
                  <a:srgbClr val="1F3864"/>
                </a:solidFill>
                <a:ea typeface="Calibri" panose="020F0502020204030204" pitchFamily="34" charset="0"/>
              </a:rPr>
              <a:t>If the absence is for a military qualifying exigency related to deployment, request contact information about the third party hosting the event or meeting the employee is attending. </a:t>
            </a:r>
            <a:endParaRPr lang="en-US" sz="2500" dirty="0">
              <a:solidFill>
                <a:srgbClr val="1F3864"/>
              </a:solidFill>
              <a:effectLst/>
              <a:ea typeface="Calibri" panose="020F0502020204030204" pitchFamily="34" charset="0"/>
            </a:endParaRPr>
          </a:p>
          <a:p>
            <a:pPr marL="457200" indent="-457200">
              <a:spcBef>
                <a:spcPts val="0"/>
              </a:spcBef>
              <a:buFont typeface="+mj-lt"/>
              <a:buAutoNum type="arabicPeriod"/>
            </a:pPr>
            <a:r>
              <a:rPr lang="en-US" sz="2500" dirty="0">
                <a:solidFill>
                  <a:srgbClr val="1F3864"/>
                </a:solidFill>
                <a:effectLst/>
                <a:ea typeface="Calibri" panose="020F0502020204030204" pitchFamily="34" charset="0"/>
              </a:rPr>
              <a:t>How much notice did the </a:t>
            </a:r>
            <a:r>
              <a:rPr lang="en-US" sz="2500" dirty="0">
                <a:solidFill>
                  <a:srgbClr val="1F3864"/>
                </a:solidFill>
                <a:ea typeface="Calibri" panose="020F0502020204030204" pitchFamily="34" charset="0"/>
              </a:rPr>
              <a:t>employee</a:t>
            </a:r>
            <a:r>
              <a:rPr lang="en-US" sz="2500" dirty="0">
                <a:solidFill>
                  <a:srgbClr val="1F3864"/>
                </a:solidFill>
                <a:effectLst/>
                <a:ea typeface="Calibri" panose="020F0502020204030204" pitchFamily="34" charset="0"/>
              </a:rPr>
              <a:t> have about this appointment?</a:t>
            </a:r>
            <a:endParaRPr lang="en-US" sz="2500" dirty="0">
              <a:ea typeface="Calibri" panose="020F0502020204030204" pitchFamily="34" charset="0"/>
            </a:endParaRPr>
          </a:p>
          <a:p>
            <a:pPr lvl="1">
              <a:spcBef>
                <a:spcPts val="0"/>
              </a:spcBef>
            </a:pPr>
            <a:r>
              <a:rPr lang="en-US" sz="2500" dirty="0">
                <a:solidFill>
                  <a:srgbClr val="1F3864"/>
                </a:solidFill>
                <a:ea typeface="Calibri" panose="020F0502020204030204" pitchFamily="34" charset="0"/>
              </a:rPr>
              <a:t>Keep in mind guidelines for f</a:t>
            </a:r>
            <a:r>
              <a:rPr lang="en-US" sz="2500" dirty="0">
                <a:solidFill>
                  <a:srgbClr val="1F3864"/>
                </a:solidFill>
                <a:effectLst/>
                <a:ea typeface="Calibri" panose="020F0502020204030204" pitchFamily="34" charset="0"/>
              </a:rPr>
              <a:t>oreseeable events</a:t>
            </a:r>
            <a:endParaRPr lang="en-US" sz="2500" dirty="0">
              <a:solidFill>
                <a:srgbClr val="112A6D"/>
              </a:solidFill>
              <a:cs typeface="Arial" pitchFamily="34" charset="0"/>
            </a:endParaRPr>
          </a:p>
        </p:txBody>
      </p:sp>
    </p:spTree>
    <p:custDataLst>
      <p:tags r:id="rId1"/>
    </p:custDataLst>
    <p:extLst>
      <p:ext uri="{BB962C8B-B14F-4D97-AF65-F5344CB8AC3E}">
        <p14:creationId xmlns:p14="http://schemas.microsoft.com/office/powerpoint/2010/main" val="31399401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a:xfrm>
            <a:off x="489061" y="1287032"/>
            <a:ext cx="10623224" cy="665079"/>
          </a:xfrm>
        </p:spPr>
        <p:txBody>
          <a:bodyPr>
            <a:noAutofit/>
          </a:bodyPr>
          <a:lstStyle/>
          <a:p>
            <a:pPr algn="l"/>
            <a:r>
              <a:rPr lang="en-US" b="1" dirty="0">
                <a:solidFill>
                  <a:srgbClr val="112A6D"/>
                </a:solidFill>
                <a:latin typeface="Franklin Gothic Medium" panose="020B0603020102020204" pitchFamily="34" charset="0"/>
                <a:cs typeface="Arial" pitchFamily="34" charset="0"/>
              </a:rPr>
              <a:t>What Can Managers Do about Suspected FML Misuse?</a:t>
            </a:r>
          </a:p>
        </p:txBody>
      </p:sp>
      <p:sp>
        <p:nvSpPr>
          <p:cNvPr id="6" name="Content Placeholder 2"/>
          <p:cNvSpPr>
            <a:spLocks noGrp="1"/>
          </p:cNvSpPr>
          <p:nvPr>
            <p:ph idx="1"/>
          </p:nvPr>
        </p:nvSpPr>
        <p:spPr>
          <a:xfrm>
            <a:off x="489061" y="2341617"/>
            <a:ext cx="10483739" cy="3229351"/>
          </a:xfrm>
        </p:spPr>
        <p:txBody>
          <a:bodyPr>
            <a:noAutofit/>
          </a:bodyPr>
          <a:lstStyle/>
          <a:p>
            <a:pPr marL="0" indent="0">
              <a:spcBef>
                <a:spcPts val="0"/>
              </a:spcBef>
              <a:buNone/>
            </a:pPr>
            <a:r>
              <a:rPr lang="en-US" i="1" dirty="0">
                <a:solidFill>
                  <a:srgbClr val="1F3864"/>
                </a:solidFill>
                <a:effectLst/>
                <a:ea typeface="Calibri" panose="020F0502020204030204" pitchFamily="34" charset="0"/>
              </a:rPr>
              <a:t>First, take a step back and give employee the benefit of the doubt. </a:t>
            </a:r>
          </a:p>
          <a:p>
            <a:pPr marL="0" indent="0">
              <a:spcBef>
                <a:spcPts val="0"/>
              </a:spcBef>
              <a:buNone/>
            </a:pPr>
            <a:endParaRPr lang="en-US" sz="2400" dirty="0">
              <a:solidFill>
                <a:srgbClr val="1F3864"/>
              </a:solidFill>
              <a:effectLst/>
              <a:ea typeface="Calibri" panose="020F0502020204030204" pitchFamily="34" charset="0"/>
            </a:endParaRPr>
          </a:p>
          <a:p>
            <a:pPr lvl="1">
              <a:spcBef>
                <a:spcPts val="0"/>
              </a:spcBef>
            </a:pPr>
            <a:r>
              <a:rPr lang="en-US" dirty="0">
                <a:solidFill>
                  <a:srgbClr val="1F3864"/>
                </a:solidFill>
                <a:effectLst/>
                <a:ea typeface="Calibri" panose="020F0502020204030204" pitchFamily="34" charset="0"/>
              </a:rPr>
              <a:t>Remember, all dates, frequencies, and durations are estimates.</a:t>
            </a:r>
          </a:p>
          <a:p>
            <a:pPr lvl="1">
              <a:spcBef>
                <a:spcPts val="0"/>
              </a:spcBef>
            </a:pPr>
            <a:r>
              <a:rPr lang="en-US" dirty="0">
                <a:solidFill>
                  <a:srgbClr val="1F3864"/>
                </a:solidFill>
                <a:ea typeface="Calibri" panose="020F0502020204030204" pitchFamily="34" charset="0"/>
              </a:rPr>
              <a:t>No doctor can state a medical condition will flare up exactly [X] times a month nor how long each episode might last. Doctors state their estimates based on their knowledge of the condition generally and their patient specifically. </a:t>
            </a:r>
          </a:p>
          <a:p>
            <a:pPr lvl="1">
              <a:spcBef>
                <a:spcPts val="0"/>
              </a:spcBef>
            </a:pPr>
            <a:r>
              <a:rPr lang="en-US" dirty="0">
                <a:solidFill>
                  <a:srgbClr val="1F3864"/>
                </a:solidFill>
                <a:effectLst/>
                <a:ea typeface="Calibri" panose="020F0502020204030204" pitchFamily="34" charset="0"/>
              </a:rPr>
              <a:t>Your personal experience with a serious health condition is irrelevant, and your medical opinion </a:t>
            </a:r>
            <a:r>
              <a:rPr lang="en-US" dirty="0">
                <a:solidFill>
                  <a:srgbClr val="1F3864"/>
                </a:solidFill>
                <a:ea typeface="Calibri" panose="020F0502020204030204" pitchFamily="34" charset="0"/>
              </a:rPr>
              <a:t>cannot be considered. </a:t>
            </a:r>
            <a:endParaRPr lang="en-US" dirty="0">
              <a:solidFill>
                <a:srgbClr val="1F3864"/>
              </a:solidFill>
              <a:effectLst/>
              <a:ea typeface="Calibri" panose="020F0502020204030204" pitchFamily="34" charset="0"/>
            </a:endParaRPr>
          </a:p>
        </p:txBody>
      </p:sp>
    </p:spTree>
    <p:custDataLst>
      <p:tags r:id="rId1"/>
    </p:custDataLst>
    <p:extLst>
      <p:ext uri="{BB962C8B-B14F-4D97-AF65-F5344CB8AC3E}">
        <p14:creationId xmlns:p14="http://schemas.microsoft.com/office/powerpoint/2010/main" val="20129614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a:xfrm>
            <a:off x="480447" y="1304581"/>
            <a:ext cx="10988298" cy="665079"/>
          </a:xfrm>
        </p:spPr>
        <p:txBody>
          <a:bodyPr>
            <a:noAutofit/>
          </a:bodyPr>
          <a:lstStyle/>
          <a:p>
            <a:pPr algn="l"/>
            <a:r>
              <a:rPr lang="en-US" b="1" dirty="0">
                <a:solidFill>
                  <a:srgbClr val="112A6D"/>
                </a:solidFill>
                <a:latin typeface="Franklin Gothic Medium" panose="020B0603020102020204" pitchFamily="34" charset="0"/>
                <a:cs typeface="Arial" pitchFamily="34" charset="0"/>
              </a:rPr>
              <a:t>What Can Managers Do about Suspected FML Misuse?</a:t>
            </a:r>
          </a:p>
        </p:txBody>
      </p:sp>
      <p:sp>
        <p:nvSpPr>
          <p:cNvPr id="6" name="Content Placeholder 2"/>
          <p:cNvSpPr>
            <a:spLocks noGrp="1"/>
          </p:cNvSpPr>
          <p:nvPr>
            <p:ph idx="1"/>
          </p:nvPr>
        </p:nvSpPr>
        <p:spPr>
          <a:xfrm>
            <a:off x="480446" y="2419136"/>
            <a:ext cx="10414862" cy="3578707"/>
          </a:xfrm>
        </p:spPr>
        <p:txBody>
          <a:bodyPr>
            <a:noAutofit/>
          </a:bodyPr>
          <a:lstStyle/>
          <a:p>
            <a:pPr marL="0" indent="0">
              <a:spcBef>
                <a:spcPts val="0"/>
              </a:spcBef>
              <a:buNone/>
            </a:pPr>
            <a:r>
              <a:rPr lang="en-US" i="1" dirty="0">
                <a:solidFill>
                  <a:srgbClr val="1F3864"/>
                </a:solidFill>
                <a:effectLst/>
                <a:ea typeface="Calibri" panose="020F0502020204030204" pitchFamily="34" charset="0"/>
              </a:rPr>
              <a:t>Next, review the notification(s) and talk to </a:t>
            </a:r>
            <a:r>
              <a:rPr lang="en-US" i="1" dirty="0">
                <a:solidFill>
                  <a:srgbClr val="1F3864"/>
                </a:solidFill>
                <a:ea typeface="Calibri" panose="020F0502020204030204" pitchFamily="34" charset="0"/>
              </a:rPr>
              <a:t>employee</a:t>
            </a:r>
            <a:r>
              <a:rPr lang="en-US" i="1" dirty="0">
                <a:solidFill>
                  <a:srgbClr val="1F3864"/>
                </a:solidFill>
                <a:effectLst/>
                <a:ea typeface="Calibri" panose="020F0502020204030204" pitchFamily="34" charset="0"/>
              </a:rPr>
              <a:t> about parameters of the approval</a:t>
            </a:r>
            <a:r>
              <a:rPr lang="en-US" i="1" dirty="0">
                <a:solidFill>
                  <a:srgbClr val="1F3864"/>
                </a:solidFill>
                <a:ea typeface="Calibri" panose="020F0502020204030204" pitchFamily="34" charset="0"/>
              </a:rPr>
              <a:t>.</a:t>
            </a:r>
          </a:p>
          <a:p>
            <a:pPr marL="0" indent="0">
              <a:spcBef>
                <a:spcPts val="0"/>
              </a:spcBef>
              <a:buNone/>
            </a:pPr>
            <a:endParaRPr lang="en-US" sz="2400" dirty="0">
              <a:effectLst/>
              <a:ea typeface="Calibri" panose="020F0502020204030204" pitchFamily="34" charset="0"/>
            </a:endParaRPr>
          </a:p>
          <a:p>
            <a:pPr lvl="1">
              <a:spcBef>
                <a:spcPts val="0"/>
              </a:spcBef>
            </a:pPr>
            <a:r>
              <a:rPr lang="en-US" dirty="0">
                <a:solidFill>
                  <a:srgbClr val="1F3864"/>
                </a:solidFill>
                <a:effectLst/>
                <a:ea typeface="Calibri" panose="020F0502020204030204" pitchFamily="34" charset="0"/>
              </a:rPr>
              <a:t>Do you and the employee understand the parameters in the same way?</a:t>
            </a:r>
            <a:endParaRPr lang="en-US" dirty="0">
              <a:effectLst/>
              <a:ea typeface="Calibri" panose="020F0502020204030204" pitchFamily="34" charset="0"/>
            </a:endParaRPr>
          </a:p>
          <a:p>
            <a:pPr lvl="1">
              <a:spcBef>
                <a:spcPts val="0"/>
              </a:spcBef>
            </a:pPr>
            <a:r>
              <a:rPr lang="en-US" dirty="0">
                <a:solidFill>
                  <a:srgbClr val="1F3864"/>
                </a:solidFill>
                <a:effectLst/>
                <a:ea typeface="Calibri" panose="020F0502020204030204" pitchFamily="34" charset="0"/>
              </a:rPr>
              <a:t>If not, contact SPD’s Employee Relations Division to discuss.</a:t>
            </a:r>
            <a:endParaRPr lang="en-US" dirty="0">
              <a:effectLst/>
              <a:ea typeface="Calibri" panose="020F0502020204030204" pitchFamily="34" charset="0"/>
            </a:endParaRPr>
          </a:p>
          <a:p>
            <a:pPr lvl="1">
              <a:spcBef>
                <a:spcPts val="0"/>
              </a:spcBef>
            </a:pPr>
            <a:r>
              <a:rPr lang="en-US" dirty="0">
                <a:solidFill>
                  <a:srgbClr val="1F3864"/>
                </a:solidFill>
                <a:effectLst/>
                <a:ea typeface="Calibri" panose="020F0502020204030204" pitchFamily="34" charset="0"/>
              </a:rPr>
              <a:t>If yes, the parameters are clear, but the employee needs more time than was approved because condition or treatment changed, tell the</a:t>
            </a:r>
            <a:r>
              <a:rPr lang="en-US" dirty="0">
                <a:solidFill>
                  <a:srgbClr val="1F3864"/>
                </a:solidFill>
                <a:ea typeface="Calibri" panose="020F0502020204030204" pitchFamily="34" charset="0"/>
              </a:rPr>
              <a:t> employee</a:t>
            </a:r>
            <a:r>
              <a:rPr lang="en-US" dirty="0">
                <a:solidFill>
                  <a:srgbClr val="1F3864"/>
                </a:solidFill>
                <a:effectLst/>
                <a:ea typeface="Calibri" panose="020F0502020204030204" pitchFamily="34" charset="0"/>
              </a:rPr>
              <a:t> to contact </a:t>
            </a:r>
            <a:r>
              <a:rPr lang="en-US" dirty="0">
                <a:solidFill>
                  <a:srgbClr val="1F3864"/>
                </a:solidFill>
                <a:ea typeface="Calibri" panose="020F0502020204030204" pitchFamily="34" charset="0"/>
              </a:rPr>
              <a:t>SPD’s Employee Relations</a:t>
            </a:r>
            <a:r>
              <a:rPr lang="en-US" dirty="0">
                <a:solidFill>
                  <a:srgbClr val="1F3864"/>
                </a:solidFill>
                <a:effectLst/>
                <a:ea typeface="Calibri" panose="020F0502020204030204" pitchFamily="34" charset="0"/>
              </a:rPr>
              <a:t> Division to discuss updating the paperwork for a revised approval. </a:t>
            </a:r>
            <a:endParaRPr lang="en-US" dirty="0">
              <a:effectLst/>
              <a:ea typeface="Calibri" panose="020F0502020204030204" pitchFamily="34" charset="0"/>
            </a:endParaRPr>
          </a:p>
        </p:txBody>
      </p:sp>
    </p:spTree>
    <p:extLst>
      <p:ext uri="{BB962C8B-B14F-4D97-AF65-F5344CB8AC3E}">
        <p14:creationId xmlns:p14="http://schemas.microsoft.com/office/powerpoint/2010/main" val="39949250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a:xfrm>
            <a:off x="555354" y="1351076"/>
            <a:ext cx="10833315" cy="665079"/>
          </a:xfrm>
        </p:spPr>
        <p:txBody>
          <a:bodyPr>
            <a:noAutofit/>
          </a:bodyPr>
          <a:lstStyle/>
          <a:p>
            <a:pPr algn="l"/>
            <a:r>
              <a:rPr lang="en-US" b="1" dirty="0">
                <a:solidFill>
                  <a:srgbClr val="112A6D"/>
                </a:solidFill>
                <a:latin typeface="Franklin Gothic Medium" panose="020B0603020102020204" pitchFamily="34" charset="0"/>
                <a:cs typeface="Arial" pitchFamily="34" charset="0"/>
              </a:rPr>
              <a:t>What Can Managers Do about Suspected FML Misuse?</a:t>
            </a:r>
          </a:p>
        </p:txBody>
      </p:sp>
      <p:sp>
        <p:nvSpPr>
          <p:cNvPr id="6" name="Content Placeholder 2"/>
          <p:cNvSpPr>
            <a:spLocks noGrp="1"/>
          </p:cNvSpPr>
          <p:nvPr>
            <p:ph idx="1"/>
          </p:nvPr>
        </p:nvSpPr>
        <p:spPr>
          <a:xfrm>
            <a:off x="555353" y="2435858"/>
            <a:ext cx="10435031" cy="3071066"/>
          </a:xfrm>
        </p:spPr>
        <p:txBody>
          <a:bodyPr>
            <a:noAutofit/>
          </a:bodyPr>
          <a:lstStyle/>
          <a:p>
            <a:pPr marL="0" indent="0">
              <a:spcBef>
                <a:spcPts val="0"/>
              </a:spcBef>
              <a:buNone/>
            </a:pPr>
            <a:r>
              <a:rPr lang="en-US" i="1" dirty="0">
                <a:solidFill>
                  <a:srgbClr val="1F3864"/>
                </a:solidFill>
                <a:effectLst/>
                <a:ea typeface="Calibri" panose="020F0502020204030204" pitchFamily="34" charset="0"/>
              </a:rPr>
              <a:t>Then, if there is evidence of misuse (e.g., Employee took FML and attended a concert or other event)</a:t>
            </a:r>
          </a:p>
          <a:p>
            <a:pPr marL="0" indent="0">
              <a:spcBef>
                <a:spcPts val="0"/>
              </a:spcBef>
              <a:buNone/>
            </a:pPr>
            <a:endParaRPr lang="en-US" sz="2400" dirty="0">
              <a:effectLst/>
              <a:ea typeface="Calibri" panose="020F0502020204030204" pitchFamily="34" charset="0"/>
            </a:endParaRPr>
          </a:p>
          <a:p>
            <a:pPr lvl="1">
              <a:spcBef>
                <a:spcPts val="0"/>
              </a:spcBef>
            </a:pPr>
            <a:r>
              <a:rPr lang="en-US" dirty="0">
                <a:solidFill>
                  <a:srgbClr val="1F3864"/>
                </a:solidFill>
                <a:effectLst/>
                <a:ea typeface="Calibri" panose="020F0502020204030204" pitchFamily="34" charset="0"/>
              </a:rPr>
              <a:t>Discuss facts with the </a:t>
            </a:r>
            <a:r>
              <a:rPr lang="en-US" dirty="0">
                <a:solidFill>
                  <a:srgbClr val="1F3864"/>
                </a:solidFill>
                <a:ea typeface="Calibri" panose="020F0502020204030204" pitchFamily="34" charset="0"/>
              </a:rPr>
              <a:t>employee</a:t>
            </a:r>
            <a:r>
              <a:rPr lang="en-US" dirty="0">
                <a:solidFill>
                  <a:srgbClr val="1F3864"/>
                </a:solidFill>
                <a:effectLst/>
                <a:ea typeface="Calibri" panose="020F0502020204030204" pitchFamily="34" charset="0"/>
              </a:rPr>
              <a:t> </a:t>
            </a:r>
            <a:endParaRPr lang="en-US" dirty="0">
              <a:effectLst/>
              <a:ea typeface="Calibri" panose="020F0502020204030204" pitchFamily="34" charset="0"/>
            </a:endParaRPr>
          </a:p>
          <a:p>
            <a:pPr lvl="1">
              <a:spcBef>
                <a:spcPts val="0"/>
              </a:spcBef>
            </a:pPr>
            <a:r>
              <a:rPr lang="en-US" dirty="0">
                <a:solidFill>
                  <a:srgbClr val="1F3864"/>
                </a:solidFill>
                <a:effectLst/>
                <a:ea typeface="Calibri" panose="020F0502020204030204" pitchFamily="34" charset="0"/>
              </a:rPr>
              <a:t>Listen to the explanation and ask your HR </a:t>
            </a:r>
            <a:r>
              <a:rPr lang="en-US" dirty="0">
                <a:solidFill>
                  <a:srgbClr val="1F3864"/>
                </a:solidFill>
                <a:ea typeface="Calibri" panose="020F0502020204030204" pitchFamily="34" charset="0"/>
              </a:rPr>
              <a:t>representative whether </a:t>
            </a:r>
            <a:r>
              <a:rPr lang="en-US" dirty="0">
                <a:solidFill>
                  <a:srgbClr val="1F3864"/>
                </a:solidFill>
                <a:effectLst/>
                <a:ea typeface="Calibri" panose="020F0502020204030204" pitchFamily="34" charset="0"/>
              </a:rPr>
              <a:t>any discrepancies should be investigated or whether </a:t>
            </a:r>
            <a:r>
              <a:rPr lang="en-US" dirty="0">
                <a:solidFill>
                  <a:srgbClr val="1F3864"/>
                </a:solidFill>
                <a:ea typeface="Calibri" panose="020F0502020204030204" pitchFamily="34" charset="0"/>
              </a:rPr>
              <a:t>SPD’s Employee Relations</a:t>
            </a:r>
            <a:r>
              <a:rPr lang="en-US" dirty="0">
                <a:solidFill>
                  <a:srgbClr val="1F3864"/>
                </a:solidFill>
                <a:effectLst/>
                <a:ea typeface="Calibri" panose="020F0502020204030204" pitchFamily="34" charset="0"/>
              </a:rPr>
              <a:t> Division should be called for advice</a:t>
            </a:r>
            <a:endParaRPr lang="en-US" dirty="0">
              <a:effectLst/>
              <a:ea typeface="Calibri" panose="020F0502020204030204" pitchFamily="34" charset="0"/>
            </a:endParaRPr>
          </a:p>
          <a:p>
            <a:pPr lvl="1">
              <a:spcBef>
                <a:spcPts val="0"/>
              </a:spcBef>
            </a:pPr>
            <a:r>
              <a:rPr lang="en-US" dirty="0">
                <a:solidFill>
                  <a:srgbClr val="1F3864"/>
                </a:solidFill>
                <a:effectLst/>
                <a:ea typeface="Calibri" panose="020F0502020204030204" pitchFamily="34" charset="0"/>
              </a:rPr>
              <a:t>Take appropriate disciplinary or other action </a:t>
            </a:r>
            <a:endParaRPr lang="en-US" dirty="0">
              <a:effectLst/>
              <a:ea typeface="Calibri" panose="020F0502020204030204" pitchFamily="34" charset="0"/>
            </a:endParaRPr>
          </a:p>
        </p:txBody>
      </p:sp>
    </p:spTree>
    <p:custDataLst>
      <p:tags r:id="rId1"/>
    </p:custDataLst>
    <p:extLst>
      <p:ext uri="{BB962C8B-B14F-4D97-AF65-F5344CB8AC3E}">
        <p14:creationId xmlns:p14="http://schemas.microsoft.com/office/powerpoint/2010/main" val="27246371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a:xfrm>
            <a:off x="690282" y="1041317"/>
            <a:ext cx="10947093" cy="726863"/>
          </a:xfrm>
        </p:spPr>
        <p:txBody>
          <a:bodyPr>
            <a:normAutofit/>
          </a:bodyPr>
          <a:lstStyle/>
          <a:p>
            <a:r>
              <a:rPr lang="en-US" b="1" dirty="0">
                <a:solidFill>
                  <a:srgbClr val="112A6D"/>
                </a:solidFill>
                <a:latin typeface="Franklin Gothic Medium" panose="020B0603020102020204" pitchFamily="34" charset="0"/>
                <a:cs typeface="Arial" pitchFamily="34" charset="0"/>
              </a:rPr>
              <a:t>How Can I Manage Continuous Absences? </a:t>
            </a:r>
            <a:endParaRPr lang="en-US" b="1" dirty="0">
              <a:solidFill>
                <a:srgbClr val="112A6D"/>
              </a:solidFill>
              <a:highlight>
                <a:srgbClr val="FFFF00"/>
              </a:highlight>
              <a:latin typeface="Franklin Gothic Medium" panose="020B0603020102020204" pitchFamily="34" charset="0"/>
              <a:cs typeface="Arial" pitchFamily="34" charset="0"/>
            </a:endParaRPr>
          </a:p>
        </p:txBody>
      </p:sp>
      <p:sp>
        <p:nvSpPr>
          <p:cNvPr id="6" name="Content Placeholder 2"/>
          <p:cNvSpPr>
            <a:spLocks noGrp="1"/>
          </p:cNvSpPr>
          <p:nvPr>
            <p:ph idx="1"/>
          </p:nvPr>
        </p:nvSpPr>
        <p:spPr>
          <a:xfrm>
            <a:off x="690282" y="1861170"/>
            <a:ext cx="11072932" cy="4615980"/>
          </a:xfrm>
        </p:spPr>
        <p:txBody>
          <a:bodyPr>
            <a:noAutofit/>
          </a:bodyPr>
          <a:lstStyle/>
          <a:p>
            <a:pPr marL="0" indent="0">
              <a:spcBef>
                <a:spcPts val="0"/>
              </a:spcBef>
              <a:buNone/>
            </a:pPr>
            <a:r>
              <a:rPr lang="en-US" i="1" dirty="0">
                <a:solidFill>
                  <a:srgbClr val="112A6D"/>
                </a:solidFill>
                <a:ea typeface="Calibri" panose="020F0502020204030204" pitchFamily="34" charset="0"/>
              </a:rPr>
              <a:t>Before the Employee Starts Leave</a:t>
            </a:r>
          </a:p>
          <a:p>
            <a:pPr marL="0" indent="0">
              <a:spcBef>
                <a:spcPts val="0"/>
              </a:spcBef>
              <a:buNone/>
            </a:pPr>
            <a:endParaRPr lang="en-US" sz="2400" dirty="0">
              <a:solidFill>
                <a:srgbClr val="112A6D"/>
              </a:solidFill>
              <a:effectLst/>
              <a:ea typeface="Calibri" panose="020F0502020204030204" pitchFamily="34" charset="0"/>
            </a:endParaRPr>
          </a:p>
          <a:p>
            <a:pPr lvl="1">
              <a:spcBef>
                <a:spcPts val="0"/>
              </a:spcBef>
            </a:pPr>
            <a:r>
              <a:rPr lang="en-US" dirty="0">
                <a:solidFill>
                  <a:srgbClr val="112A6D"/>
                </a:solidFill>
                <a:effectLst/>
                <a:ea typeface="Calibri" panose="020F0502020204030204" pitchFamily="34" charset="0"/>
              </a:rPr>
              <a:t>Notify HR representative of upcoming leaves</a:t>
            </a:r>
            <a:r>
              <a:rPr lang="en-US" dirty="0">
                <a:solidFill>
                  <a:srgbClr val="112A6D"/>
                </a:solidFill>
                <a:ea typeface="Calibri" panose="020F0502020204030204" pitchFamily="34" charset="0"/>
              </a:rPr>
              <a:t>.</a:t>
            </a:r>
            <a:r>
              <a:rPr lang="en-US" dirty="0">
                <a:solidFill>
                  <a:srgbClr val="112A6D"/>
                </a:solidFill>
                <a:effectLst/>
                <a:ea typeface="Calibri" panose="020F0502020204030204" pitchFamily="34" charset="0"/>
              </a:rPr>
              <a:t> There are forms to complete and enter into PeopleSoft. </a:t>
            </a:r>
          </a:p>
          <a:p>
            <a:pPr lvl="1">
              <a:spcBef>
                <a:spcPts val="0"/>
              </a:spcBef>
            </a:pPr>
            <a:r>
              <a:rPr lang="en-US" dirty="0">
                <a:solidFill>
                  <a:srgbClr val="112A6D"/>
                </a:solidFill>
                <a:effectLst/>
                <a:ea typeface="Calibri" panose="020F0502020204030204" pitchFamily="34" charset="0"/>
              </a:rPr>
              <a:t>Discuss upcoming assignments to gather status reports and reassign as needed.</a:t>
            </a:r>
          </a:p>
          <a:p>
            <a:pPr lvl="1">
              <a:spcBef>
                <a:spcPts val="0"/>
              </a:spcBef>
            </a:pPr>
            <a:r>
              <a:rPr lang="en-US" dirty="0">
                <a:solidFill>
                  <a:srgbClr val="112A6D"/>
                </a:solidFill>
                <a:ea typeface="Calibri" panose="020F0502020204030204" pitchFamily="34" charset="0"/>
              </a:rPr>
              <a:t>Discuss how the employee plans to use any accrued or other leaves appropriate for the absence. </a:t>
            </a:r>
          </a:p>
          <a:p>
            <a:pPr lvl="1">
              <a:spcBef>
                <a:spcPts val="0"/>
              </a:spcBef>
            </a:pPr>
            <a:r>
              <a:rPr lang="en-US" dirty="0">
                <a:solidFill>
                  <a:srgbClr val="112A6D"/>
                </a:solidFill>
                <a:ea typeface="Calibri" panose="020F0502020204030204" pitchFamily="34" charset="0"/>
              </a:rPr>
              <a:t>Remind employee to apply for S/LTD if absence is anticipated to last 3 weeks or more. </a:t>
            </a:r>
          </a:p>
          <a:p>
            <a:pPr lvl="1">
              <a:spcBef>
                <a:spcPts val="0"/>
              </a:spcBef>
            </a:pPr>
            <a:r>
              <a:rPr lang="en-US" dirty="0">
                <a:solidFill>
                  <a:srgbClr val="112A6D"/>
                </a:solidFill>
                <a:effectLst/>
                <a:ea typeface="Calibri" panose="020F0502020204030204" pitchFamily="34" charset="0"/>
              </a:rPr>
              <a:t>Prepar</a:t>
            </a:r>
            <a:r>
              <a:rPr lang="en-US" dirty="0">
                <a:solidFill>
                  <a:srgbClr val="112A6D"/>
                </a:solidFill>
                <a:ea typeface="Calibri" panose="020F0502020204030204" pitchFamily="34" charset="0"/>
              </a:rPr>
              <a:t>e Performance Progress Review if absence is anticipated to last more than 30 calendar days (performance standards for quantity and timeliness may have to be adjusted). </a:t>
            </a:r>
          </a:p>
          <a:p>
            <a:pPr lvl="1">
              <a:spcBef>
                <a:spcPts val="0"/>
              </a:spcBef>
            </a:pPr>
            <a:r>
              <a:rPr lang="en-US" dirty="0">
                <a:solidFill>
                  <a:srgbClr val="112A6D"/>
                </a:solidFill>
                <a:effectLst/>
                <a:ea typeface="Calibri" panose="020F0502020204030204" pitchFamily="34" charset="0"/>
              </a:rPr>
              <a:t>Place reminders on calendar for follow-up</a:t>
            </a:r>
            <a:r>
              <a:rPr lang="en-US" dirty="0">
                <a:solidFill>
                  <a:srgbClr val="112A6D"/>
                </a:solidFill>
                <a:ea typeface="Calibri" panose="020F0502020204030204" pitchFamily="34" charset="0"/>
              </a:rPr>
              <a:t>. </a:t>
            </a:r>
            <a:endParaRPr lang="en-US" dirty="0">
              <a:solidFill>
                <a:srgbClr val="112A6D"/>
              </a:solidFill>
              <a:effectLst/>
              <a:ea typeface="Calibri" panose="020F0502020204030204" pitchFamily="34" charset="0"/>
            </a:endParaRPr>
          </a:p>
        </p:txBody>
      </p:sp>
    </p:spTree>
    <p:custDataLst>
      <p:tags r:id="rId1"/>
    </p:custDataLst>
    <p:extLst>
      <p:ext uri="{BB962C8B-B14F-4D97-AF65-F5344CB8AC3E}">
        <p14:creationId xmlns:p14="http://schemas.microsoft.com/office/powerpoint/2010/main" val="30815561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a:xfrm>
            <a:off x="690282" y="1028092"/>
            <a:ext cx="10663518" cy="726863"/>
          </a:xfrm>
        </p:spPr>
        <p:txBody>
          <a:bodyPr>
            <a:normAutofit/>
          </a:bodyPr>
          <a:lstStyle/>
          <a:p>
            <a:r>
              <a:rPr lang="en-US" b="1" dirty="0">
                <a:solidFill>
                  <a:srgbClr val="112A6D"/>
                </a:solidFill>
                <a:latin typeface="Franklin Gothic Medium" panose="020B0603020102020204" pitchFamily="34" charset="0"/>
                <a:cs typeface="Arial" pitchFamily="34" charset="0"/>
              </a:rPr>
              <a:t>How Can I Manage Continuous Absences? </a:t>
            </a:r>
            <a:endParaRPr lang="en-US" b="1" dirty="0">
              <a:solidFill>
                <a:srgbClr val="112A6D"/>
              </a:solidFill>
              <a:highlight>
                <a:srgbClr val="FFFF00"/>
              </a:highlight>
              <a:latin typeface="Franklin Gothic Medium" panose="020B0603020102020204" pitchFamily="34" charset="0"/>
              <a:cs typeface="Arial" pitchFamily="34" charset="0"/>
            </a:endParaRPr>
          </a:p>
        </p:txBody>
      </p:sp>
      <p:sp>
        <p:nvSpPr>
          <p:cNvPr id="6" name="Content Placeholder 2"/>
          <p:cNvSpPr>
            <a:spLocks noGrp="1"/>
          </p:cNvSpPr>
          <p:nvPr>
            <p:ph idx="1"/>
          </p:nvPr>
        </p:nvSpPr>
        <p:spPr>
          <a:xfrm>
            <a:off x="690282" y="1919291"/>
            <a:ext cx="10515600" cy="3848464"/>
          </a:xfrm>
        </p:spPr>
        <p:txBody>
          <a:bodyPr>
            <a:normAutofit/>
          </a:bodyPr>
          <a:lstStyle/>
          <a:p>
            <a:pPr marL="0" indent="0">
              <a:spcBef>
                <a:spcPts val="0"/>
              </a:spcBef>
              <a:buNone/>
            </a:pPr>
            <a:r>
              <a:rPr lang="en-US" i="1" dirty="0">
                <a:solidFill>
                  <a:srgbClr val="112A6D"/>
                </a:solidFill>
                <a:ea typeface="Calibri" panose="020F0502020204030204" pitchFamily="34" charset="0"/>
              </a:rPr>
              <a:t>While the Employee is on Leave</a:t>
            </a:r>
          </a:p>
          <a:p>
            <a:pPr marL="0" indent="0">
              <a:spcBef>
                <a:spcPts val="0"/>
              </a:spcBef>
              <a:buNone/>
            </a:pPr>
            <a:endParaRPr lang="en-US" sz="2400" dirty="0">
              <a:solidFill>
                <a:srgbClr val="112A6D"/>
              </a:solidFill>
              <a:effectLst/>
              <a:ea typeface="Calibri" panose="020F0502020204030204" pitchFamily="34" charset="0"/>
            </a:endParaRPr>
          </a:p>
          <a:p>
            <a:pPr lvl="1">
              <a:spcBef>
                <a:spcPts val="0"/>
              </a:spcBef>
            </a:pPr>
            <a:r>
              <a:rPr lang="en-US" dirty="0">
                <a:solidFill>
                  <a:srgbClr val="112A6D"/>
                </a:solidFill>
                <a:effectLst/>
                <a:ea typeface="Calibri" panose="020F0502020204030204" pitchFamily="34" charset="0"/>
              </a:rPr>
              <a:t>Do not require regular call-in from the employee or updated medical information.</a:t>
            </a:r>
          </a:p>
          <a:p>
            <a:pPr lvl="1">
              <a:spcBef>
                <a:spcPts val="0"/>
              </a:spcBef>
            </a:pPr>
            <a:r>
              <a:rPr lang="en-US" dirty="0">
                <a:solidFill>
                  <a:srgbClr val="112A6D"/>
                </a:solidFill>
                <a:effectLst/>
                <a:ea typeface="Calibri" panose="020F0502020204030204" pitchFamily="34" charset="0"/>
              </a:rPr>
              <a:t>Complete Timesheet and Absence Request entries and approvals.</a:t>
            </a:r>
          </a:p>
          <a:p>
            <a:pPr lvl="1">
              <a:spcBef>
                <a:spcPts val="0"/>
              </a:spcBef>
            </a:pPr>
            <a:r>
              <a:rPr lang="en-US" dirty="0">
                <a:solidFill>
                  <a:srgbClr val="112A6D"/>
                </a:solidFill>
                <a:ea typeface="Calibri" panose="020F0502020204030204" pitchFamily="34" charset="0"/>
              </a:rPr>
              <a:t>Check in periodically to see how the employee is feeling.</a:t>
            </a:r>
          </a:p>
          <a:p>
            <a:pPr lvl="1">
              <a:spcBef>
                <a:spcPts val="0"/>
              </a:spcBef>
            </a:pPr>
            <a:r>
              <a:rPr lang="en-US" dirty="0">
                <a:solidFill>
                  <a:srgbClr val="112A6D"/>
                </a:solidFill>
                <a:ea typeface="Calibri" panose="020F0502020204030204" pitchFamily="34" charset="0"/>
              </a:rPr>
              <a:t>Share with the HR representative any updates employee gives or tells you. </a:t>
            </a:r>
            <a:endParaRPr lang="en-US" dirty="0">
              <a:solidFill>
                <a:srgbClr val="112A6D"/>
              </a:solidFill>
              <a:effectLst/>
              <a:ea typeface="Calibri" panose="020F0502020204030204" pitchFamily="34" charset="0"/>
            </a:endParaRPr>
          </a:p>
        </p:txBody>
      </p:sp>
    </p:spTree>
    <p:custDataLst>
      <p:tags r:id="rId1"/>
    </p:custDataLst>
    <p:extLst>
      <p:ext uri="{BB962C8B-B14F-4D97-AF65-F5344CB8AC3E}">
        <p14:creationId xmlns:p14="http://schemas.microsoft.com/office/powerpoint/2010/main" val="1840642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a:xfrm>
            <a:off x="690282" y="963827"/>
            <a:ext cx="10663518" cy="726863"/>
          </a:xfrm>
        </p:spPr>
        <p:txBody>
          <a:bodyPr>
            <a:normAutofit/>
          </a:bodyPr>
          <a:lstStyle/>
          <a:p>
            <a:r>
              <a:rPr lang="en-US" b="1" dirty="0">
                <a:solidFill>
                  <a:srgbClr val="112A6D"/>
                </a:solidFill>
                <a:latin typeface="Franklin Gothic Medium" panose="020B0603020102020204" pitchFamily="34" charset="0"/>
                <a:cs typeface="Arial" pitchFamily="34" charset="0"/>
              </a:rPr>
              <a:t>How Can I Manage Continuous Absences? </a:t>
            </a:r>
            <a:endParaRPr lang="en-US" b="1" dirty="0">
              <a:solidFill>
                <a:srgbClr val="112A6D"/>
              </a:solidFill>
              <a:highlight>
                <a:srgbClr val="FFFF00"/>
              </a:highlight>
              <a:latin typeface="Franklin Gothic Medium" panose="020B0603020102020204" pitchFamily="34" charset="0"/>
              <a:cs typeface="Arial" pitchFamily="34" charset="0"/>
            </a:endParaRPr>
          </a:p>
        </p:txBody>
      </p:sp>
      <p:sp>
        <p:nvSpPr>
          <p:cNvPr id="6" name="Content Placeholder 2"/>
          <p:cNvSpPr>
            <a:spLocks noGrp="1"/>
          </p:cNvSpPr>
          <p:nvPr>
            <p:ph idx="1"/>
          </p:nvPr>
        </p:nvSpPr>
        <p:spPr>
          <a:xfrm>
            <a:off x="690282" y="1690690"/>
            <a:ext cx="10515600" cy="4615980"/>
          </a:xfrm>
        </p:spPr>
        <p:txBody>
          <a:bodyPr>
            <a:normAutofit/>
          </a:bodyPr>
          <a:lstStyle/>
          <a:p>
            <a:pPr marL="0" indent="0">
              <a:spcBef>
                <a:spcPts val="0"/>
              </a:spcBef>
              <a:buNone/>
            </a:pPr>
            <a:r>
              <a:rPr lang="en-US" i="1" dirty="0">
                <a:solidFill>
                  <a:srgbClr val="112A6D"/>
                </a:solidFill>
                <a:effectLst/>
                <a:ea typeface="Calibri" panose="020F0502020204030204" pitchFamily="34" charset="0"/>
              </a:rPr>
              <a:t>When the Employee Returns </a:t>
            </a:r>
            <a:r>
              <a:rPr lang="en-US" i="1" dirty="0">
                <a:solidFill>
                  <a:srgbClr val="112A6D"/>
                </a:solidFill>
                <a:ea typeface="Calibri" panose="020F0502020204030204" pitchFamily="34" charset="0"/>
              </a:rPr>
              <a:t>f</a:t>
            </a:r>
            <a:r>
              <a:rPr lang="en-US" i="1" dirty="0">
                <a:solidFill>
                  <a:srgbClr val="112A6D"/>
                </a:solidFill>
                <a:effectLst/>
                <a:ea typeface="Calibri" panose="020F0502020204030204" pitchFamily="34" charset="0"/>
              </a:rPr>
              <a:t>rom Leave</a:t>
            </a:r>
          </a:p>
          <a:p>
            <a:pPr marL="0" indent="0">
              <a:spcBef>
                <a:spcPts val="0"/>
              </a:spcBef>
              <a:buNone/>
            </a:pPr>
            <a:endParaRPr lang="en-US" sz="2400" dirty="0">
              <a:solidFill>
                <a:srgbClr val="112A6D"/>
              </a:solidFill>
              <a:effectLst/>
              <a:ea typeface="Calibri" panose="020F0502020204030204" pitchFamily="34" charset="0"/>
            </a:endParaRPr>
          </a:p>
          <a:p>
            <a:pPr lvl="1">
              <a:spcBef>
                <a:spcPts val="0"/>
              </a:spcBef>
            </a:pPr>
            <a:r>
              <a:rPr lang="en-US" dirty="0">
                <a:solidFill>
                  <a:srgbClr val="112A6D"/>
                </a:solidFill>
                <a:effectLst/>
                <a:ea typeface="Calibri" panose="020F0502020204030204" pitchFamily="34" charset="0"/>
              </a:rPr>
              <a:t>Contact the employee in advance to confirm planned return-to-work </a:t>
            </a:r>
            <a:r>
              <a:rPr lang="en-US" dirty="0">
                <a:solidFill>
                  <a:srgbClr val="112A6D"/>
                </a:solidFill>
                <a:ea typeface="Calibri" panose="020F0502020204030204" pitchFamily="34" charset="0"/>
              </a:rPr>
              <a:t>d</a:t>
            </a:r>
            <a:r>
              <a:rPr lang="en-US" dirty="0">
                <a:solidFill>
                  <a:srgbClr val="112A6D"/>
                </a:solidFill>
                <a:effectLst/>
                <a:ea typeface="Calibri" panose="020F0502020204030204" pitchFamily="34" charset="0"/>
              </a:rPr>
              <a:t>ate and share with your HR representative.</a:t>
            </a:r>
          </a:p>
          <a:p>
            <a:pPr lvl="1">
              <a:spcBef>
                <a:spcPts val="0"/>
              </a:spcBef>
            </a:pPr>
            <a:r>
              <a:rPr lang="en-US" dirty="0">
                <a:solidFill>
                  <a:srgbClr val="112A6D"/>
                </a:solidFill>
                <a:effectLst/>
                <a:ea typeface="Calibri" panose="020F0502020204030204" pitchFamily="34" charset="0"/>
              </a:rPr>
              <a:t>Remind the employee to submit to HR Representative a Release to Return to Work before the employee performs any work.</a:t>
            </a:r>
          </a:p>
          <a:p>
            <a:pPr lvl="1">
              <a:spcBef>
                <a:spcPts val="0"/>
              </a:spcBef>
            </a:pPr>
            <a:r>
              <a:rPr lang="en-US" dirty="0">
                <a:solidFill>
                  <a:srgbClr val="112A6D"/>
                </a:solidFill>
                <a:effectLst/>
                <a:ea typeface="Calibri" panose="020F0502020204030204" pitchFamily="34" charset="0"/>
              </a:rPr>
              <a:t>If the employee anticipates restrictions, contact your HR representative for assistance with ADA reasonable accommodations forms and discussions.</a:t>
            </a:r>
          </a:p>
          <a:p>
            <a:pPr lvl="1">
              <a:spcBef>
                <a:spcPts val="0"/>
              </a:spcBef>
            </a:pPr>
            <a:r>
              <a:rPr lang="en-US" dirty="0">
                <a:solidFill>
                  <a:srgbClr val="112A6D"/>
                </a:solidFill>
                <a:effectLst/>
                <a:ea typeface="Calibri" panose="020F0502020204030204" pitchFamily="34" charset="0"/>
              </a:rPr>
              <a:t>Prepare “re-onboarding” experience: updates to policies</a:t>
            </a:r>
            <a:r>
              <a:rPr lang="en-US" dirty="0">
                <a:solidFill>
                  <a:srgbClr val="112A6D"/>
                </a:solidFill>
                <a:ea typeface="Calibri" panose="020F0502020204030204" pitchFamily="34" charset="0"/>
              </a:rPr>
              <a:t>, </a:t>
            </a:r>
            <a:r>
              <a:rPr lang="en-US" dirty="0">
                <a:solidFill>
                  <a:srgbClr val="112A6D"/>
                </a:solidFill>
                <a:effectLst/>
                <a:ea typeface="Calibri" panose="020F0502020204030204" pitchFamily="34" charset="0"/>
              </a:rPr>
              <a:t>procedures</a:t>
            </a:r>
            <a:r>
              <a:rPr lang="en-US" dirty="0">
                <a:solidFill>
                  <a:srgbClr val="112A6D"/>
                </a:solidFill>
                <a:ea typeface="Calibri" panose="020F0502020204030204" pitchFamily="34" charset="0"/>
              </a:rPr>
              <a:t> or </a:t>
            </a:r>
            <a:r>
              <a:rPr lang="en-US" dirty="0">
                <a:solidFill>
                  <a:srgbClr val="112A6D"/>
                </a:solidFill>
                <a:effectLst/>
                <a:ea typeface="Calibri" panose="020F0502020204030204" pitchFamily="34" charset="0"/>
              </a:rPr>
              <a:t>practices, whether </a:t>
            </a:r>
            <a:r>
              <a:rPr lang="en-US" dirty="0">
                <a:solidFill>
                  <a:srgbClr val="112A6D"/>
                </a:solidFill>
                <a:ea typeface="Calibri" panose="020F0502020204030204" pitchFamily="34" charset="0"/>
              </a:rPr>
              <a:t>employee</a:t>
            </a:r>
            <a:r>
              <a:rPr lang="en-US" dirty="0">
                <a:solidFill>
                  <a:srgbClr val="112A6D"/>
                </a:solidFill>
                <a:effectLst/>
                <a:ea typeface="Calibri" panose="020F0502020204030204" pitchFamily="34" charset="0"/>
              </a:rPr>
              <a:t> needs to renew any licenses and/or take any training, other workplace changes </a:t>
            </a:r>
            <a:r>
              <a:rPr lang="en-US" dirty="0">
                <a:solidFill>
                  <a:srgbClr val="112A6D"/>
                </a:solidFill>
                <a:ea typeface="Calibri" panose="020F0502020204030204" pitchFamily="34" charset="0"/>
              </a:rPr>
              <a:t>employee</a:t>
            </a:r>
            <a:r>
              <a:rPr lang="en-US" dirty="0">
                <a:solidFill>
                  <a:srgbClr val="112A6D"/>
                </a:solidFill>
                <a:effectLst/>
                <a:ea typeface="Calibri" panose="020F0502020204030204" pitchFamily="34" charset="0"/>
              </a:rPr>
              <a:t> should know.</a:t>
            </a:r>
          </a:p>
          <a:p>
            <a:pPr lvl="1">
              <a:spcBef>
                <a:spcPts val="0"/>
              </a:spcBef>
            </a:pPr>
            <a:r>
              <a:rPr lang="en-US" dirty="0">
                <a:solidFill>
                  <a:srgbClr val="112A6D"/>
                </a:solidFill>
                <a:ea typeface="Calibri" panose="020F0502020204030204" pitchFamily="34" charset="0"/>
              </a:rPr>
              <a:t>Review performance standards and adjust based on length of absence and timing within the performance review cycle. </a:t>
            </a:r>
            <a:endParaRPr lang="en-US" dirty="0">
              <a:solidFill>
                <a:srgbClr val="112A6D"/>
              </a:solidFill>
              <a:effectLst/>
              <a:ea typeface="Calibri" panose="020F0502020204030204" pitchFamily="34" charset="0"/>
            </a:endParaRPr>
          </a:p>
        </p:txBody>
      </p:sp>
    </p:spTree>
    <p:custDataLst>
      <p:tags r:id="rId1"/>
    </p:custDataLst>
    <p:extLst>
      <p:ext uri="{BB962C8B-B14F-4D97-AF65-F5344CB8AC3E}">
        <p14:creationId xmlns:p14="http://schemas.microsoft.com/office/powerpoint/2010/main" val="29450559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7" name="Arrow: Pentagon 6">
            <a:extLst>
              <a:ext uri="{FF2B5EF4-FFF2-40B4-BE49-F238E27FC236}">
                <a16:creationId xmlns:a16="http://schemas.microsoft.com/office/drawing/2014/main" id="{2F6EF49F-644F-5A9A-D06A-531F08650DC5}"/>
              </a:ext>
            </a:extLst>
          </p:cNvPr>
          <p:cNvSpPr/>
          <p:nvPr/>
        </p:nvSpPr>
        <p:spPr>
          <a:xfrm>
            <a:off x="838200" y="1619250"/>
            <a:ext cx="3556000" cy="3619500"/>
          </a:xfrm>
          <a:prstGeom prst="homePlate">
            <a:avLst/>
          </a:prstGeom>
          <a:solidFill>
            <a:srgbClr val="112A6D"/>
          </a:solidFill>
          <a:ln>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4000" dirty="0">
                <a:latin typeface="Franklin Gothic Medium" panose="020B0603020102020204" pitchFamily="34" charset="0"/>
              </a:rPr>
              <a:t>Resources for Managers</a:t>
            </a:r>
          </a:p>
        </p:txBody>
      </p:sp>
      <p:sp>
        <p:nvSpPr>
          <p:cNvPr id="10" name="TextBox 9">
            <a:extLst>
              <a:ext uri="{FF2B5EF4-FFF2-40B4-BE49-F238E27FC236}">
                <a16:creationId xmlns:a16="http://schemas.microsoft.com/office/drawing/2014/main" id="{876F9181-FEA9-1B4C-050F-B5F856CDB1FB}"/>
              </a:ext>
            </a:extLst>
          </p:cNvPr>
          <p:cNvSpPr txBox="1"/>
          <p:nvPr/>
        </p:nvSpPr>
        <p:spPr>
          <a:xfrm>
            <a:off x="4939037" y="1816701"/>
            <a:ext cx="5050914" cy="3416320"/>
          </a:xfrm>
          <a:prstGeom prst="rect">
            <a:avLst/>
          </a:prstGeom>
          <a:noFill/>
        </p:spPr>
        <p:txBody>
          <a:bodyPr wrap="square" rtlCol="0">
            <a:spAutoFit/>
          </a:bodyPr>
          <a:lstStyle/>
          <a:p>
            <a:pPr marL="457200" indent="-457200">
              <a:buFont typeface="Wingdings" panose="05000000000000000000" pitchFamily="2" charset="2"/>
              <a:buChar char="ü"/>
            </a:pPr>
            <a:r>
              <a:rPr lang="en-US" sz="2400" dirty="0" err="1">
                <a:solidFill>
                  <a:srgbClr val="112A6D"/>
                </a:solidFill>
              </a:rPr>
              <a:t>NextLevel</a:t>
            </a:r>
            <a:r>
              <a:rPr lang="en-US" sz="2400" dirty="0">
                <a:solidFill>
                  <a:srgbClr val="112A6D"/>
                </a:solidFill>
              </a:rPr>
              <a:t> State Work</a:t>
            </a:r>
          </a:p>
          <a:p>
            <a:pPr marL="457200" indent="-457200">
              <a:buFont typeface="Wingdings" panose="05000000000000000000" pitchFamily="2" charset="2"/>
              <a:buChar char="ü"/>
            </a:pPr>
            <a:r>
              <a:rPr lang="en-US" sz="2400" dirty="0">
                <a:solidFill>
                  <a:srgbClr val="112A6D"/>
                </a:solidFill>
              </a:rPr>
              <a:t>Employee Relations</a:t>
            </a:r>
          </a:p>
          <a:p>
            <a:pPr marL="457200" indent="-457200">
              <a:buFont typeface="Wingdings" panose="05000000000000000000" pitchFamily="2" charset="2"/>
              <a:buChar char="ü"/>
            </a:pPr>
            <a:r>
              <a:rPr lang="en-US" sz="2400" dirty="0">
                <a:solidFill>
                  <a:srgbClr val="112A6D"/>
                </a:solidFill>
              </a:rPr>
              <a:t>Laws Rules and Policies</a:t>
            </a:r>
          </a:p>
          <a:p>
            <a:pPr marL="457200" indent="-457200">
              <a:buFont typeface="Wingdings" panose="05000000000000000000" pitchFamily="2" charset="2"/>
              <a:buChar char="ü"/>
            </a:pPr>
            <a:r>
              <a:rPr lang="en-US" sz="2400" dirty="0">
                <a:solidFill>
                  <a:srgbClr val="112A6D"/>
                </a:solidFill>
              </a:rPr>
              <a:t>Standardized Policies</a:t>
            </a:r>
          </a:p>
          <a:p>
            <a:pPr marL="457200" indent="-457200">
              <a:buFont typeface="Wingdings" panose="05000000000000000000" pitchFamily="2" charset="2"/>
              <a:buChar char="ü"/>
            </a:pPr>
            <a:r>
              <a:rPr lang="en-US" sz="2400" dirty="0">
                <a:solidFill>
                  <a:srgbClr val="112A6D"/>
                </a:solidFill>
              </a:rPr>
              <a:t>Employee Handbook</a:t>
            </a:r>
          </a:p>
          <a:p>
            <a:pPr marL="457200" indent="-457200">
              <a:buFont typeface="Wingdings" panose="05000000000000000000" pitchFamily="2" charset="2"/>
              <a:buChar char="ü"/>
            </a:pPr>
            <a:r>
              <a:rPr lang="en-US" sz="2400" dirty="0">
                <a:solidFill>
                  <a:srgbClr val="112A6D"/>
                </a:solidFill>
              </a:rPr>
              <a:t>Hours of Work and Overtime</a:t>
            </a:r>
          </a:p>
          <a:p>
            <a:pPr marL="457200" indent="-457200">
              <a:buFont typeface="Wingdings" panose="05000000000000000000" pitchFamily="2" charset="2"/>
              <a:buChar char="ü"/>
            </a:pPr>
            <a:r>
              <a:rPr lang="en-US" sz="2400" dirty="0">
                <a:solidFill>
                  <a:srgbClr val="112A6D"/>
                </a:solidFill>
              </a:rPr>
              <a:t>Family &amp; Medical Leave</a:t>
            </a:r>
          </a:p>
          <a:p>
            <a:pPr marL="457200" indent="-457200">
              <a:buFont typeface="Wingdings" panose="05000000000000000000" pitchFamily="2" charset="2"/>
              <a:buChar char="ü"/>
            </a:pPr>
            <a:r>
              <a:rPr lang="en-US" sz="2400" dirty="0">
                <a:solidFill>
                  <a:srgbClr val="112A6D"/>
                </a:solidFill>
              </a:rPr>
              <a:t>Americans with Disabilities Act</a:t>
            </a:r>
          </a:p>
          <a:p>
            <a:pPr marL="457200" indent="-457200">
              <a:buFont typeface="Wingdings" panose="05000000000000000000" pitchFamily="2" charset="2"/>
              <a:buChar char="ü"/>
            </a:pPr>
            <a:r>
              <a:rPr lang="en-US" sz="2400" dirty="0">
                <a:solidFill>
                  <a:srgbClr val="112A6D"/>
                </a:solidFill>
              </a:rPr>
              <a:t>Drug and Alcohol Testing</a:t>
            </a:r>
          </a:p>
        </p:txBody>
      </p:sp>
      <p:sp>
        <p:nvSpPr>
          <p:cNvPr id="11" name="TextBox 10">
            <a:extLst>
              <a:ext uri="{FF2B5EF4-FFF2-40B4-BE49-F238E27FC236}">
                <a16:creationId xmlns:a16="http://schemas.microsoft.com/office/drawing/2014/main" id="{260E3176-DA3D-A59D-96AB-6C816D3A556B}"/>
              </a:ext>
            </a:extLst>
          </p:cNvPr>
          <p:cNvSpPr txBox="1"/>
          <p:nvPr/>
        </p:nvSpPr>
        <p:spPr>
          <a:xfrm>
            <a:off x="4939037" y="1170370"/>
            <a:ext cx="3376181" cy="646331"/>
          </a:xfrm>
          <a:prstGeom prst="rect">
            <a:avLst/>
          </a:prstGeom>
          <a:noFill/>
        </p:spPr>
        <p:txBody>
          <a:bodyPr wrap="square" rtlCol="0">
            <a:spAutoFit/>
          </a:bodyPr>
          <a:lstStyle/>
          <a:p>
            <a:r>
              <a:rPr lang="en-US" sz="3600" dirty="0">
                <a:hlinkClick r:id="rId5"/>
              </a:rPr>
              <a:t>www.in.gov/spd</a:t>
            </a:r>
            <a:r>
              <a:rPr lang="en-US" sz="3600" dirty="0"/>
              <a:t> </a:t>
            </a:r>
          </a:p>
        </p:txBody>
      </p:sp>
      <p:sp>
        <p:nvSpPr>
          <p:cNvPr id="12" name="TextBox 11">
            <a:extLst>
              <a:ext uri="{FF2B5EF4-FFF2-40B4-BE49-F238E27FC236}">
                <a16:creationId xmlns:a16="http://schemas.microsoft.com/office/drawing/2014/main" id="{D2438AAE-F720-5F4F-008E-68683EBFC5F0}"/>
              </a:ext>
            </a:extLst>
          </p:cNvPr>
          <p:cNvSpPr txBox="1"/>
          <p:nvPr/>
        </p:nvSpPr>
        <p:spPr>
          <a:xfrm>
            <a:off x="3435704" y="5687630"/>
            <a:ext cx="5889115" cy="830997"/>
          </a:xfrm>
          <a:prstGeom prst="rect">
            <a:avLst/>
          </a:prstGeom>
          <a:noFill/>
        </p:spPr>
        <p:txBody>
          <a:bodyPr wrap="square" rtlCol="0">
            <a:spAutoFit/>
          </a:bodyPr>
          <a:lstStyle/>
          <a:p>
            <a:r>
              <a:rPr lang="en-US" sz="2400" dirty="0">
                <a:solidFill>
                  <a:srgbClr val="112A6D"/>
                </a:solidFill>
              </a:rPr>
              <a:t>Call SPD’s Employee Relations Division</a:t>
            </a:r>
          </a:p>
          <a:p>
            <a:r>
              <a:rPr lang="en-US" sz="2400" dirty="0">
                <a:solidFill>
                  <a:srgbClr val="112A6D"/>
                </a:solidFill>
              </a:rPr>
              <a:t>1.855.SPD.INHR (1.855.773.4647), Option 4</a:t>
            </a:r>
          </a:p>
        </p:txBody>
      </p:sp>
    </p:spTree>
    <p:custDataLst>
      <p:tags r:id="rId1"/>
    </p:custDataLst>
    <p:extLst>
      <p:ext uri="{BB962C8B-B14F-4D97-AF65-F5344CB8AC3E}">
        <p14:creationId xmlns:p14="http://schemas.microsoft.com/office/powerpoint/2010/main" val="36332047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 name="Arrow: Pentagon 6">
            <a:extLst>
              <a:ext uri="{FF2B5EF4-FFF2-40B4-BE49-F238E27FC236}">
                <a16:creationId xmlns:a16="http://schemas.microsoft.com/office/drawing/2014/main" id="{2F6EF49F-644F-5A9A-D06A-531F08650DC5}"/>
              </a:ext>
            </a:extLst>
          </p:cNvPr>
          <p:cNvSpPr/>
          <p:nvPr/>
        </p:nvSpPr>
        <p:spPr>
          <a:xfrm>
            <a:off x="838200" y="1619250"/>
            <a:ext cx="3556000" cy="3619500"/>
          </a:xfrm>
          <a:prstGeom prst="homePlate">
            <a:avLst/>
          </a:prstGeom>
          <a:solidFill>
            <a:srgbClr val="112A6D"/>
          </a:solidFill>
          <a:ln>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4000" dirty="0">
                <a:latin typeface="Franklin Gothic Medium" panose="020B0603020102020204" pitchFamily="34" charset="0"/>
              </a:rPr>
              <a:t>Resources for Employees</a:t>
            </a:r>
          </a:p>
        </p:txBody>
      </p:sp>
      <p:sp>
        <p:nvSpPr>
          <p:cNvPr id="2" name="Content Placeholder 2">
            <a:extLst>
              <a:ext uri="{FF2B5EF4-FFF2-40B4-BE49-F238E27FC236}">
                <a16:creationId xmlns:a16="http://schemas.microsoft.com/office/drawing/2014/main" id="{AD0F1007-12A0-7FFF-C49E-D174FDBF0C86}"/>
              </a:ext>
            </a:extLst>
          </p:cNvPr>
          <p:cNvSpPr txBox="1">
            <a:spLocks/>
          </p:cNvSpPr>
          <p:nvPr/>
        </p:nvSpPr>
        <p:spPr>
          <a:xfrm>
            <a:off x="4658963" y="2216263"/>
            <a:ext cx="3320083" cy="316165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200" b="1" dirty="0">
                <a:solidFill>
                  <a:srgbClr val="002060"/>
                </a:solidFill>
                <a:cs typeface="Arial" pitchFamily="34" charset="0"/>
              </a:rPr>
              <a:t>Call JWF Specialty Co. </a:t>
            </a:r>
          </a:p>
          <a:p>
            <a:pPr marL="0" indent="0">
              <a:buFont typeface="Arial" panose="020B0604020202020204" pitchFamily="34" charset="0"/>
              <a:buNone/>
            </a:pPr>
            <a:r>
              <a:rPr lang="en-US" sz="2200" dirty="0">
                <a:solidFill>
                  <a:schemeClr val="accent1">
                    <a:lumMod val="75000"/>
                  </a:schemeClr>
                </a:solidFill>
                <a:cs typeface="Arial" pitchFamily="34" charset="0"/>
              </a:rPr>
              <a:t>1-888-818-7795 (toll free)</a:t>
            </a:r>
          </a:p>
          <a:p>
            <a:pPr marL="0" indent="0">
              <a:buFont typeface="Arial" panose="020B0604020202020204" pitchFamily="34" charset="0"/>
              <a:buNone/>
            </a:pPr>
            <a:r>
              <a:rPr lang="en-US" sz="2200" dirty="0">
                <a:solidFill>
                  <a:schemeClr val="accent1">
                    <a:lumMod val="75000"/>
                  </a:schemeClr>
                </a:solidFill>
                <a:cs typeface="Arial" pitchFamily="34" charset="0"/>
              </a:rPr>
              <a:t>317-574-7876 (local)</a:t>
            </a:r>
          </a:p>
          <a:p>
            <a:pPr marL="0" indent="0">
              <a:buFont typeface="Arial" panose="020B0604020202020204" pitchFamily="34" charset="0"/>
              <a:buNone/>
            </a:pPr>
            <a:endParaRPr lang="en-US" sz="2200" dirty="0">
              <a:solidFill>
                <a:schemeClr val="accent1">
                  <a:lumMod val="75000"/>
                </a:schemeClr>
              </a:solidFill>
              <a:cs typeface="Arial" pitchFamily="34" charset="0"/>
            </a:endParaRPr>
          </a:p>
          <a:p>
            <a:pPr marL="0" indent="0">
              <a:buFont typeface="Arial" panose="020B0604020202020204" pitchFamily="34" charset="0"/>
              <a:buNone/>
            </a:pPr>
            <a:r>
              <a:rPr lang="en-US" sz="2200" b="1" dirty="0">
                <a:solidFill>
                  <a:srgbClr val="002060"/>
                </a:solidFill>
                <a:cs typeface="Arial" pitchFamily="34" charset="0"/>
              </a:rPr>
              <a:t>Fax application to JWF Specialty Co. </a:t>
            </a:r>
          </a:p>
          <a:p>
            <a:pPr marL="0" indent="0">
              <a:buFont typeface="Arial" panose="020B0604020202020204" pitchFamily="34" charset="0"/>
              <a:buNone/>
            </a:pPr>
            <a:r>
              <a:rPr lang="en-US" sz="2200" dirty="0">
                <a:solidFill>
                  <a:schemeClr val="accent1">
                    <a:lumMod val="75000"/>
                  </a:schemeClr>
                </a:solidFill>
                <a:cs typeface="Arial" pitchFamily="34" charset="0"/>
              </a:rPr>
              <a:t>1-866-893-4674</a:t>
            </a:r>
          </a:p>
          <a:p>
            <a:pPr marL="0" indent="0">
              <a:buFont typeface="Arial" panose="020B0604020202020204" pitchFamily="34" charset="0"/>
              <a:buNone/>
            </a:pPr>
            <a:endParaRPr lang="en-US" sz="2200" b="1" dirty="0">
              <a:solidFill>
                <a:schemeClr val="accent1">
                  <a:lumMod val="75000"/>
                </a:schemeClr>
              </a:solidFill>
              <a:latin typeface="Franklin Gothic Book" panose="020B0503020102020204" pitchFamily="34" charset="0"/>
              <a:cs typeface="Arial" pitchFamily="34" charset="0"/>
            </a:endParaRPr>
          </a:p>
        </p:txBody>
      </p:sp>
      <p:sp>
        <p:nvSpPr>
          <p:cNvPr id="3" name="TextBox 2">
            <a:extLst>
              <a:ext uri="{FF2B5EF4-FFF2-40B4-BE49-F238E27FC236}">
                <a16:creationId xmlns:a16="http://schemas.microsoft.com/office/drawing/2014/main" id="{1BDE2DE4-B09E-A4FD-2BD7-9B70CBC2464D}"/>
              </a:ext>
            </a:extLst>
          </p:cNvPr>
          <p:cNvSpPr txBox="1"/>
          <p:nvPr/>
        </p:nvSpPr>
        <p:spPr>
          <a:xfrm>
            <a:off x="7935130" y="2216263"/>
            <a:ext cx="3983065" cy="2800767"/>
          </a:xfrm>
          <a:prstGeom prst="rect">
            <a:avLst/>
          </a:prstGeom>
          <a:noFill/>
        </p:spPr>
        <p:txBody>
          <a:bodyPr wrap="square" rtlCol="0">
            <a:spAutoFit/>
          </a:bodyPr>
          <a:lstStyle/>
          <a:p>
            <a:pPr marL="0" indent="0">
              <a:buFont typeface="Arial" panose="020B0604020202020204" pitchFamily="34" charset="0"/>
              <a:buNone/>
            </a:pPr>
            <a:r>
              <a:rPr lang="en-US" sz="2200" b="1" dirty="0">
                <a:solidFill>
                  <a:srgbClr val="002060"/>
                </a:solidFill>
                <a:cs typeface="Arial" pitchFamily="34" charset="0"/>
              </a:rPr>
              <a:t>Obtain Online Application Forms </a:t>
            </a:r>
          </a:p>
          <a:p>
            <a:pPr marL="0" indent="0">
              <a:buFont typeface="Arial" panose="020B0604020202020204" pitchFamily="34" charset="0"/>
              <a:buNone/>
            </a:pPr>
            <a:r>
              <a:rPr lang="en-US" sz="2200" dirty="0">
                <a:solidFill>
                  <a:schemeClr val="accent1">
                    <a:lumMod val="75000"/>
                  </a:schemeClr>
                </a:solidFill>
                <a:cs typeface="Arial" pitchFamily="34" charset="0"/>
                <a:hlinkClick r:id="rId4"/>
              </a:rPr>
              <a:t>www.jwfspecialty.com/applications-forms</a:t>
            </a:r>
            <a:r>
              <a:rPr lang="en-US" sz="2200" dirty="0">
                <a:solidFill>
                  <a:schemeClr val="accent1">
                    <a:lumMod val="75000"/>
                  </a:schemeClr>
                </a:solidFill>
                <a:cs typeface="Arial" pitchFamily="34" charset="0"/>
              </a:rPr>
              <a:t> </a:t>
            </a:r>
          </a:p>
          <a:p>
            <a:pPr marL="0" indent="0">
              <a:buFont typeface="Arial" panose="020B0604020202020204" pitchFamily="34" charset="0"/>
              <a:buNone/>
            </a:pPr>
            <a:endParaRPr lang="en-US" sz="2200" dirty="0">
              <a:solidFill>
                <a:schemeClr val="accent1">
                  <a:lumMod val="75000"/>
                </a:schemeClr>
              </a:solidFill>
              <a:cs typeface="Arial" pitchFamily="34" charset="0"/>
            </a:endParaRPr>
          </a:p>
          <a:p>
            <a:pPr marL="0" indent="0">
              <a:buFont typeface="Arial" panose="020B0604020202020204" pitchFamily="34" charset="0"/>
              <a:buNone/>
            </a:pPr>
            <a:r>
              <a:rPr lang="en-US" sz="2200" b="1" dirty="0">
                <a:solidFill>
                  <a:srgbClr val="002060"/>
                </a:solidFill>
                <a:cs typeface="Arial" pitchFamily="34" charset="0"/>
              </a:rPr>
              <a:t>Mailing Address</a:t>
            </a:r>
          </a:p>
          <a:p>
            <a:pPr marL="0" indent="0">
              <a:buFont typeface="Arial" panose="020B0604020202020204" pitchFamily="34" charset="0"/>
              <a:buNone/>
            </a:pPr>
            <a:r>
              <a:rPr lang="en-US" sz="2200" dirty="0">
                <a:solidFill>
                  <a:schemeClr val="accent1">
                    <a:lumMod val="75000"/>
                  </a:schemeClr>
                </a:solidFill>
                <a:cs typeface="Arial" pitchFamily="34" charset="0"/>
              </a:rPr>
              <a:t>JWF Specialty Co.</a:t>
            </a:r>
          </a:p>
          <a:p>
            <a:pPr marL="0" indent="0">
              <a:buFont typeface="Arial" panose="020B0604020202020204" pitchFamily="34" charset="0"/>
              <a:buNone/>
            </a:pPr>
            <a:r>
              <a:rPr lang="en-US" sz="2200" dirty="0">
                <a:solidFill>
                  <a:schemeClr val="accent1">
                    <a:lumMod val="75000"/>
                  </a:schemeClr>
                </a:solidFill>
                <a:cs typeface="Arial" pitchFamily="34" charset="0"/>
              </a:rPr>
              <a:t>PO Box 40968</a:t>
            </a:r>
          </a:p>
          <a:p>
            <a:pPr marL="0" indent="0">
              <a:buFont typeface="Arial" panose="020B0604020202020204" pitchFamily="34" charset="0"/>
              <a:buNone/>
            </a:pPr>
            <a:r>
              <a:rPr lang="en-US" sz="2200" dirty="0">
                <a:solidFill>
                  <a:schemeClr val="accent1">
                    <a:lumMod val="75000"/>
                  </a:schemeClr>
                </a:solidFill>
                <a:cs typeface="Arial" pitchFamily="34" charset="0"/>
              </a:rPr>
              <a:t>Indianapolis IN 46240</a:t>
            </a:r>
          </a:p>
        </p:txBody>
      </p:sp>
      <p:sp>
        <p:nvSpPr>
          <p:cNvPr id="4" name="TextBox 3">
            <a:extLst>
              <a:ext uri="{FF2B5EF4-FFF2-40B4-BE49-F238E27FC236}">
                <a16:creationId xmlns:a16="http://schemas.microsoft.com/office/drawing/2014/main" id="{18458533-8375-7EF7-CC1A-968587302C51}"/>
              </a:ext>
            </a:extLst>
          </p:cNvPr>
          <p:cNvSpPr txBox="1"/>
          <p:nvPr/>
        </p:nvSpPr>
        <p:spPr>
          <a:xfrm>
            <a:off x="4688235" y="1410346"/>
            <a:ext cx="6493790" cy="646331"/>
          </a:xfrm>
          <a:prstGeom prst="rect">
            <a:avLst/>
          </a:prstGeom>
          <a:noFill/>
        </p:spPr>
        <p:txBody>
          <a:bodyPr wrap="square" rtlCol="0">
            <a:spAutoFit/>
          </a:bodyPr>
          <a:lstStyle/>
          <a:p>
            <a:r>
              <a:rPr lang="en-US" sz="3600" dirty="0">
                <a:solidFill>
                  <a:srgbClr val="002060"/>
                </a:solidFill>
                <a:cs typeface="Arial" pitchFamily="34" charset="0"/>
              </a:rPr>
              <a:t>Short- &amp; Long-Term Disability</a:t>
            </a:r>
          </a:p>
        </p:txBody>
      </p:sp>
    </p:spTree>
    <p:extLst>
      <p:ext uri="{BB962C8B-B14F-4D97-AF65-F5344CB8AC3E}">
        <p14:creationId xmlns:p14="http://schemas.microsoft.com/office/powerpoint/2010/main" val="1138656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FCBC92C3-5D36-4097-B497-5391D054D5E7}"/>
              </a:ext>
            </a:extLst>
          </p:cNvPr>
          <p:cNvSpPr>
            <a:spLocks noGrp="1"/>
          </p:cNvSpPr>
          <p:nvPr/>
        </p:nvSpPr>
        <p:spPr>
          <a:xfrm>
            <a:off x="514350" y="1150105"/>
            <a:ext cx="11080388" cy="50284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defTabSz="914400" rtl="0" eaLnBrk="1" fontAlgn="auto" latinLnBrk="0" hangingPunct="1">
              <a:lnSpc>
                <a:spcPct val="90000"/>
              </a:lnSpc>
              <a:spcBef>
                <a:spcPct val="0"/>
              </a:spcBef>
              <a:spcAft>
                <a:spcPts val="0"/>
              </a:spcAft>
              <a:buClrTx/>
              <a:buSzTx/>
              <a:buFontTx/>
              <a:buNone/>
              <a:tabLst/>
              <a:defRPr/>
            </a:pPr>
            <a:r>
              <a:rPr kumimoji="0" lang="en-US" b="1" i="0" u="none" strike="noStrike" kern="1200" cap="none" spc="0" normalizeH="0" baseline="0" noProof="0" dirty="0">
                <a:ln>
                  <a:noFill/>
                </a:ln>
                <a:solidFill>
                  <a:srgbClr val="112A6D"/>
                </a:solidFill>
                <a:effectLst/>
                <a:uLnTx/>
                <a:uFillTx/>
                <a:latin typeface="Franklin Gothic Medium" panose="020B0603020102020204" pitchFamily="34" charset="0"/>
                <a:cs typeface="Arial"/>
              </a:rPr>
              <a:t>Eligibility </a:t>
            </a:r>
          </a:p>
        </p:txBody>
      </p:sp>
      <p:graphicFrame>
        <p:nvGraphicFramePr>
          <p:cNvPr id="2" name="Content Placeholder 1">
            <a:extLst>
              <a:ext uri="{FF2B5EF4-FFF2-40B4-BE49-F238E27FC236}">
                <a16:creationId xmlns:a16="http://schemas.microsoft.com/office/drawing/2014/main" id="{9908FF2D-9DD8-F40F-35A0-4B15985BFACF}"/>
              </a:ext>
            </a:extLst>
          </p:cNvPr>
          <p:cNvGraphicFramePr>
            <a:graphicFrameLocks noGrp="1"/>
          </p:cNvGraphicFramePr>
          <p:nvPr>
            <p:ph idx="1"/>
            <p:extLst>
              <p:ext uri="{D42A27DB-BD31-4B8C-83A1-F6EECF244321}">
                <p14:modId xmlns:p14="http://schemas.microsoft.com/office/powerpoint/2010/main" val="3612797296"/>
              </p:ext>
            </p:extLst>
          </p:nvPr>
        </p:nvGraphicFramePr>
        <p:xfrm>
          <a:off x="838200" y="1690690"/>
          <a:ext cx="10515600" cy="435133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ustDataLst>
      <p:tags r:id="rId1"/>
    </p:custDataLst>
    <p:extLst>
      <p:ext uri="{BB962C8B-B14F-4D97-AF65-F5344CB8AC3E}">
        <p14:creationId xmlns:p14="http://schemas.microsoft.com/office/powerpoint/2010/main" val="271034697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 name="Arrow: Pentagon 6">
            <a:extLst>
              <a:ext uri="{FF2B5EF4-FFF2-40B4-BE49-F238E27FC236}">
                <a16:creationId xmlns:a16="http://schemas.microsoft.com/office/drawing/2014/main" id="{2F6EF49F-644F-5A9A-D06A-531F08650DC5}"/>
              </a:ext>
            </a:extLst>
          </p:cNvPr>
          <p:cNvSpPr/>
          <p:nvPr/>
        </p:nvSpPr>
        <p:spPr>
          <a:xfrm>
            <a:off x="627655" y="1619250"/>
            <a:ext cx="3897849" cy="3619500"/>
          </a:xfrm>
          <a:prstGeom prst="homePlate">
            <a:avLst/>
          </a:prstGeom>
          <a:solidFill>
            <a:srgbClr val="112A6D"/>
          </a:solidFill>
          <a:ln>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4000" b="1" dirty="0">
                <a:latin typeface="Franklin Gothic Medium" panose="020B0603020102020204" pitchFamily="34" charset="0"/>
              </a:rPr>
              <a:t>Questions?</a:t>
            </a:r>
          </a:p>
        </p:txBody>
      </p:sp>
      <p:sp>
        <p:nvSpPr>
          <p:cNvPr id="4" name="TextBox 3">
            <a:extLst>
              <a:ext uri="{FF2B5EF4-FFF2-40B4-BE49-F238E27FC236}">
                <a16:creationId xmlns:a16="http://schemas.microsoft.com/office/drawing/2014/main" id="{E4119A5C-D9C6-74D0-53DF-2B2B2AF28CC0}"/>
              </a:ext>
            </a:extLst>
          </p:cNvPr>
          <p:cNvSpPr txBox="1"/>
          <p:nvPr/>
        </p:nvSpPr>
        <p:spPr>
          <a:xfrm>
            <a:off x="5778089" y="1619250"/>
            <a:ext cx="5302526" cy="3970318"/>
          </a:xfrm>
          <a:prstGeom prst="rect">
            <a:avLst/>
          </a:prstGeom>
          <a:noFill/>
        </p:spPr>
        <p:txBody>
          <a:bodyPr wrap="square">
            <a:spAutoFit/>
          </a:bodyPr>
          <a:lstStyle/>
          <a:p>
            <a:pPr marL="0" indent="0">
              <a:buNone/>
            </a:pPr>
            <a:r>
              <a:rPr lang="en-US" sz="2800" b="1" dirty="0">
                <a:solidFill>
                  <a:srgbClr val="002060"/>
                </a:solidFill>
                <a:cs typeface="Arial" pitchFamily="34" charset="0"/>
              </a:rPr>
              <a:t>Call toll free</a:t>
            </a:r>
            <a:r>
              <a:rPr lang="en-US" sz="2800" dirty="0">
                <a:solidFill>
                  <a:srgbClr val="002060"/>
                </a:solidFill>
                <a:cs typeface="Arial" pitchFamily="34" charset="0"/>
              </a:rPr>
              <a:t>	</a:t>
            </a:r>
          </a:p>
          <a:p>
            <a:pPr marL="0" indent="0">
              <a:buNone/>
            </a:pPr>
            <a:r>
              <a:rPr lang="en-US" sz="2800" dirty="0">
                <a:solidFill>
                  <a:srgbClr val="002060"/>
                </a:solidFill>
                <a:cs typeface="Arial" pitchFamily="34" charset="0"/>
              </a:rPr>
              <a:t>			</a:t>
            </a:r>
          </a:p>
          <a:p>
            <a:pPr marL="0" indent="0">
              <a:buNone/>
            </a:pPr>
            <a:r>
              <a:rPr lang="en-US" sz="2800" dirty="0">
                <a:solidFill>
                  <a:schemeClr val="accent1">
                    <a:lumMod val="75000"/>
                  </a:schemeClr>
                </a:solidFill>
                <a:cs typeface="Arial" pitchFamily="34" charset="0"/>
              </a:rPr>
              <a:t>1-855-SPD-INHR			</a:t>
            </a:r>
          </a:p>
          <a:p>
            <a:pPr marL="0" indent="0">
              <a:buNone/>
            </a:pPr>
            <a:r>
              <a:rPr lang="en-US" sz="2800" dirty="0">
                <a:solidFill>
                  <a:schemeClr val="accent1">
                    <a:lumMod val="75000"/>
                  </a:schemeClr>
                </a:solidFill>
                <a:cs typeface="Arial" pitchFamily="34" charset="0"/>
              </a:rPr>
              <a:t>(1-855-773-4647)</a:t>
            </a:r>
          </a:p>
          <a:p>
            <a:pPr marL="0" indent="0">
              <a:buNone/>
            </a:pPr>
            <a:endParaRPr lang="en-US" sz="2800" dirty="0">
              <a:solidFill>
                <a:schemeClr val="accent1">
                  <a:lumMod val="75000"/>
                </a:schemeClr>
              </a:solidFill>
              <a:cs typeface="Arial" pitchFamily="34" charset="0"/>
            </a:endParaRPr>
          </a:p>
          <a:p>
            <a:pPr marL="0" indent="0">
              <a:buNone/>
            </a:pPr>
            <a:r>
              <a:rPr lang="en-US" sz="2800" b="1" dirty="0">
                <a:solidFill>
                  <a:srgbClr val="002060"/>
                </a:solidFill>
                <a:cs typeface="Arial" pitchFamily="34" charset="0"/>
              </a:rPr>
              <a:t>Call Employee Relations</a:t>
            </a:r>
          </a:p>
          <a:p>
            <a:pPr marL="0" indent="0">
              <a:buNone/>
            </a:pPr>
            <a:endParaRPr lang="en-US" sz="2800" dirty="0">
              <a:solidFill>
                <a:srgbClr val="002060"/>
              </a:solidFill>
              <a:cs typeface="Arial" pitchFamily="34" charset="0"/>
            </a:endParaRPr>
          </a:p>
          <a:p>
            <a:pPr marL="0" indent="0">
              <a:buNone/>
            </a:pPr>
            <a:r>
              <a:rPr lang="en-US" sz="2800" dirty="0">
                <a:solidFill>
                  <a:schemeClr val="accent1">
                    <a:lumMod val="75000"/>
                  </a:schemeClr>
                </a:solidFill>
                <a:cs typeface="Arial" pitchFamily="34" charset="0"/>
              </a:rPr>
              <a:t>Choose Option 4</a:t>
            </a:r>
          </a:p>
          <a:p>
            <a:pPr marL="0" indent="0">
              <a:buNone/>
            </a:pPr>
            <a:endParaRPr lang="en-US" sz="2800" b="1" dirty="0">
              <a:solidFill>
                <a:schemeClr val="accent1">
                  <a:lumMod val="75000"/>
                </a:schemeClr>
              </a:solidFill>
              <a:cs typeface="Arial" pitchFamily="34" charset="0"/>
            </a:endParaRPr>
          </a:p>
        </p:txBody>
      </p:sp>
    </p:spTree>
    <p:extLst>
      <p:ext uri="{BB962C8B-B14F-4D97-AF65-F5344CB8AC3E}">
        <p14:creationId xmlns:p14="http://schemas.microsoft.com/office/powerpoint/2010/main" val="4263767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a:xfrm>
            <a:off x="555171" y="1040729"/>
            <a:ext cx="3302615" cy="677436"/>
          </a:xfrm>
        </p:spPr>
        <p:txBody>
          <a:bodyPr>
            <a:noAutofit/>
          </a:bodyPr>
          <a:lstStyle/>
          <a:p>
            <a:pPr algn="l"/>
            <a:r>
              <a:rPr lang="en-US" b="1" dirty="0">
                <a:solidFill>
                  <a:srgbClr val="112A6D"/>
                </a:solidFill>
                <a:latin typeface="Franklin Gothic Medium" panose="020B0603020102020204" pitchFamily="34" charset="0"/>
                <a:cs typeface="Arial" pitchFamily="34" charset="0"/>
              </a:rPr>
              <a:t>Duration</a:t>
            </a:r>
          </a:p>
        </p:txBody>
      </p:sp>
      <p:graphicFrame>
        <p:nvGraphicFramePr>
          <p:cNvPr id="2" name="Content Placeholder 1">
            <a:extLst>
              <a:ext uri="{FF2B5EF4-FFF2-40B4-BE49-F238E27FC236}">
                <a16:creationId xmlns:a16="http://schemas.microsoft.com/office/drawing/2014/main" id="{F5D69F03-85B3-DEF5-8A41-D0870CACB124}"/>
              </a:ext>
            </a:extLst>
          </p:cNvPr>
          <p:cNvGraphicFramePr>
            <a:graphicFrameLocks noGrp="1"/>
          </p:cNvGraphicFramePr>
          <p:nvPr>
            <p:ph idx="1"/>
            <p:extLst>
              <p:ext uri="{D42A27DB-BD31-4B8C-83A1-F6EECF244321}">
                <p14:modId xmlns:p14="http://schemas.microsoft.com/office/powerpoint/2010/main" val="144559066"/>
              </p:ext>
            </p:extLst>
          </p:nvPr>
        </p:nvGraphicFramePr>
        <p:xfrm>
          <a:off x="555171" y="2093645"/>
          <a:ext cx="11234058" cy="328136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ustDataLst>
      <p:tags r:id="rId2"/>
    </p:custDataLst>
    <p:extLst>
      <p:ext uri="{BB962C8B-B14F-4D97-AF65-F5344CB8AC3E}">
        <p14:creationId xmlns:p14="http://schemas.microsoft.com/office/powerpoint/2010/main" val="205675875"/>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B0F108D-3245-63DB-BA79-5D1734B6D469}"/>
              </a:ext>
            </a:extLst>
          </p:cNvPr>
          <p:cNvPicPr>
            <a:picLocks noChangeAspect="1"/>
          </p:cNvPicPr>
          <p:nvPr/>
        </p:nvPicPr>
        <p:blipFill>
          <a:blip r:embed="rId6"/>
          <a:stretch>
            <a:fillRect/>
          </a:stretch>
        </p:blipFill>
        <p:spPr>
          <a:xfrm>
            <a:off x="4035432" y="1038196"/>
            <a:ext cx="8028861" cy="5065776"/>
          </a:xfrm>
          <a:prstGeom prst="rect">
            <a:avLst/>
          </a:prstGeom>
        </p:spPr>
      </p:pic>
      <p:sp>
        <p:nvSpPr>
          <p:cNvPr id="7" name="Arrow: Pentagon 6">
            <a:extLst>
              <a:ext uri="{FF2B5EF4-FFF2-40B4-BE49-F238E27FC236}">
                <a16:creationId xmlns:a16="http://schemas.microsoft.com/office/drawing/2014/main" id="{E48F2164-5F64-815B-2871-7BCA32261BCE}"/>
              </a:ext>
            </a:extLst>
          </p:cNvPr>
          <p:cNvSpPr/>
          <p:nvPr/>
        </p:nvSpPr>
        <p:spPr>
          <a:xfrm>
            <a:off x="812800" y="1619250"/>
            <a:ext cx="2933700" cy="3619500"/>
          </a:xfrm>
          <a:prstGeom prst="homePlate">
            <a:avLst/>
          </a:prstGeom>
          <a:solidFill>
            <a:srgbClr val="112A6D"/>
          </a:solidFill>
          <a:ln>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4000" dirty="0">
                <a:latin typeface="Franklin Gothic Medium" panose="020B0603020102020204" pitchFamily="34" charset="0"/>
              </a:rPr>
              <a:t>Accrual Calendar</a:t>
            </a:r>
          </a:p>
        </p:txBody>
      </p:sp>
    </p:spTree>
    <p:custDataLst>
      <p:tags r:id="rId2"/>
    </p:custDataLst>
    <p:extLst>
      <p:ext uri="{BB962C8B-B14F-4D97-AF65-F5344CB8AC3E}">
        <p14:creationId xmlns:p14="http://schemas.microsoft.com/office/powerpoint/2010/main" val="437668631"/>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a:xfrm>
            <a:off x="838200" y="1043878"/>
            <a:ext cx="10515600" cy="825717"/>
          </a:xfrm>
        </p:spPr>
        <p:txBody>
          <a:bodyPr>
            <a:normAutofit/>
          </a:bodyPr>
          <a:lstStyle/>
          <a:p>
            <a:pPr algn="l"/>
            <a:r>
              <a:rPr lang="en-US" b="1" dirty="0">
                <a:solidFill>
                  <a:srgbClr val="112A6D"/>
                </a:solidFill>
                <a:latin typeface="Franklin Gothic Medium" panose="020B0603020102020204" pitchFamily="34" charset="0"/>
                <a:cs typeface="Arial" pitchFamily="34" charset="0"/>
              </a:rPr>
              <a:t>Accrued Leave Balances</a:t>
            </a:r>
          </a:p>
        </p:txBody>
      </p:sp>
      <p:sp>
        <p:nvSpPr>
          <p:cNvPr id="6" name="Content Placeholder 2"/>
          <p:cNvSpPr>
            <a:spLocks noGrp="1"/>
          </p:cNvSpPr>
          <p:nvPr>
            <p:ph idx="1"/>
          </p:nvPr>
        </p:nvSpPr>
        <p:spPr>
          <a:xfrm>
            <a:off x="838200" y="1869595"/>
            <a:ext cx="10515600" cy="4410075"/>
          </a:xfrm>
        </p:spPr>
        <p:txBody>
          <a:bodyPr>
            <a:normAutofit/>
          </a:bodyPr>
          <a:lstStyle/>
          <a:p>
            <a:pPr>
              <a:spcBef>
                <a:spcPts val="0"/>
              </a:spcBef>
            </a:pPr>
            <a:r>
              <a:rPr lang="en-US" sz="2400" dirty="0">
                <a:solidFill>
                  <a:srgbClr val="1F3864"/>
                </a:solidFill>
                <a:effectLst/>
                <a:ea typeface="Calibri" panose="020F0502020204030204" pitchFamily="34" charset="0"/>
              </a:rPr>
              <a:t>Accruals (Sick, Vacation, Personal) are added to view on first Sunday of each Pay Period when due</a:t>
            </a:r>
            <a:r>
              <a:rPr lang="en-US" sz="2400" dirty="0">
                <a:solidFill>
                  <a:srgbClr val="1F3864"/>
                </a:solidFill>
                <a:ea typeface="Calibri" panose="020F0502020204030204" pitchFamily="34" charset="0"/>
              </a:rPr>
              <a:t> </a:t>
            </a:r>
            <a:r>
              <a:rPr lang="en-US" sz="2400" dirty="0">
                <a:solidFill>
                  <a:srgbClr val="1F3864"/>
                </a:solidFill>
                <a:effectLst/>
                <a:ea typeface="Calibri" panose="020F0502020204030204" pitchFamily="34" charset="0"/>
              </a:rPr>
              <a:t>but cannot be used until the actual Accrual Date. </a:t>
            </a:r>
          </a:p>
          <a:p>
            <a:pPr marL="0" indent="0">
              <a:spcBef>
                <a:spcPts val="0"/>
              </a:spcBef>
              <a:buNone/>
            </a:pPr>
            <a:endParaRPr lang="en-US" sz="2400" dirty="0">
              <a:solidFill>
                <a:srgbClr val="1F3864"/>
              </a:solidFill>
              <a:effectLst/>
              <a:ea typeface="Calibri" panose="020F0502020204030204" pitchFamily="34" charset="0"/>
            </a:endParaRPr>
          </a:p>
          <a:p>
            <a:pPr>
              <a:spcBef>
                <a:spcPts val="0"/>
              </a:spcBef>
            </a:pPr>
            <a:r>
              <a:rPr lang="en-US" sz="2400" b="1" dirty="0">
                <a:solidFill>
                  <a:srgbClr val="1F3864"/>
                </a:solidFill>
                <a:effectLst/>
                <a:ea typeface="Calibri" panose="020F0502020204030204" pitchFamily="34" charset="0"/>
              </a:rPr>
              <a:t>Example</a:t>
            </a:r>
          </a:p>
          <a:p>
            <a:pPr lvl="1">
              <a:spcBef>
                <a:spcPts val="0"/>
              </a:spcBef>
            </a:pPr>
            <a:r>
              <a:rPr lang="en-US" dirty="0">
                <a:solidFill>
                  <a:srgbClr val="1F3864"/>
                </a:solidFill>
                <a:ea typeface="Calibri" panose="020F0502020204030204" pitchFamily="34" charset="0"/>
              </a:rPr>
              <a:t>Pay Period Begins: Sunday, February 4, 2024</a:t>
            </a:r>
          </a:p>
          <a:p>
            <a:pPr lvl="1">
              <a:spcBef>
                <a:spcPts val="0"/>
              </a:spcBef>
            </a:pPr>
            <a:r>
              <a:rPr lang="en-US" dirty="0">
                <a:solidFill>
                  <a:srgbClr val="1F3864"/>
                </a:solidFill>
                <a:effectLst/>
                <a:ea typeface="Calibri" panose="020F0502020204030204" pitchFamily="34" charset="0"/>
              </a:rPr>
              <a:t>Employee’s Accrual </a:t>
            </a:r>
            <a:r>
              <a:rPr lang="en-US" dirty="0">
                <a:solidFill>
                  <a:srgbClr val="1F3864"/>
                </a:solidFill>
                <a:ea typeface="Calibri" panose="020F0502020204030204" pitchFamily="34" charset="0"/>
              </a:rPr>
              <a:t>Date: Tuesday, February 13, 2024</a:t>
            </a:r>
          </a:p>
          <a:p>
            <a:pPr lvl="1">
              <a:spcBef>
                <a:spcPts val="0"/>
              </a:spcBef>
            </a:pPr>
            <a:r>
              <a:rPr lang="en-US" dirty="0">
                <a:solidFill>
                  <a:srgbClr val="1F3864"/>
                </a:solidFill>
                <a:effectLst/>
                <a:ea typeface="Calibri" panose="020F0502020204030204" pitchFamily="34" charset="0"/>
              </a:rPr>
              <a:t>If employee had no balances of leave at end of previous pay period (Saturday February 3), then employee cannot use any leave that is calculated to accrue during this pay period until February 13. </a:t>
            </a:r>
          </a:p>
          <a:p>
            <a:pPr>
              <a:spcBef>
                <a:spcPts val="0"/>
              </a:spcBef>
            </a:pPr>
            <a:endParaRPr lang="en-US" sz="2400" dirty="0">
              <a:solidFill>
                <a:srgbClr val="1F3864"/>
              </a:solidFill>
              <a:effectLst/>
              <a:ea typeface="Calibri" panose="020F0502020204030204" pitchFamily="34" charset="0"/>
            </a:endParaRPr>
          </a:p>
          <a:p>
            <a:pPr>
              <a:spcBef>
                <a:spcPts val="0"/>
              </a:spcBef>
            </a:pPr>
            <a:r>
              <a:rPr lang="en-US" sz="2400" dirty="0">
                <a:solidFill>
                  <a:srgbClr val="1F3864"/>
                </a:solidFill>
                <a:effectLst/>
                <a:ea typeface="Calibri" panose="020F0502020204030204" pitchFamily="34" charset="0"/>
              </a:rPr>
              <a:t>Accrual Date </a:t>
            </a:r>
            <a:r>
              <a:rPr lang="en-US" sz="2400" dirty="0">
                <a:solidFill>
                  <a:srgbClr val="1F3864"/>
                </a:solidFill>
                <a:ea typeface="Calibri" panose="020F0502020204030204" pitchFamily="34" charset="0"/>
              </a:rPr>
              <a:t>can be viewed</a:t>
            </a:r>
            <a:r>
              <a:rPr lang="en-US" sz="2400" dirty="0">
                <a:solidFill>
                  <a:srgbClr val="1F3864"/>
                </a:solidFill>
                <a:effectLst/>
                <a:ea typeface="Calibri" panose="020F0502020204030204" pitchFamily="34" charset="0"/>
              </a:rPr>
              <a:t> in these screens</a:t>
            </a:r>
          </a:p>
          <a:p>
            <a:pPr lvl="1">
              <a:spcBef>
                <a:spcPts val="0"/>
              </a:spcBef>
            </a:pPr>
            <a:r>
              <a:rPr lang="en-US" dirty="0">
                <a:solidFill>
                  <a:srgbClr val="1F3864"/>
                </a:solidFill>
                <a:cs typeface="Arial" pitchFamily="34" charset="0"/>
              </a:rPr>
              <a:t>Absence Balances</a:t>
            </a:r>
          </a:p>
          <a:p>
            <a:pPr lvl="1">
              <a:spcBef>
                <a:spcPts val="0"/>
              </a:spcBef>
            </a:pPr>
            <a:r>
              <a:rPr lang="en-US" dirty="0">
                <a:solidFill>
                  <a:srgbClr val="1F3864"/>
                </a:solidFill>
                <a:cs typeface="Arial" pitchFamily="34" charset="0"/>
              </a:rPr>
              <a:t>Request Absence </a:t>
            </a:r>
            <a:endParaRPr lang="en-US" dirty="0">
              <a:solidFill>
                <a:srgbClr val="112A6D"/>
              </a:solidFill>
              <a:cs typeface="Arial" pitchFamily="34" charset="0"/>
            </a:endParaRPr>
          </a:p>
        </p:txBody>
      </p:sp>
    </p:spTree>
    <p:custDataLst>
      <p:tags r:id="rId2"/>
    </p:custDataLst>
    <p:extLst>
      <p:ext uri="{BB962C8B-B14F-4D97-AF65-F5344CB8AC3E}">
        <p14:creationId xmlns:p14="http://schemas.microsoft.com/office/powerpoint/2010/main" val="4165780822"/>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a:xfrm>
            <a:off x="838200" y="1061570"/>
            <a:ext cx="10515600" cy="689793"/>
          </a:xfrm>
        </p:spPr>
        <p:txBody>
          <a:bodyPr>
            <a:noAutofit/>
          </a:bodyPr>
          <a:lstStyle/>
          <a:p>
            <a:pPr algn="l"/>
            <a:r>
              <a:rPr lang="en-US" b="1" dirty="0">
                <a:solidFill>
                  <a:srgbClr val="112A6D"/>
                </a:solidFill>
                <a:latin typeface="Franklin Gothic Medium" panose="020B0603020102020204" pitchFamily="34" charset="0"/>
                <a:cs typeface="Arial" pitchFamily="34" charset="0"/>
              </a:rPr>
              <a:t>FML Balances</a:t>
            </a:r>
          </a:p>
        </p:txBody>
      </p:sp>
      <p:sp>
        <p:nvSpPr>
          <p:cNvPr id="6" name="Content Placeholder 2"/>
          <p:cNvSpPr>
            <a:spLocks noGrp="1"/>
          </p:cNvSpPr>
          <p:nvPr>
            <p:ph idx="1"/>
          </p:nvPr>
        </p:nvSpPr>
        <p:spPr>
          <a:xfrm>
            <a:off x="838200" y="1930267"/>
            <a:ext cx="10515600" cy="4410075"/>
          </a:xfrm>
        </p:spPr>
        <p:txBody>
          <a:bodyPr>
            <a:normAutofit/>
          </a:bodyPr>
          <a:lstStyle/>
          <a:p>
            <a:pPr>
              <a:spcBef>
                <a:spcPts val="0"/>
              </a:spcBef>
            </a:pPr>
            <a:r>
              <a:rPr lang="en-US" sz="2600" b="1" dirty="0">
                <a:solidFill>
                  <a:srgbClr val="1F3864"/>
                </a:solidFill>
                <a:effectLst/>
                <a:ea typeface="Calibri" panose="020F0502020204030204" pitchFamily="34" charset="0"/>
              </a:rPr>
              <a:t>Review employee’s leave balances before approving absence requests. </a:t>
            </a:r>
          </a:p>
          <a:p>
            <a:pPr lvl="1">
              <a:spcBef>
                <a:spcPts val="0"/>
              </a:spcBef>
            </a:pPr>
            <a:r>
              <a:rPr lang="en-US" sz="2200" i="1" dirty="0">
                <a:solidFill>
                  <a:srgbClr val="1F3864"/>
                </a:solidFill>
                <a:ea typeface="Calibri" panose="020F0502020204030204" pitchFamily="34" charset="0"/>
              </a:rPr>
              <a:t>Balances are not accurate in real time</a:t>
            </a:r>
            <a:r>
              <a:rPr lang="en-US" sz="2200" dirty="0">
                <a:solidFill>
                  <a:srgbClr val="1F3864"/>
                </a:solidFill>
                <a:ea typeface="Calibri" panose="020F0502020204030204" pitchFamily="34" charset="0"/>
              </a:rPr>
              <a:t>. </a:t>
            </a:r>
          </a:p>
          <a:p>
            <a:pPr lvl="1">
              <a:spcBef>
                <a:spcPts val="0"/>
              </a:spcBef>
            </a:pPr>
            <a:r>
              <a:rPr lang="en-US" sz="2200" dirty="0">
                <a:solidFill>
                  <a:srgbClr val="1F3864"/>
                </a:solidFill>
                <a:ea typeface="Calibri" panose="020F0502020204030204" pitchFamily="34" charset="0"/>
              </a:rPr>
              <a:t>If not using FML Unpaid, the employee must have sufficient balance of FML and Sick, Vacation, or Personal leave for concurrent use and payment. </a:t>
            </a:r>
            <a:endParaRPr lang="en-US" sz="2200" dirty="0">
              <a:effectLst/>
              <a:ea typeface="Calibri" panose="020F0502020204030204" pitchFamily="34" charset="0"/>
            </a:endParaRPr>
          </a:p>
          <a:p>
            <a:pPr>
              <a:spcBef>
                <a:spcPts val="0"/>
              </a:spcBef>
            </a:pPr>
            <a:endParaRPr lang="en-US" sz="2600" dirty="0">
              <a:solidFill>
                <a:srgbClr val="1F3864"/>
              </a:solidFill>
              <a:cs typeface="Arial" pitchFamily="34" charset="0"/>
            </a:endParaRPr>
          </a:p>
          <a:p>
            <a:pPr>
              <a:spcBef>
                <a:spcPts val="0"/>
              </a:spcBef>
            </a:pPr>
            <a:r>
              <a:rPr lang="en-US" sz="2600" b="1" dirty="0">
                <a:solidFill>
                  <a:srgbClr val="1F3864"/>
                </a:solidFill>
                <a:cs typeface="Arial" pitchFamily="34" charset="0"/>
              </a:rPr>
              <a:t>There is one bucket of FML hours assigned for a full fiscal year (FY).</a:t>
            </a:r>
          </a:p>
          <a:p>
            <a:pPr lvl="1">
              <a:spcBef>
                <a:spcPts val="0"/>
              </a:spcBef>
            </a:pPr>
            <a:r>
              <a:rPr lang="en-US" sz="2200" dirty="0">
                <a:solidFill>
                  <a:srgbClr val="1F3864"/>
                </a:solidFill>
                <a:cs typeface="Arial" pitchFamily="34" charset="0"/>
              </a:rPr>
              <a:t>All approved FML absences must use hours allotted to that one bucket for that FY.</a:t>
            </a:r>
          </a:p>
          <a:p>
            <a:pPr lvl="1">
              <a:spcBef>
                <a:spcPts val="0"/>
              </a:spcBef>
            </a:pPr>
            <a:r>
              <a:rPr lang="en-US" sz="2200" dirty="0">
                <a:solidFill>
                  <a:srgbClr val="1F3864"/>
                </a:solidFill>
                <a:cs typeface="Arial" pitchFamily="34" charset="0"/>
              </a:rPr>
              <a:t>If FML is approved for a time period less than the full FY, remaining annual balance will be visible, HOWEVER, it cannot be used without a new event and approval. </a:t>
            </a:r>
          </a:p>
          <a:p>
            <a:pPr lvl="1">
              <a:spcBef>
                <a:spcPts val="0"/>
              </a:spcBef>
            </a:pPr>
            <a:r>
              <a:rPr lang="en-US" sz="2200" dirty="0">
                <a:solidFill>
                  <a:srgbClr val="1F3864"/>
                </a:solidFill>
                <a:cs typeface="Arial" pitchFamily="34" charset="0"/>
              </a:rPr>
              <a:t>Read the FML approval notices (full content of email notification, not just subject line) to learn the parameters and time limits that apply.</a:t>
            </a:r>
          </a:p>
          <a:p>
            <a:pPr lvl="1">
              <a:spcBef>
                <a:spcPts val="0"/>
              </a:spcBef>
            </a:pPr>
            <a:r>
              <a:rPr lang="en-US" sz="2200" dirty="0">
                <a:solidFill>
                  <a:srgbClr val="1F3864"/>
                </a:solidFill>
                <a:cs typeface="Arial" pitchFamily="34" charset="0"/>
              </a:rPr>
              <a:t>Unused hours do not rollover into another FY; balances are zeroed out each year on June 30.</a:t>
            </a:r>
            <a:endParaRPr lang="en-US" sz="2200" dirty="0">
              <a:solidFill>
                <a:srgbClr val="112A6D"/>
              </a:solidFill>
              <a:cs typeface="Arial" pitchFamily="34" charset="0"/>
            </a:endParaRPr>
          </a:p>
        </p:txBody>
      </p:sp>
    </p:spTree>
    <p:extLst>
      <p:ext uri="{BB962C8B-B14F-4D97-AF65-F5344CB8AC3E}">
        <p14:creationId xmlns:p14="http://schemas.microsoft.com/office/powerpoint/2010/main" val="3895739008"/>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sp>
        <p:nvSpPr>
          <p:cNvPr id="7" name="Arrow: Pentagon 6">
            <a:extLst>
              <a:ext uri="{FF2B5EF4-FFF2-40B4-BE49-F238E27FC236}">
                <a16:creationId xmlns:a16="http://schemas.microsoft.com/office/drawing/2014/main" id="{E48F2164-5F64-815B-2871-7BCA32261BCE}"/>
              </a:ext>
            </a:extLst>
          </p:cNvPr>
          <p:cNvSpPr/>
          <p:nvPr/>
        </p:nvSpPr>
        <p:spPr>
          <a:xfrm>
            <a:off x="695739" y="1619250"/>
            <a:ext cx="3419061" cy="3619500"/>
          </a:xfrm>
          <a:prstGeom prst="homePlate">
            <a:avLst/>
          </a:prstGeom>
          <a:solidFill>
            <a:srgbClr val="112A6D"/>
          </a:solidFill>
          <a:ln>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4000" dirty="0">
                <a:latin typeface="Franklin Gothic Medium" panose="020B0603020102020204" pitchFamily="34" charset="0"/>
              </a:rPr>
              <a:t>Remaining FML Balances</a:t>
            </a:r>
          </a:p>
        </p:txBody>
      </p:sp>
      <p:sp>
        <p:nvSpPr>
          <p:cNvPr id="2" name="Content Placeholder 2">
            <a:extLst>
              <a:ext uri="{FF2B5EF4-FFF2-40B4-BE49-F238E27FC236}">
                <a16:creationId xmlns:a16="http://schemas.microsoft.com/office/drawing/2014/main" id="{9B7A8248-78D6-09E6-EE84-0A15EEA89690}"/>
              </a:ext>
            </a:extLst>
          </p:cNvPr>
          <p:cNvSpPr txBox="1">
            <a:spLocks/>
          </p:cNvSpPr>
          <p:nvPr/>
        </p:nvSpPr>
        <p:spPr>
          <a:xfrm>
            <a:off x="4092148" y="1174750"/>
            <a:ext cx="7970108" cy="5208030"/>
          </a:xfrm>
          <a:prstGeom prst="rect">
            <a:avLst/>
          </a:prstGeom>
          <a:ln>
            <a:noFill/>
          </a:ln>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600" dirty="0">
                <a:solidFill>
                  <a:srgbClr val="112A6D"/>
                </a:solidFill>
              </a:rPr>
              <a:t>Cannot use FML hours just because there is a balance of FML.</a:t>
            </a:r>
          </a:p>
          <a:p>
            <a:r>
              <a:rPr lang="en-US" sz="2600" dirty="0">
                <a:solidFill>
                  <a:srgbClr val="112A6D"/>
                </a:solidFill>
              </a:rPr>
              <a:t>If the approval has an expiration date before June 30, remaining hours are not authorized without new event, request, and approval. Example:</a:t>
            </a:r>
          </a:p>
          <a:p>
            <a:pPr lvl="1"/>
            <a:r>
              <a:rPr lang="en-US" sz="2600" dirty="0">
                <a:solidFill>
                  <a:srgbClr val="112A6D"/>
                </a:solidFill>
              </a:rPr>
              <a:t>Surgery + Recovery: Aug 1 – Sep 30</a:t>
            </a:r>
          </a:p>
          <a:p>
            <a:pPr lvl="1"/>
            <a:r>
              <a:rPr lang="en-US" sz="2600" dirty="0">
                <a:solidFill>
                  <a:srgbClr val="112A6D"/>
                </a:solidFill>
              </a:rPr>
              <a:t>450 FML hours approved for FY (full allocation made on first request each FY)</a:t>
            </a:r>
          </a:p>
          <a:p>
            <a:pPr lvl="1"/>
            <a:r>
              <a:rPr lang="en-US" sz="2600" dirty="0">
                <a:solidFill>
                  <a:srgbClr val="112A6D"/>
                </a:solidFill>
              </a:rPr>
              <a:t>44 workdays @ 7.5 hours each = 330 FML hours used</a:t>
            </a:r>
          </a:p>
          <a:p>
            <a:pPr lvl="1"/>
            <a:r>
              <a:rPr lang="en-US" sz="2600" dirty="0">
                <a:solidFill>
                  <a:srgbClr val="112A6D"/>
                </a:solidFill>
              </a:rPr>
              <a:t>450 – 330 = 120 FML hours’ balance on Oct 1</a:t>
            </a:r>
          </a:p>
          <a:p>
            <a:pPr lvl="1"/>
            <a:r>
              <a:rPr lang="en-US" sz="2600" dirty="0">
                <a:solidFill>
                  <a:srgbClr val="112A6D"/>
                </a:solidFill>
              </a:rPr>
              <a:t>Cannot use any of those hours unless a new request is approved.</a:t>
            </a:r>
          </a:p>
        </p:txBody>
      </p:sp>
    </p:spTree>
    <p:custDataLst>
      <p:tags r:id="rId2"/>
    </p:custDataLst>
    <p:extLst>
      <p:ext uri="{BB962C8B-B14F-4D97-AF65-F5344CB8AC3E}">
        <p14:creationId xmlns:p14="http://schemas.microsoft.com/office/powerpoint/2010/main" val="2675910038"/>
      </p:ext>
    </p:extLst>
  </p:cSld>
  <p:clrMapOvr>
    <a:overrideClrMapping bg1="lt1" tx1="dk1" bg2="lt2" tx2="dk2" accent1="accent1" accent2="accent2" accent3="accent3" accent4="accent4" accent5="accent5" accent6="accent6" hlink="hlink" folHlink="folHlink"/>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52"/>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7.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Metadata/LabelInfo.xml><?xml version="1.0" encoding="utf-8"?>
<clbl:labelList xmlns:clbl="http://schemas.microsoft.com/office/2020/mipLabelMetadata">
  <clbl:label id="{2199bfba-a409-4f13-b0c4-18b45933d88d}" enabled="0" method="" siteId="{2199bfba-a409-4f13-b0c4-18b45933d88d}" removed="1"/>
</clbl:labelList>
</file>

<file path=docProps/app.xml><?xml version="1.0" encoding="utf-8"?>
<Properties xmlns="http://schemas.openxmlformats.org/officeDocument/2006/extended-properties" xmlns:vt="http://schemas.openxmlformats.org/officeDocument/2006/docPropsVTypes">
  <TotalTime>7424</TotalTime>
  <Words>3257</Words>
  <Application>Microsoft Office PowerPoint</Application>
  <PresentationFormat>Widescreen</PresentationFormat>
  <Paragraphs>381</Paragraphs>
  <Slides>40</Slides>
  <Notes>40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40</vt:i4>
      </vt:variant>
    </vt:vector>
  </HeadingPairs>
  <TitlesOfParts>
    <vt:vector size="47" baseType="lpstr">
      <vt:lpstr>Arial</vt:lpstr>
      <vt:lpstr>Calibri</vt:lpstr>
      <vt:lpstr>Calibri Light</vt:lpstr>
      <vt:lpstr>Franklin Gothic Book</vt:lpstr>
      <vt:lpstr>Franklin Gothic Medium</vt:lpstr>
      <vt:lpstr>Wingdings</vt:lpstr>
      <vt:lpstr>1_Office Theme</vt:lpstr>
      <vt:lpstr>PowerPoint Presentation</vt:lpstr>
      <vt:lpstr>PowerPoint Presentation</vt:lpstr>
      <vt:lpstr>PowerPoint Presentation</vt:lpstr>
      <vt:lpstr>PowerPoint Presentation</vt:lpstr>
      <vt:lpstr>Duration</vt:lpstr>
      <vt:lpstr>PowerPoint Presentation</vt:lpstr>
      <vt:lpstr>Accrued Leave Balances</vt:lpstr>
      <vt:lpstr>FML Balances</vt:lpstr>
      <vt:lpstr>PowerPoint Presentation</vt:lpstr>
      <vt:lpstr>PowerPoint Presentation</vt:lpstr>
      <vt:lpstr>Paid or Unpaid?</vt:lpstr>
      <vt:lpstr>Resources to share with employees</vt:lpstr>
      <vt:lpstr>Applying for FML:  Employee’s Responsibilities</vt:lpstr>
      <vt:lpstr>Applying for FML:  Manager’s Responsibilities</vt:lpstr>
      <vt:lpstr>Taking Absences under Approved FML:  Employee’s Responsibilities</vt:lpstr>
      <vt:lpstr>Taking Absences under Approved FML: Manager’s Responsibilities</vt:lpstr>
      <vt:lpstr>Completing Timesheets &amp; Absence Requests: Employee’s Responsibilities</vt:lpstr>
      <vt:lpstr>Completing Timesheets &amp; Absence Requests: Employee’s Responsibilities</vt:lpstr>
      <vt:lpstr>Completing Timesheets &amp; Absence Requests: Manager’s Responsibilities</vt:lpstr>
      <vt:lpstr>Completing Timesheets &amp; Absence Requests: Manager’s Responsibilities</vt:lpstr>
      <vt:lpstr>PowerPoint Presentation</vt:lpstr>
      <vt:lpstr>PowerPoint Presentation</vt:lpstr>
      <vt:lpstr>Notification Workflow</vt:lpstr>
      <vt:lpstr>Notification Workflow</vt:lpstr>
      <vt:lpstr>Notifications: FML</vt:lpstr>
      <vt:lpstr>Notifications: FML</vt:lpstr>
      <vt:lpstr>How Can I Manage Intermittent Absences? </vt:lpstr>
      <vt:lpstr>How Can I Manage Intermittent Absences? </vt:lpstr>
      <vt:lpstr>How Can I Manage Intermittent Absences? </vt:lpstr>
      <vt:lpstr>How Can I Manage Intermittent Absences? </vt:lpstr>
      <vt:lpstr>Can I Ask My Employee Anything About FML?</vt:lpstr>
      <vt:lpstr>What Can Managers Do about Suspected FML Misuse?</vt:lpstr>
      <vt:lpstr>What Can Managers Do about Suspected FML Misuse?</vt:lpstr>
      <vt:lpstr>What Can Managers Do about Suspected FML Misuse?</vt:lpstr>
      <vt:lpstr>How Can I Manage Continuous Absences? </vt:lpstr>
      <vt:lpstr>How Can I Manage Continuous Absences? </vt:lpstr>
      <vt:lpstr>How Can I Manage Continuous Absences?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Williams, Sylvia</dc:creator>
  <cp:lastModifiedBy>Haskett, Lavenia</cp:lastModifiedBy>
  <cp:revision>53</cp:revision>
  <cp:lastPrinted>2024-09-25T20:01:35Z</cp:lastPrinted>
  <dcterms:created xsi:type="dcterms:W3CDTF">2023-10-18T18:46:11Z</dcterms:created>
  <dcterms:modified xsi:type="dcterms:W3CDTF">2024-09-26T16:21:50Z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43931B50-0509-47CC-AE32-90393BD2639E</vt:lpwstr>
  </property>
  <property fmtid="{D5CDD505-2E9C-101B-9397-08002B2CF9AE}" pid="3" name="ArticulatePath">
    <vt:lpwstr>IMC_ER Understanding Extended Absences (Dec. 22 Branding Edit)</vt:lpwstr>
  </property>
</Properties>
</file>