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0" r:id="rId4"/>
  </p:sldMasterIdLst>
  <p:notesMasterIdLst>
    <p:notesMasterId r:id="rId18"/>
  </p:notesMasterIdLst>
  <p:sldIdLst>
    <p:sldId id="256" r:id="rId5"/>
    <p:sldId id="295" r:id="rId6"/>
    <p:sldId id="294" r:id="rId7"/>
    <p:sldId id="263" r:id="rId8"/>
    <p:sldId id="268" r:id="rId9"/>
    <p:sldId id="267" r:id="rId10"/>
    <p:sldId id="264" r:id="rId11"/>
    <p:sldId id="293" r:id="rId12"/>
    <p:sldId id="265" r:id="rId13"/>
    <p:sldId id="266" r:id="rId14"/>
    <p:sldId id="271" r:id="rId15"/>
    <p:sldId id="272" r:id="rId16"/>
    <p:sldId id="291" r:id="rId17"/>
  </p:sldIdLst>
  <p:sldSz cx="9144000" cy="6858000" type="screen4x3"/>
  <p:notesSz cx="6858000" cy="9144000"/>
  <p:custDataLst>
    <p:tags r:id="rId1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E6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79899" autoAdjust="0"/>
  </p:normalViewPr>
  <p:slideViewPr>
    <p:cSldViewPr>
      <p:cViewPr varScale="1">
        <p:scale>
          <a:sx n="85" d="100"/>
          <a:sy n="85" d="100"/>
        </p:scale>
        <p:origin x="232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-2142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204EE10-C0A0-BC22-0BAD-3EDE62BE098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12F632-0F93-B103-083C-ECA11AFC0FC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AC662B5-21A7-41CD-98CC-8529EEE473DD}" type="datetimeFigureOut">
              <a:rPr lang="en-US"/>
              <a:pPr>
                <a:defRPr/>
              </a:pPr>
              <a:t>10/4/2024</a:t>
            </a:fld>
            <a:endParaRPr lang="en-US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576E6F1E-3D07-4881-6D94-2ADC09AB3D9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A2BB6355-5AA8-701F-8F42-9EBD13B4B2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F6CA8E-B2F6-B304-A481-7E1C6874132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29FD3E-4B8C-DFA7-3AB7-11B8E16399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C86CB57-FC1D-4799-B129-95FAF7C2B98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>
            <a:extLst>
              <a:ext uri="{FF2B5EF4-FFF2-40B4-BE49-F238E27FC236}">
                <a16:creationId xmlns:a16="http://schemas.microsoft.com/office/drawing/2014/main" id="{A5AC4C89-EE20-C221-7406-E812EA13087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>
            <a:extLst>
              <a:ext uri="{FF2B5EF4-FFF2-40B4-BE49-F238E27FC236}">
                <a16:creationId xmlns:a16="http://schemas.microsoft.com/office/drawing/2014/main" id="{93197661-5113-6FCD-C6AC-1EE1CA055F4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In this lesson we are going to go over the Level 1 Assessment portion of the new Revised Total Coliform Rule, also known as the RTCR, that will go into effect on April 1</a:t>
            </a:r>
            <a:r>
              <a:rPr lang="en-US" altLang="en-US" baseline="30000"/>
              <a:t>st</a:t>
            </a:r>
            <a:r>
              <a:rPr lang="en-US" altLang="en-US"/>
              <a:t>. 2016.  </a:t>
            </a:r>
          </a:p>
        </p:txBody>
      </p:sp>
      <p:sp>
        <p:nvSpPr>
          <p:cNvPr id="27652" name="Slide Number Placeholder 3">
            <a:extLst>
              <a:ext uri="{FF2B5EF4-FFF2-40B4-BE49-F238E27FC236}">
                <a16:creationId xmlns:a16="http://schemas.microsoft.com/office/drawing/2014/main" id="{B80EA840-7BFB-F085-CA68-8A990DE234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0DC2C2D-057A-472F-8AC8-6B9BA20B7A9C}" type="slidenum">
              <a:rPr lang="en-US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>
            <a:extLst>
              <a:ext uri="{FF2B5EF4-FFF2-40B4-BE49-F238E27FC236}">
                <a16:creationId xmlns:a16="http://schemas.microsoft.com/office/drawing/2014/main" id="{23F5C169-E214-4704-DBE9-253E0D31F26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>
            <a:extLst>
              <a:ext uri="{FF2B5EF4-FFF2-40B4-BE49-F238E27FC236}">
                <a16:creationId xmlns:a16="http://schemas.microsoft.com/office/drawing/2014/main" id="{1F10C4CC-F50F-A4AC-CCD1-4517D2D23D9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The PWS must conduct a Level 1 assessment of the system when one is triggered.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Any sanitary defect found  during the assessment must be corrected within required time frame.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The completed assessment form must be submitted to IDEM within 30 days of learning of the trigger. If not, a violation will occur. </a:t>
            </a:r>
          </a:p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6868" name="Slide Number Placeholder 3">
            <a:extLst>
              <a:ext uri="{FF2B5EF4-FFF2-40B4-BE49-F238E27FC236}">
                <a16:creationId xmlns:a16="http://schemas.microsoft.com/office/drawing/2014/main" id="{9B56B9BE-CE62-8E50-9C15-DB33C83F3D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FE65F4B-4E18-47E8-BE45-FF41ADB13D48}" type="slidenum">
              <a:rPr lang="en-US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10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>
            <a:extLst>
              <a:ext uri="{FF2B5EF4-FFF2-40B4-BE49-F238E27FC236}">
                <a16:creationId xmlns:a16="http://schemas.microsoft.com/office/drawing/2014/main" id="{038AA309-4423-D36C-7E7D-E9B3E998E3B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>
            <a:extLst>
              <a:ext uri="{FF2B5EF4-FFF2-40B4-BE49-F238E27FC236}">
                <a16:creationId xmlns:a16="http://schemas.microsoft.com/office/drawing/2014/main" id="{26691F80-258C-0FF3-B33D-EDF8D003E36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With the new RTCR, PWSs are required to report the following within a required timeframe</a:t>
            </a:r>
            <a:r>
              <a:rPr lang="en-US" altLang="en-US" sz="1600"/>
              <a:t>: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The required monitoring results;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Any EC+ routine sample by the end of day;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Any EC MCL violation by the end of day;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All Treatment technique violations;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The Completed assessment form is due 30 days from the trigger date;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The Completed corrective action is due in 30 days or if IDEM determines a longer; time is needed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All Certification of compliance with PN requirements;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And any time your system fails to comply with any of the RTCR requirements.</a:t>
            </a:r>
          </a:p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7892" name="Slide Number Placeholder 3">
            <a:extLst>
              <a:ext uri="{FF2B5EF4-FFF2-40B4-BE49-F238E27FC236}">
                <a16:creationId xmlns:a16="http://schemas.microsoft.com/office/drawing/2014/main" id="{AF25A435-C5CE-F9D1-4C78-FB56D70663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97DEBD2-69DA-4F76-BB53-3B50888AA6EE}" type="slidenum">
              <a:rPr lang="en-US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11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>
            <a:extLst>
              <a:ext uri="{FF2B5EF4-FFF2-40B4-BE49-F238E27FC236}">
                <a16:creationId xmlns:a16="http://schemas.microsoft.com/office/drawing/2014/main" id="{D3E21E4A-37F2-2B0B-699A-E2D7109671C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>
            <a:extLst>
              <a:ext uri="{FF2B5EF4-FFF2-40B4-BE49-F238E27FC236}">
                <a16:creationId xmlns:a16="http://schemas.microsoft.com/office/drawing/2014/main" id="{A8AD997A-D5A2-6F2C-D4C9-6D9E1EBEBD2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Also, PWSs are required to keep records of the following within the required timeframe: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Any Monitoring results;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All Assessment forms and  documentation of corrective actions completed;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Any Copies of PN issued;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All Certifications;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And  Site sampling plans/</a:t>
            </a:r>
          </a:p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72D4BA6C-4CBE-935F-EA2C-6AB0295F68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6D610B8-C937-4FC4-B0BC-C9B4ECB317AB}" type="slidenum">
              <a:rPr lang="en-US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12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>
            <a:extLst>
              <a:ext uri="{FF2B5EF4-FFF2-40B4-BE49-F238E27FC236}">
                <a16:creationId xmlns:a16="http://schemas.microsoft.com/office/drawing/2014/main" id="{2A36DD65-2283-0685-0C4B-2E48ECF35EA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>
            <a:extLst>
              <a:ext uri="{FF2B5EF4-FFF2-40B4-BE49-F238E27FC236}">
                <a16:creationId xmlns:a16="http://schemas.microsoft.com/office/drawing/2014/main" id="{8B814234-3025-2871-A02D-C9BE651FC01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If you would like to talk to someone about these new requirements please call the IDEM DWB at 317-234-7430.</a:t>
            </a:r>
          </a:p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9940" name="Slide Number Placeholder 3">
            <a:extLst>
              <a:ext uri="{FF2B5EF4-FFF2-40B4-BE49-F238E27FC236}">
                <a16:creationId xmlns:a16="http://schemas.microsoft.com/office/drawing/2014/main" id="{E33EBD3F-76D0-5DC1-C05F-60A199255C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C993021-35F4-4854-81A3-B441136DD43F}" type="slidenum">
              <a:rPr lang="en-US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13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>
            <a:extLst>
              <a:ext uri="{FF2B5EF4-FFF2-40B4-BE49-F238E27FC236}">
                <a16:creationId xmlns:a16="http://schemas.microsoft.com/office/drawing/2014/main" id="{148132CE-1B47-B06B-A7D3-83872121615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>
            <a:extLst>
              <a:ext uri="{FF2B5EF4-FFF2-40B4-BE49-F238E27FC236}">
                <a16:creationId xmlns:a16="http://schemas.microsoft.com/office/drawing/2014/main" id="{4AFD25B8-57F1-E4A9-52EF-8D25E96B340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Before we get started, I am going to go over some abbreviations that will be helpful to know throughout the presentation.  </a:t>
            </a:r>
          </a:p>
          <a:p>
            <a:pPr eaLnBrk="1" hangingPunct="1">
              <a:spcBef>
                <a:spcPct val="0"/>
              </a:spcBef>
            </a:pPr>
            <a:endParaRPr lang="en-US" altLang="en-US"/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RTCR  stands for Revised Total Coliform Rule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TCR means Total Coliform Rule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TC is Total Coliform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EC is E. Coli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PN is Public Notice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CCR is Consumer Confidence Report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PWS is Public Water Supply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TT is Treatment Technique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MCL is Maximum Contaminant Level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And O&amp;M is Operation and Maintenance </a:t>
            </a:r>
          </a:p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8676" name="Slide Number Placeholder 3">
            <a:extLst>
              <a:ext uri="{FF2B5EF4-FFF2-40B4-BE49-F238E27FC236}">
                <a16:creationId xmlns:a16="http://schemas.microsoft.com/office/drawing/2014/main" id="{92F8D88F-F955-DC07-49FE-497BED097F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9053FFE-527A-448D-8FC1-DB553485989F}" type="slidenum">
              <a:rPr lang="en-US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2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>
            <a:extLst>
              <a:ext uri="{FF2B5EF4-FFF2-40B4-BE49-F238E27FC236}">
                <a16:creationId xmlns:a16="http://schemas.microsoft.com/office/drawing/2014/main" id="{8621D189-3641-FD2B-F0B9-4EC70E7806C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>
            <a:extLst>
              <a:ext uri="{FF2B5EF4-FFF2-40B4-BE49-F238E27FC236}">
                <a16:creationId xmlns:a16="http://schemas.microsoft.com/office/drawing/2014/main" id="{0B7A8AEE-9651-7017-3902-65DFD914EF4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Let’s first start out by introducing how the standard is changing with the new RTCR. </a:t>
            </a:r>
          </a:p>
          <a:p>
            <a:pPr eaLnBrk="1" hangingPunct="1">
              <a:spcBef>
                <a:spcPct val="0"/>
              </a:spcBef>
            </a:pPr>
            <a:endParaRPr lang="en-US" altLang="en-US"/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Under the proposed treatment technique for coliform, total coliform serves as an indicator of a potential pathway of contamination into the distribution system. A PWS that exceeds a specified frequency of total coliform occurrences must conduct an assessment to determine: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en-US"/>
              <a:t>if any sanitary defects exist and, 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en-US"/>
              <a:t>if any are found, correct them. </a:t>
            </a:r>
          </a:p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9700" name="Slide Number Placeholder 3">
            <a:extLst>
              <a:ext uri="{FF2B5EF4-FFF2-40B4-BE49-F238E27FC236}">
                <a16:creationId xmlns:a16="http://schemas.microsoft.com/office/drawing/2014/main" id="{783DD146-606D-6499-BBA9-4E0A29EA6D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C8D0AE9-6F67-4711-8274-54DFAA2A272A}" type="slidenum">
              <a:rPr lang="en-US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3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>
            <a:extLst>
              <a:ext uri="{FF2B5EF4-FFF2-40B4-BE49-F238E27FC236}">
                <a16:creationId xmlns:a16="http://schemas.microsoft.com/office/drawing/2014/main" id="{D5C96614-E2B2-C231-BF29-3FF710284BF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>
            <a:extLst>
              <a:ext uri="{FF2B5EF4-FFF2-40B4-BE49-F238E27FC236}">
                <a16:creationId xmlns:a16="http://schemas.microsoft.com/office/drawing/2014/main" id="{D44E5131-FEA5-0EFD-0D41-6D673955EC8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So that means instead of having an MCL for total coliforms, the RTCR replaces it with what is called a treatment technique. In this presentation we are going focus on treatment technique (TT) triggers that lead to conducting a Level 1 assessment. </a:t>
            </a:r>
          </a:p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0724" name="Slide Number Placeholder 3">
            <a:extLst>
              <a:ext uri="{FF2B5EF4-FFF2-40B4-BE49-F238E27FC236}">
                <a16:creationId xmlns:a16="http://schemas.microsoft.com/office/drawing/2014/main" id="{9FC1FB62-6C4C-3A87-6E04-480340A8C1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CCD06CF-7D99-4969-BA2C-93ABB6F7184F}" type="slidenum">
              <a:rPr lang="en-US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4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>
            <a:extLst>
              <a:ext uri="{FF2B5EF4-FFF2-40B4-BE49-F238E27FC236}">
                <a16:creationId xmlns:a16="http://schemas.microsoft.com/office/drawing/2014/main" id="{430B84FF-9796-DB0B-38C9-C7BB2DF10B7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>
            <a:extLst>
              <a:ext uri="{FF2B5EF4-FFF2-40B4-BE49-F238E27FC236}">
                <a16:creationId xmlns:a16="http://schemas.microsoft.com/office/drawing/2014/main" id="{48E41B38-BAEC-79DB-6C91-3ECA08E0F86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Let’s go over how you can trigger a Level 1 Assessment. </a:t>
            </a:r>
          </a:p>
          <a:p>
            <a:pPr eaLnBrk="1" hangingPunct="1">
              <a:spcBef>
                <a:spcPct val="0"/>
              </a:spcBef>
            </a:pPr>
            <a:endParaRPr lang="en-US" altLang="en-US"/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You must consider all compliance samples (the total number of routine &amp; repeat samples) to determine a Level 1 assessment trigger.</a:t>
            </a:r>
          </a:p>
          <a:p>
            <a:pPr eaLnBrk="1" hangingPunct="1">
              <a:spcBef>
                <a:spcPct val="0"/>
              </a:spcBef>
            </a:pPr>
            <a:endParaRPr lang="en-US" altLang="en-US"/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If your PWS collects 40 or more samples in a month and more than 5% of those samples are TC+, a level 1 assessment is triggered.</a:t>
            </a:r>
          </a:p>
          <a:p>
            <a:pPr eaLnBrk="1" hangingPunct="1">
              <a:spcBef>
                <a:spcPct val="0"/>
              </a:spcBef>
            </a:pPr>
            <a:endParaRPr lang="en-US" altLang="en-US"/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If your PWS collects 40 or less samples in a month and 2 or more samples are TC+, a level 1 assessment is triggered.</a:t>
            </a:r>
          </a:p>
          <a:p>
            <a:pPr eaLnBrk="1" hangingPunct="1">
              <a:spcBef>
                <a:spcPct val="0"/>
              </a:spcBef>
            </a:pPr>
            <a:endParaRPr lang="en-US" altLang="en-US"/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Also, please note that if you fail to take every required repeat sample after any TC+, a level 1 is triggered.</a:t>
            </a:r>
          </a:p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1748" name="Slide Number Placeholder 3">
            <a:extLst>
              <a:ext uri="{FF2B5EF4-FFF2-40B4-BE49-F238E27FC236}">
                <a16:creationId xmlns:a16="http://schemas.microsoft.com/office/drawing/2014/main" id="{5266FB97-A38E-7606-D62C-AD4731C50A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80B422D-6CF7-49A6-83AC-649C058D42E8}" type="slidenum">
              <a:rPr lang="en-US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5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>
            <a:extLst>
              <a:ext uri="{FF2B5EF4-FFF2-40B4-BE49-F238E27FC236}">
                <a16:creationId xmlns:a16="http://schemas.microsoft.com/office/drawing/2014/main" id="{060D7440-C109-D512-CA04-978C28F3077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>
            <a:extLst>
              <a:ext uri="{FF2B5EF4-FFF2-40B4-BE49-F238E27FC236}">
                <a16:creationId xmlns:a16="http://schemas.microsoft.com/office/drawing/2014/main" id="{4110F4E2-8003-4A58-F32A-E09E4A0B842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The key points of a Level 1 Assessment are as follows: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It can be conducted by the PWS or State Approved entity.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It is a basic examination of the source water, treatment, distribution system and relevant operational practices (you are going to examine the whole system).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It is required when PWS has a TC+ and fails to take all repeat samples;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And the PWS must fix all sanitary defects found. </a:t>
            </a:r>
          </a:p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2772" name="Slide Number Placeholder 3">
            <a:extLst>
              <a:ext uri="{FF2B5EF4-FFF2-40B4-BE49-F238E27FC236}">
                <a16:creationId xmlns:a16="http://schemas.microsoft.com/office/drawing/2014/main" id="{AEEF08CC-13A0-8728-0A15-4E5B5B4F19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A99A766-9521-46FA-AE26-3A243E4589B8}" type="slidenum">
              <a:rPr lang="en-US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6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>
            <a:extLst>
              <a:ext uri="{FF2B5EF4-FFF2-40B4-BE49-F238E27FC236}">
                <a16:creationId xmlns:a16="http://schemas.microsoft.com/office/drawing/2014/main" id="{4F47B82A-85FC-4F2A-D1A5-EFD2ACE24BE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95400" y="685800"/>
            <a:ext cx="4267200" cy="32004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>
            <a:extLst>
              <a:ext uri="{FF2B5EF4-FFF2-40B4-BE49-F238E27FC236}">
                <a16:creationId xmlns:a16="http://schemas.microsoft.com/office/drawing/2014/main" id="{92C109E7-4BAA-28EC-A6AD-B21ED35D588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85800" y="3886200"/>
            <a:ext cx="5486400" cy="5181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z="1100"/>
          </a:p>
          <a:p>
            <a:pPr eaLnBrk="1" hangingPunct="1">
              <a:spcBef>
                <a:spcPct val="0"/>
              </a:spcBef>
              <a:spcAft>
                <a:spcPts val="1163"/>
              </a:spcAft>
            </a:pPr>
            <a:r>
              <a:rPr lang="en-US" altLang="en-US"/>
              <a:t>The purpose of performing assessments is to enhance public health protection by identifying the presence of "sanitary defects”. The rule defines “sanitary defects” as “defects that could provide a pathway of entry for microbial contamination into the distribution system or that are indicative of a failure or imminent failure in a barrier that is already in place.” [40 CFR 141.2]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While </a:t>
            </a:r>
            <a:r>
              <a:rPr lang="en-US" altLang="en-US" b="1"/>
              <a:t>sanitary defects </a:t>
            </a:r>
            <a:r>
              <a:rPr lang="en-US" altLang="en-US"/>
              <a:t>under the RTCR are not directly linked to </a:t>
            </a:r>
            <a:r>
              <a:rPr lang="en-US" altLang="en-US" b="1"/>
              <a:t>significant deficiencies</a:t>
            </a:r>
            <a:r>
              <a:rPr lang="en-US" altLang="en-US"/>
              <a:t> under the GWR, they may overlap.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          Sanitary defects deal with pathways of microbial contamination.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en-US"/>
              <a:t>Significant deficiencies deal with more than microbial contamination and include operational issues.</a:t>
            </a:r>
          </a:p>
          <a:p>
            <a:pPr lvl="1" eaLnBrk="1" hangingPunct="1">
              <a:spcBef>
                <a:spcPct val="0"/>
              </a:spcBef>
            </a:pPr>
            <a:endParaRPr lang="en-US" altLang="en-US"/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While some sanitary defects are also significant deficiencies, (for an example a missing well cap), some sanitary defects are not significant deficiencies (like with a torn well screen). There are overlaps between the two but sanitary defects are not just a subset of significant deficiencies.</a:t>
            </a:r>
          </a:p>
          <a:p>
            <a:pPr eaLnBrk="1" hangingPunct="1">
              <a:spcBef>
                <a:spcPct val="0"/>
              </a:spcBef>
            </a:pPr>
            <a:endParaRPr lang="en-US" altLang="en-US"/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The assessment process in the RTCR is intended to strengthen public health protection. </a:t>
            </a:r>
          </a:p>
          <a:p>
            <a:pPr eaLnBrk="1" hangingPunct="1">
              <a:spcBef>
                <a:spcPct val="0"/>
              </a:spcBef>
            </a:pPr>
            <a:endParaRPr lang="en-US" altLang="en-US"/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Also, it is important to remember that being triggered into a level 1 assessment is not a violation. However, if you fail to complete the assessment, fail to submit the assessment to IDEM, and/or fail correct all sanitary defects you will occur a TT violation.</a:t>
            </a:r>
          </a:p>
          <a:p>
            <a:pPr eaLnBrk="1" hangingPunct="1">
              <a:spcBef>
                <a:spcPct val="0"/>
              </a:spcBef>
            </a:pPr>
            <a:endParaRPr lang="en-US" altLang="en-US"/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SOURCE: Assessment Guide section 3</a:t>
            </a:r>
          </a:p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3796" name="Slide Number Placeholder 3">
            <a:extLst>
              <a:ext uri="{FF2B5EF4-FFF2-40B4-BE49-F238E27FC236}">
                <a16:creationId xmlns:a16="http://schemas.microsoft.com/office/drawing/2014/main" id="{E3D87087-F715-668E-67A7-BB4FD4EFE7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14D507A-334F-4825-A88D-0F97E133E5FA}" type="slidenum">
              <a:rPr lang="en-US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7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>
            <a:extLst>
              <a:ext uri="{FF2B5EF4-FFF2-40B4-BE49-F238E27FC236}">
                <a16:creationId xmlns:a16="http://schemas.microsoft.com/office/drawing/2014/main" id="{B6D0957B-8007-743A-EEB0-217DDC94517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>
            <a:extLst>
              <a:ext uri="{FF2B5EF4-FFF2-40B4-BE49-F238E27FC236}">
                <a16:creationId xmlns:a16="http://schemas.microsoft.com/office/drawing/2014/main" id="{A38CA4C9-59F6-2AF8-D742-DD17A5DA460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Some examples of sanitary defects would be but are not limited to a missing well cap, cracks in the well casing, improper  air gap on the softener brine waste line, a small leak in a distribution line, or improper grading around the well casing.</a:t>
            </a:r>
          </a:p>
        </p:txBody>
      </p:sp>
      <p:sp>
        <p:nvSpPr>
          <p:cNvPr id="34820" name="Slide Number Placeholder 3">
            <a:extLst>
              <a:ext uri="{FF2B5EF4-FFF2-40B4-BE49-F238E27FC236}">
                <a16:creationId xmlns:a16="http://schemas.microsoft.com/office/drawing/2014/main" id="{5738AB9E-B37C-629D-51A7-5541619FBD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C6991CA-D623-4C16-9B11-F160EBD7EBCD}" type="slidenum">
              <a:rPr lang="en-US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8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>
            <a:extLst>
              <a:ext uri="{FF2B5EF4-FFF2-40B4-BE49-F238E27FC236}">
                <a16:creationId xmlns:a16="http://schemas.microsoft.com/office/drawing/2014/main" id="{AE2B10F7-3F9D-9F14-3BF1-73CF14BE71F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>
            <a:extLst>
              <a:ext uri="{FF2B5EF4-FFF2-40B4-BE49-F238E27FC236}">
                <a16:creationId xmlns:a16="http://schemas.microsoft.com/office/drawing/2014/main" id="{A1EE0386-090B-F53C-C0F6-139BAC82307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In conducting a Level 1 the assessor must evaluate minimum elements as outlined in the Rule. These elements are as follows: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altLang="en-US"/>
              <a:t>Atypical events that may affect water quality or indicate that water quality was impaired.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altLang="en-US"/>
              <a:t>Changes in distribution system maintenance and operation that may affect distributed water quality, including water storage.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altLang="en-US"/>
              <a:t>Source and treatment considerations that bear on distributed water quality, where appropriate.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altLang="en-US"/>
              <a:t>Existing water quality monitoring data.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altLang="en-US"/>
              <a:t>Inadequacies in sample sites, sampling protocol, and sample processing.</a:t>
            </a:r>
          </a:p>
          <a:p>
            <a:pPr eaLnBrk="1" hangingPunct="1">
              <a:spcBef>
                <a:spcPct val="0"/>
              </a:spcBef>
            </a:pPr>
            <a:endParaRPr lang="en-US" altLang="en-US"/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40 CFR 14.859(b)(2)</a:t>
            </a:r>
          </a:p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5844" name="Slide Number Placeholder 3">
            <a:extLst>
              <a:ext uri="{FF2B5EF4-FFF2-40B4-BE49-F238E27FC236}">
                <a16:creationId xmlns:a16="http://schemas.microsoft.com/office/drawing/2014/main" id="{103F3127-68E2-A25B-A85D-7678E9BB0A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984D1D8-CC2C-4513-B015-550FAD7BC560}" type="slidenum">
              <a:rPr lang="en-US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9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3A0D0D-9F35-7504-98BE-8A6C9EF671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F03A34D-895E-4A0D-99F4-1C6037A2C978}" type="datetimeFigureOut">
              <a:rPr lang="en-US"/>
              <a:pPr>
                <a:defRPr/>
              </a:pPr>
              <a:t>10/4/2024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C37AF8-88F4-96E5-AC95-DB12CA7EE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4991AB-CA41-196F-F54F-7EB2E8539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90FBDFC0-319C-42B3-B3A7-1F1B1A9838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4040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14600"/>
            <a:ext cx="8229600" cy="3611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223B4D-D2A9-9266-F051-CE21DF6F74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1B78B0B-2F0D-45D2-8487-A91690882E60}" type="datetimeFigureOut">
              <a:rPr lang="en-US"/>
              <a:pPr>
                <a:defRPr/>
              </a:pPr>
              <a:t>10/4/2024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E85F1D-8CBA-40E3-4ADE-9A4FC1144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B0097D-20D8-0CBD-90A5-492E06000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0DBC683B-71D5-43C3-B08E-505DA95129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6954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7400"/>
            <a:ext cx="2057400" cy="4068763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7400"/>
            <a:ext cx="6019800" cy="40687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A29206-98DB-0937-14F7-177CA62B35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49A7709-2D14-41CB-9421-2FCCCF587B46}" type="datetimeFigureOut">
              <a:rPr lang="en-US"/>
              <a:pPr>
                <a:defRPr/>
              </a:pPr>
              <a:t>10/4/2024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47021E-EBDD-AD5B-F204-C5DF05050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9FE2B5-37E0-E58F-1DB4-175932463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DFD1138B-98C1-4E28-A3A4-58F664A446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3773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36115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E96C61-311F-13EE-BB21-E338A194E2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60FDA1E-6C95-4973-86AC-C91F69F2BE33}" type="datetimeFigureOut">
              <a:rPr lang="en-US"/>
              <a:pPr>
                <a:defRPr/>
              </a:pPr>
              <a:t>10/4/2024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68FCAD-09B2-0739-AAA0-3FF486B34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11B7EC-0EF3-9610-2FF3-CCF7AD232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590BFB-9B37-49FC-8F08-E07FE414BC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9372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2E8BC9-0CE1-C5F6-FBAD-8E432ED7C1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88E7D97-FDDD-4923-996E-EFBDAE7B1081}" type="datetimeFigureOut">
              <a:rPr lang="en-US"/>
              <a:pPr>
                <a:defRPr/>
              </a:pPr>
              <a:t>10/4/2024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6F1415-8413-2161-3C34-6AFD6B9D8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1A988D-529E-325B-BB33-34D4A2F84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1E262398-5FEE-4431-8D16-A8792ECDDD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3073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514600"/>
            <a:ext cx="4038600" cy="36115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514600"/>
            <a:ext cx="4038600" cy="36115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F0BB38-1E40-5C0B-D140-F2789D76D2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EE2E9C0-A754-49C0-A551-2BAFD1DF117B}" type="datetimeFigureOut">
              <a:rPr lang="en-US"/>
              <a:pPr>
                <a:defRPr/>
              </a:pPr>
              <a:t>10/4/2024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AD8A6E-666D-1796-39C7-1A49B7BA6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E16BBF-E417-5F17-52A6-D5446D019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35C44C8-A841-4255-B0C1-A3A66B15FF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731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438400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099816"/>
            <a:ext cx="4040188" cy="302634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438400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099816"/>
            <a:ext cx="4041775" cy="302634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9B5291-E264-ECA5-AACB-46EF905505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AF99D7C-4275-48F9-A175-6A0C16E2DFCE}" type="datetimeFigureOut">
              <a:rPr lang="en-US"/>
              <a:pPr>
                <a:defRPr/>
              </a:pPr>
              <a:t>10/4/2024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73A144C-819F-3FC5-B041-D3BA8650F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3CC174-39E6-4795-6936-757520EE2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EEE61ACA-8CBC-4F29-92BF-4FC3746D95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978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E196FA-75FA-9162-DAC7-2C4D214D4E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ABB59BA-6CE1-415D-8A36-D41D10814EC9}" type="datetimeFigureOut">
              <a:rPr lang="en-US"/>
              <a:pPr>
                <a:defRPr/>
              </a:pPr>
              <a:t>10/4/2024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F1435D-7CAB-4A86-9CF4-A5D692E3D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B647C1-A46B-E88D-A20A-D28802A09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9B8F7598-A14C-4498-B87D-3F6A6EACC1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6893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D165DFD-3779-DF58-AEC1-691C2326AA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8F3BBE8-2549-42C5-904E-BAD7B7F1B0CC}" type="datetimeFigureOut">
              <a:rPr lang="en-US"/>
              <a:pPr>
                <a:defRPr/>
              </a:pPr>
              <a:t>10/4/2024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A33FED-25CF-06EF-0B58-75F657967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5188CD-32B1-AB8F-1F3B-F60C80B19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671CC363-3E65-4FDF-8761-91F40F63DE6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9802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4112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344168"/>
            <a:ext cx="5111750" cy="478199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14600"/>
            <a:ext cx="3008313" cy="36115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DB4997-A58B-E1CE-CD32-68750A8654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61D3F6D-6BE0-4D48-AC92-BE26CBA0F18D}" type="datetimeFigureOut">
              <a:rPr lang="en-US"/>
              <a:pPr>
                <a:defRPr/>
              </a:pPr>
              <a:t>10/4/2024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40F098-239E-D068-8DFE-545348CC0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58C28B-2749-F164-6F52-BC7981A13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A268BDB2-7AFD-4794-8EAB-BF50A8CA61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3060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295399"/>
            <a:ext cx="5486400" cy="3432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0ADB44-1FFE-13ED-02C3-621EEF1135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B24A294-99C9-4C3C-9799-AF05A0988F83}" type="datetimeFigureOut">
              <a:rPr lang="en-US"/>
              <a:pPr>
                <a:defRPr/>
              </a:pPr>
              <a:t>10/4/2024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2F3ED5-8A66-43B2-F13E-A12196F1A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A90A68-6F6C-8090-E8C8-3769CCDEB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AF006818-DC28-492E-A3CE-9FAA0079AD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8172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>
            <a:extLst>
              <a:ext uri="{FF2B5EF4-FFF2-40B4-BE49-F238E27FC236}">
                <a16:creationId xmlns:a16="http://schemas.microsoft.com/office/drawing/2014/main" id="{6D616DA1-2E84-B686-FEE9-11722DAD411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6868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FCAB7A4-6907-CC6F-F140-D20E189E6E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133600"/>
            <a:ext cx="7772400" cy="1470025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6600" dirty="0"/>
              <a:t>Level 1 Assessment</a:t>
            </a:r>
            <a:br>
              <a:rPr lang="en-US" sz="6600" dirty="0"/>
            </a:br>
            <a:endParaRPr lang="en-US" sz="6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86024D2B-A1D8-70F0-14C9-EDF7CC0E874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685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4000"/>
              <a:t>Assessments and Corrective Actions</a:t>
            </a:r>
          </a:p>
        </p:txBody>
      </p:sp>
      <p:sp>
        <p:nvSpPr>
          <p:cNvPr id="22531" name="Content Placeholder 2">
            <a:extLst>
              <a:ext uri="{FF2B5EF4-FFF2-40B4-BE49-F238E27FC236}">
                <a16:creationId xmlns:a16="http://schemas.microsoft.com/office/drawing/2014/main" id="{82BFE350-7BCB-8E69-33D1-52CFE33A3C70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381000" y="2057400"/>
            <a:ext cx="8229600" cy="40687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Conduct Level 1 assessment of the system when certain conditions occur.</a:t>
            </a:r>
          </a:p>
          <a:p>
            <a:pPr eaLnBrk="1" hangingPunct="1"/>
            <a:r>
              <a:rPr lang="en-US" altLang="en-US"/>
              <a:t>Any sanitary defect found must be corrected within required time frame.</a:t>
            </a:r>
          </a:p>
          <a:p>
            <a:pPr eaLnBrk="1" hangingPunct="1"/>
            <a:r>
              <a:rPr lang="en-US" altLang="en-US"/>
              <a:t>Completed assessment form must be submitted to IDEM within 30 days of learning of the trigger.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ABA53156-103C-4203-B84A-D46478D2823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1219200"/>
            <a:ext cx="8229600" cy="609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en-US" sz="3600"/>
              <a:t>Reporting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E66F31-BE0D-87B6-D89C-DFC8B0344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068763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en-US" sz="2800" dirty="0"/>
              <a:t>PWSs are required to report the following within a required timeframe: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000" dirty="0"/>
              <a:t>Monitoring Results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000" dirty="0"/>
              <a:t>EC+ routine sample: </a:t>
            </a:r>
            <a:r>
              <a:rPr lang="en-US" sz="2000" dirty="0">
                <a:solidFill>
                  <a:schemeClr val="tx1"/>
                </a:solidFill>
              </a:rPr>
              <a:t>end of day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000" dirty="0"/>
              <a:t>EC MCL violation: </a:t>
            </a:r>
            <a:r>
              <a:rPr lang="en-US" sz="2000" dirty="0">
                <a:solidFill>
                  <a:schemeClr val="tx1"/>
                </a:solidFill>
              </a:rPr>
              <a:t>end of day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000" dirty="0"/>
              <a:t>Treatment technique violation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000" dirty="0"/>
              <a:t>Completed assessment form: </a:t>
            </a:r>
            <a:r>
              <a:rPr lang="en-US" sz="2000" dirty="0">
                <a:solidFill>
                  <a:schemeClr val="tx1"/>
                </a:solidFill>
              </a:rPr>
              <a:t>30 days from trigger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000" dirty="0"/>
              <a:t>Completed corrective action: </a:t>
            </a:r>
            <a:r>
              <a:rPr lang="en-US" sz="2000" dirty="0">
                <a:solidFill>
                  <a:schemeClr val="tx1"/>
                </a:solidFill>
              </a:rPr>
              <a:t>30 days or IDEM determined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000" dirty="0"/>
              <a:t>Certification of compliance with PN requirements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000" dirty="0"/>
              <a:t>Failure to comply with any of the RTCR requirements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0D24FA98-6436-0CDF-4E31-FB72C841EB1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1219200"/>
            <a:ext cx="8229600" cy="609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en-US" sz="3600"/>
              <a:t>Recordkeeping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FF46ED-261E-CA08-7F29-C27F059BF5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068763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en-US" sz="2800" dirty="0"/>
              <a:t>PWSs are required to keep records of the following within the required timeframe: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400" dirty="0"/>
              <a:t>Monitoring results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400" dirty="0"/>
              <a:t>Assessment forms and  documentation of corrective actions completed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400" dirty="0"/>
              <a:t>Copies of PN issued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400" dirty="0"/>
              <a:t>Certifications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400" dirty="0"/>
              <a:t>Site Sampling Plans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1036BD7D-C155-6135-6ED7-BA428C491611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381000" y="6324600"/>
            <a:ext cx="82296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n-US" altLang="en-US"/>
              <a:t>Questions? Contact IDEM at (317) 234-7430</a:t>
            </a:r>
          </a:p>
        </p:txBody>
      </p:sp>
      <p:pic>
        <p:nvPicPr>
          <p:cNvPr id="25603" name="Picture 4" descr="C:\Users\ASIMS\AppData\Local\Microsoft\Windows\Temporary Internet Files\Content.IE5\7RZH3H3X\question 1[1].jpg">
            <a:extLst>
              <a:ext uri="{FF2B5EF4-FFF2-40B4-BE49-F238E27FC236}">
                <a16:creationId xmlns:a16="http://schemas.microsoft.com/office/drawing/2014/main" id="{0311EFAA-F9D3-FB6F-09BA-19A4DC3C35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90600"/>
            <a:ext cx="60960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CA006873-1167-D1DA-D617-B4ABEE16583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1219200"/>
            <a:ext cx="82296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Abbreviations To Know</a:t>
            </a: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BF3E2DF2-D4DB-46E9-375F-8F8CB113BE89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457200" y="2133600"/>
            <a:ext cx="8229600" cy="4495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2400"/>
              <a:t>RTCR – Revised Total Coliform Rule</a:t>
            </a:r>
          </a:p>
          <a:p>
            <a:pPr eaLnBrk="1" hangingPunct="1"/>
            <a:r>
              <a:rPr lang="en-US" altLang="en-US" sz="2400"/>
              <a:t>TCR – Total Coliform Rule</a:t>
            </a:r>
          </a:p>
          <a:p>
            <a:pPr eaLnBrk="1" hangingPunct="1"/>
            <a:r>
              <a:rPr lang="en-US" altLang="en-US" sz="2400"/>
              <a:t>TC – Total Coliform</a:t>
            </a:r>
          </a:p>
          <a:p>
            <a:pPr eaLnBrk="1" hangingPunct="1"/>
            <a:r>
              <a:rPr lang="en-US" altLang="en-US" sz="2400"/>
              <a:t>EC – E. Coli</a:t>
            </a:r>
          </a:p>
          <a:p>
            <a:pPr eaLnBrk="1" hangingPunct="1"/>
            <a:r>
              <a:rPr lang="en-US" altLang="en-US" sz="2400"/>
              <a:t>PN – Public Notice</a:t>
            </a:r>
          </a:p>
          <a:p>
            <a:pPr eaLnBrk="1" hangingPunct="1"/>
            <a:r>
              <a:rPr lang="en-US" altLang="en-US" sz="2400"/>
              <a:t>CCR – Consumer Confidence Report</a:t>
            </a:r>
          </a:p>
          <a:p>
            <a:pPr eaLnBrk="1" hangingPunct="1"/>
            <a:r>
              <a:rPr lang="en-US" altLang="en-US" sz="2400"/>
              <a:t>PWS – Public Water Supply</a:t>
            </a:r>
          </a:p>
          <a:p>
            <a:pPr eaLnBrk="1" hangingPunct="1"/>
            <a:r>
              <a:rPr lang="en-US" altLang="en-US" sz="2400"/>
              <a:t>TT – Treatment Technique</a:t>
            </a:r>
          </a:p>
          <a:p>
            <a:pPr eaLnBrk="1" hangingPunct="1"/>
            <a:r>
              <a:rPr lang="en-US" altLang="en-US" sz="2400"/>
              <a:t>MCL – Maximum Contaminant Level</a:t>
            </a:r>
          </a:p>
          <a:p>
            <a:pPr eaLnBrk="1" hangingPunct="1"/>
            <a:r>
              <a:rPr lang="en-US" altLang="en-US" sz="2400"/>
              <a:t>O&amp;M – Operation and Maintenance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04FE90D6-4E31-B6CE-F9BA-8D963BBFCDC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600"/>
              <a:t>How is the Standard Changing?</a:t>
            </a:r>
          </a:p>
        </p:txBody>
      </p:sp>
      <p:sp>
        <p:nvSpPr>
          <p:cNvPr id="15363" name="Content Placeholder 2">
            <a:extLst>
              <a:ext uri="{FF2B5EF4-FFF2-40B4-BE49-F238E27FC236}">
                <a16:creationId xmlns:a16="http://schemas.microsoft.com/office/drawing/2014/main" id="{8E3FE729-500D-8162-48AC-9E840E9DE028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2800"/>
              <a:t>Under the proposed treatment technique for coliform, total coliform serves as an </a:t>
            </a:r>
            <a:r>
              <a:rPr lang="en-US" altLang="en-US" sz="2800" u="sng"/>
              <a:t>indicator</a:t>
            </a:r>
            <a:r>
              <a:rPr lang="en-US" altLang="en-US" sz="2800"/>
              <a:t> of a potential pathway of contamination into the distribution system. A PWS that exceeds a specified frequency of total coliform occurrence must conduct an assessment to determine:</a:t>
            </a:r>
          </a:p>
          <a:p>
            <a:pPr lvl="1" eaLnBrk="1" hangingPunct="1"/>
            <a:r>
              <a:rPr lang="en-US" altLang="en-US" sz="2400"/>
              <a:t>if any sanitary defects exist and, </a:t>
            </a:r>
          </a:p>
          <a:p>
            <a:pPr lvl="1" eaLnBrk="1" hangingPunct="1"/>
            <a:r>
              <a:rPr lang="en-US" altLang="en-US" sz="2400"/>
              <a:t>if found, correct them.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FA6ACB9D-67AE-F228-3CDE-904B4C74A31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ln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Treatment Technique (TT) Triggers</a:t>
            </a:r>
          </a:p>
        </p:txBody>
      </p:sp>
      <p:sp>
        <p:nvSpPr>
          <p:cNvPr id="16387" name="Content Placeholder 2">
            <a:extLst>
              <a:ext uri="{FF2B5EF4-FFF2-40B4-BE49-F238E27FC236}">
                <a16:creationId xmlns:a16="http://schemas.microsoft.com/office/drawing/2014/main" id="{3CA066D1-5097-9029-8AA7-01EA18614718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457200" y="4800600"/>
            <a:ext cx="8229600" cy="1066800"/>
          </a:xfrm>
          <a:noFill/>
          <a:ln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n-US" altLang="en-US" sz="4400"/>
              <a:t>Level 1 Assessments </a:t>
            </a:r>
          </a:p>
        </p:txBody>
      </p:sp>
      <p:sp>
        <p:nvSpPr>
          <p:cNvPr id="4" name="Down Arrow 3">
            <a:extLst>
              <a:ext uri="{FF2B5EF4-FFF2-40B4-BE49-F238E27FC236}">
                <a16:creationId xmlns:a16="http://schemas.microsoft.com/office/drawing/2014/main" id="{28EF9353-1290-2D49-8F84-B7806440FC95}"/>
              </a:ext>
            </a:extLst>
          </p:cNvPr>
          <p:cNvSpPr/>
          <p:nvPr/>
        </p:nvSpPr>
        <p:spPr>
          <a:xfrm>
            <a:off x="3657600" y="2667000"/>
            <a:ext cx="1246188" cy="1905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64DB440A-E418-7CFB-4E31-C8F4F6B3D2E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1219200"/>
            <a:ext cx="8229600" cy="533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600"/>
              <a:t>TT Trigger: Level 1 Assessment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C38A5D-40C4-A2B4-75F8-0A7F4D5B3B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2209800"/>
            <a:ext cx="8229600" cy="38862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en-US" sz="2400" dirty="0"/>
              <a:t>Must consider all compliance samples (total number of routine &amp; repeat samples) to determine Level 1 assessment trigger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en-US" sz="2400" dirty="0"/>
          </a:p>
          <a:p>
            <a:pPr marL="0" indent="0" eaLnBrk="1" hangingPunct="1">
              <a:buFont typeface="Arial" charset="0"/>
              <a:buNone/>
              <a:defRPr/>
            </a:pPr>
            <a:endParaRPr lang="en-US" sz="2400" dirty="0"/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US" sz="1800" dirty="0"/>
              <a:t>				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285F671-5937-6CAF-715B-B4602B8DB67B}"/>
              </a:ext>
            </a:extLst>
          </p:cNvPr>
          <p:cNvSpPr/>
          <p:nvPr/>
        </p:nvSpPr>
        <p:spPr>
          <a:xfrm>
            <a:off x="2895600" y="3200400"/>
            <a:ext cx="12954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/>
              <a:t>PWS Collects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C3971DD-ADD3-8DDD-DEEC-12E1873B57B6}"/>
              </a:ext>
            </a:extLst>
          </p:cNvPr>
          <p:cNvSpPr/>
          <p:nvPr/>
        </p:nvSpPr>
        <p:spPr>
          <a:xfrm>
            <a:off x="4953000" y="3200400"/>
            <a:ext cx="9144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/>
              <a:t>Results</a:t>
            </a:r>
          </a:p>
        </p:txBody>
      </p:sp>
      <p:pic>
        <p:nvPicPr>
          <p:cNvPr id="17414" name="Picture 2">
            <a:extLst>
              <a:ext uri="{FF2B5EF4-FFF2-40B4-BE49-F238E27FC236}">
                <a16:creationId xmlns:a16="http://schemas.microsoft.com/office/drawing/2014/main" id="{6C75D302-9436-4939-5B80-1BE90BF041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657600"/>
            <a:ext cx="81534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5" name="TextBox 8">
            <a:extLst>
              <a:ext uri="{FF2B5EF4-FFF2-40B4-BE49-F238E27FC236}">
                <a16:creationId xmlns:a16="http://schemas.microsoft.com/office/drawing/2014/main" id="{20A79792-E998-620F-C85B-3C652444A2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3657600"/>
            <a:ext cx="1447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/>
              <a:t> 40 or more samples</a:t>
            </a:r>
          </a:p>
        </p:txBody>
      </p:sp>
      <p:sp>
        <p:nvSpPr>
          <p:cNvPr id="17416" name="TextBox 9">
            <a:extLst>
              <a:ext uri="{FF2B5EF4-FFF2-40B4-BE49-F238E27FC236}">
                <a16:creationId xmlns:a16="http://schemas.microsoft.com/office/drawing/2014/main" id="{4DB1C4AC-48B8-B028-1DBE-1CBF1FF3D3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4267200"/>
            <a:ext cx="13239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/>
              <a:t>40 or less samples</a:t>
            </a:r>
          </a:p>
        </p:txBody>
      </p:sp>
      <p:sp>
        <p:nvSpPr>
          <p:cNvPr id="17417" name="TextBox 11">
            <a:extLst>
              <a:ext uri="{FF2B5EF4-FFF2-40B4-BE49-F238E27FC236}">
                <a16:creationId xmlns:a16="http://schemas.microsoft.com/office/drawing/2014/main" id="{07A5041B-D0E0-0819-845C-23DA7FA0B1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3657600"/>
            <a:ext cx="1676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/>
              <a:t>More than 5.0 % TC+</a:t>
            </a:r>
          </a:p>
        </p:txBody>
      </p:sp>
      <p:sp>
        <p:nvSpPr>
          <p:cNvPr id="17418" name="TextBox 12">
            <a:extLst>
              <a:ext uri="{FF2B5EF4-FFF2-40B4-BE49-F238E27FC236}">
                <a16:creationId xmlns:a16="http://schemas.microsoft.com/office/drawing/2014/main" id="{25A12F98-0647-992E-6954-3B308AFB69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4343400"/>
            <a:ext cx="1600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/>
              <a:t> 2 or more are TC+</a:t>
            </a:r>
          </a:p>
        </p:txBody>
      </p:sp>
      <p:sp>
        <p:nvSpPr>
          <p:cNvPr id="17419" name="TextBox 13">
            <a:extLst>
              <a:ext uri="{FF2B5EF4-FFF2-40B4-BE49-F238E27FC236}">
                <a16:creationId xmlns:a16="http://schemas.microsoft.com/office/drawing/2014/main" id="{D5DF78D1-2016-0B55-A42D-9134AC5E91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4114800"/>
            <a:ext cx="1371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/>
              <a:t>Level 1 Assessment</a:t>
            </a:r>
          </a:p>
        </p:txBody>
      </p:sp>
      <p:sp>
        <p:nvSpPr>
          <p:cNvPr id="17420" name="TextBox 16">
            <a:extLst>
              <a:ext uri="{FF2B5EF4-FFF2-40B4-BE49-F238E27FC236}">
                <a16:creationId xmlns:a16="http://schemas.microsoft.com/office/drawing/2014/main" id="{2BF2CAE2-4285-17EB-C8E2-0A71DF08AB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4495800"/>
            <a:ext cx="838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/>
              <a:t>Within 1 Month</a:t>
            </a:r>
          </a:p>
        </p:txBody>
      </p:sp>
      <p:sp>
        <p:nvSpPr>
          <p:cNvPr id="17421" name="TextBox 17">
            <a:extLst>
              <a:ext uri="{FF2B5EF4-FFF2-40B4-BE49-F238E27FC236}">
                <a16:creationId xmlns:a16="http://schemas.microsoft.com/office/drawing/2014/main" id="{E16E3A89-1C81-B74A-876E-E8ADD70C3E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4800600"/>
            <a:ext cx="2590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/>
              <a:t>Failure to take </a:t>
            </a:r>
            <a:r>
              <a:rPr lang="en-US" altLang="en-US" sz="1400" b="1"/>
              <a:t>every</a:t>
            </a:r>
            <a:r>
              <a:rPr lang="en-US" altLang="en-US" sz="1400"/>
              <a:t> required </a:t>
            </a:r>
          </a:p>
          <a:p>
            <a:pPr eaLnBrk="1" hangingPunct="1"/>
            <a:r>
              <a:rPr lang="en-US" altLang="en-US" sz="1400" b="1"/>
              <a:t>repeat</a:t>
            </a:r>
            <a:r>
              <a:rPr lang="en-US" altLang="en-US" sz="1400"/>
              <a:t> sample after any TC+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5F92F0F6-408B-B950-65F7-3ADB6DE4869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1219200"/>
            <a:ext cx="8229600" cy="609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200"/>
              <a:t>TT Level 1 Assessments and Corrective 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199D77-0BFB-4814-1753-782F3BDB7A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2672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en-US" dirty="0"/>
              <a:t>Level 1 Assessment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800" dirty="0"/>
              <a:t>Conducted by the PWS or State Approved entity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800" dirty="0"/>
              <a:t>A basic examination of the source water, treatment, distribution system and relevant operational practices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800" dirty="0"/>
              <a:t>PWS must fix all sanitary defects found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2DCADD6B-DE72-0193-4DE4-3C5ECED6559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1219200"/>
            <a:ext cx="82296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Purpose of Assessments</a:t>
            </a:r>
          </a:p>
        </p:txBody>
      </p:sp>
      <p:sp>
        <p:nvSpPr>
          <p:cNvPr id="19459" name="Content Placeholder 2">
            <a:extLst>
              <a:ext uri="{FF2B5EF4-FFF2-40B4-BE49-F238E27FC236}">
                <a16:creationId xmlns:a16="http://schemas.microsoft.com/office/drawing/2014/main" id="{CC559BED-10EB-8641-8878-406360AFECF8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457200" y="2057400"/>
            <a:ext cx="8229600" cy="40687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2800"/>
              <a:t>RTCR requires PWSs to investigate the system when monitoring results show the system may be vulnerable to contamination and to correct any “sanitary defects” identified.</a:t>
            </a:r>
          </a:p>
          <a:p>
            <a:pPr eaLnBrk="1" hangingPunct="1"/>
            <a:r>
              <a:rPr lang="en-US" altLang="en-US" sz="2800"/>
              <a:t>Being triggered into a Level 1 Assessment is not a violation, however failure to complete the assessment, submit the assessment to IDEM and/or correct  sanitary defects are a TT violation.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780F4661-5562-C23C-4BC2-EE6856B07D0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What is a Sanitary Defect?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54C03B-59B1-DF57-7CE1-E592AB1CE9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2154238"/>
            <a:ext cx="8229600" cy="3916362"/>
          </a:xfrm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dirty="0"/>
              <a:t>Examples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dirty="0"/>
              <a:t>Cracked Well Casing</a:t>
            </a:r>
          </a:p>
          <a:p>
            <a:pPr lvl="1" eaLnBrk="1" hangingPunct="1">
              <a:buFont typeface="Arial" charset="0"/>
              <a:buChar char="–"/>
              <a:defRPr/>
            </a:pPr>
            <a:endParaRPr lang="en-US" dirty="0"/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dirty="0"/>
              <a:t>Leak in the distribution line</a:t>
            </a:r>
          </a:p>
          <a:p>
            <a:pPr marL="457200" lvl="1" indent="0" eaLnBrk="1" hangingPunct="1">
              <a:buFont typeface="Arial" charset="0"/>
              <a:buNone/>
              <a:defRPr/>
            </a:pPr>
            <a:endParaRPr lang="en-US" dirty="0"/>
          </a:p>
          <a:p>
            <a:pPr marL="457200" lvl="1" indent="0" eaLnBrk="1" hangingPunct="1">
              <a:buFont typeface="Arial" charset="0"/>
              <a:buNone/>
              <a:defRPr/>
            </a:pPr>
            <a:endParaRPr lang="en-US" dirty="0"/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dirty="0"/>
              <a:t>Improper grading around</a:t>
            </a:r>
          </a:p>
          <a:p>
            <a:pPr marL="457200" lvl="1" indent="0" eaLnBrk="1" hangingPunct="1">
              <a:buFont typeface="Arial" charset="0"/>
              <a:buNone/>
              <a:defRPr/>
            </a:pPr>
            <a:r>
              <a:rPr lang="en-US" dirty="0"/>
              <a:t>    the Well Casing 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en-US" dirty="0"/>
          </a:p>
        </p:txBody>
      </p:sp>
      <p:pic>
        <p:nvPicPr>
          <p:cNvPr id="20484" name="Picture 3">
            <a:extLst>
              <a:ext uri="{FF2B5EF4-FFF2-40B4-BE49-F238E27FC236}">
                <a16:creationId xmlns:a16="http://schemas.microsoft.com/office/drawing/2014/main" id="{E08F7BC0-DB33-9825-105A-C0BAB9211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217988"/>
            <a:ext cx="25336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2">
            <a:extLst>
              <a:ext uri="{FF2B5EF4-FFF2-40B4-BE49-F238E27FC236}">
                <a16:creationId xmlns:a16="http://schemas.microsoft.com/office/drawing/2014/main" id="{53032098-09DC-EC48-8B1C-FBF255457B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981200"/>
            <a:ext cx="329565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4">
            <a:extLst>
              <a:ext uri="{FF2B5EF4-FFF2-40B4-BE49-F238E27FC236}">
                <a16:creationId xmlns:a16="http://schemas.microsoft.com/office/drawing/2014/main" id="{76CC2E8B-F916-32A8-A248-1C6F71DC0C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334000"/>
            <a:ext cx="2457450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BE430C02-50C2-268A-B8D4-FE40E9DF63E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1066800"/>
            <a:ext cx="8229600" cy="685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Elements of Assessments</a:t>
            </a:r>
          </a:p>
        </p:txBody>
      </p:sp>
      <p:sp>
        <p:nvSpPr>
          <p:cNvPr id="21507" name="Content Placeholder 2">
            <a:extLst>
              <a:ext uri="{FF2B5EF4-FFF2-40B4-BE49-F238E27FC236}">
                <a16:creationId xmlns:a16="http://schemas.microsoft.com/office/drawing/2014/main" id="{5A3E00AC-67B1-A5C2-1235-CB3342E96544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457200" y="1828800"/>
            <a:ext cx="8229600" cy="4419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sz="2400"/>
              <a:t>At a minimum, assessments must include review and identification of: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sz="2400"/>
              <a:t>	1.   Events that happened that could create impaired 	       water quality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sz="2400"/>
              <a:t>	2.   Changes in distribution system O&amp;M that may affect 	       distributed water quality, including water storage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sz="2400"/>
              <a:t>	3.    Source and treatment considerations that bear on 	       distributed water quality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sz="2400"/>
              <a:t>	4.    Existing water quality monitoring data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sz="2400"/>
              <a:t>	5.    Inadequacies in sampling sites, sampling protocol, 	       and sample processing	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/object&gt;&lt;/object&gt;&lt;/database&gt;"/>
</p:tagLst>
</file>

<file path=ppt/theme/theme1.xml><?xml version="1.0" encoding="utf-8"?>
<a:theme xmlns:a="http://schemas.openxmlformats.org/drawingml/2006/main" name="TCR vs RTC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dem_water_template.pot [Compatibility Mode]" id="{27F91A3A-55D3-4C31-B840-0525E703BB6D}" vid="{66C71879-037A-4B5D-A6DA-42F6BF5CF09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4B435819-A38C-4500-B4CE-920A67E0838F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E7A5FA3E-A0C5-4495-B413-03476C16F4D2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7DD7ADDC-317D-49C5-B4EA-853A8E4A4DC1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TCR vs RTCR</Template>
  <TotalTime>971</TotalTime>
  <Words>1620</Words>
  <Application>Microsoft Office PowerPoint</Application>
  <PresentationFormat>On-screen Show (4:3)</PresentationFormat>
  <Paragraphs>168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TCR vs RTCR</vt:lpstr>
      <vt:lpstr>Level 1 Assessment </vt:lpstr>
      <vt:lpstr>Abbreviations To Know</vt:lpstr>
      <vt:lpstr>How is the Standard Changing?</vt:lpstr>
      <vt:lpstr>Treatment Technique (TT) Triggers</vt:lpstr>
      <vt:lpstr>TT Trigger: Level 1 Assessment</vt:lpstr>
      <vt:lpstr>TT Level 1 Assessments and Corrective Action</vt:lpstr>
      <vt:lpstr>Purpose of Assessments</vt:lpstr>
      <vt:lpstr>What is a Sanitary Defect?</vt:lpstr>
      <vt:lpstr>Elements of Assessments</vt:lpstr>
      <vt:lpstr>Assessments and Corrective Actions</vt:lpstr>
      <vt:lpstr>Reporting</vt:lpstr>
      <vt:lpstr>Recordkeeping</vt:lpstr>
      <vt:lpstr>PowerPoint Presentation</vt:lpstr>
    </vt:vector>
  </TitlesOfParts>
  <Company>State of Indiana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Alliance: Greensburg</dc:title>
  <dc:creator>APowers</dc:creator>
  <cp:lastModifiedBy>Kevin Bump</cp:lastModifiedBy>
  <cp:revision>66</cp:revision>
  <dcterms:created xsi:type="dcterms:W3CDTF">2015-10-15T15:20:39Z</dcterms:created>
  <dcterms:modified xsi:type="dcterms:W3CDTF">2024-10-04T18:55:36Z</dcterms:modified>
</cp:coreProperties>
</file>