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2"/>
  </p:sldMasterIdLst>
  <p:notesMasterIdLst>
    <p:notesMasterId r:id="rId12"/>
  </p:notesMasterIdLst>
  <p:sldIdLst>
    <p:sldId id="277" r:id="rId3"/>
    <p:sldId id="290" r:id="rId4"/>
    <p:sldId id="291" r:id="rId5"/>
    <p:sldId id="292" r:id="rId6"/>
    <p:sldId id="293" r:id="rId7"/>
    <p:sldId id="295" r:id="rId8"/>
    <p:sldId id="296" r:id="rId9"/>
    <p:sldId id="297" r:id="rId10"/>
    <p:sldId id="289" r:id="rId11"/>
  </p:sldIdLst>
  <p:sldSz cx="9144000" cy="6858000" type="screen4x3"/>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0000" autoAdjust="0"/>
  </p:normalViewPr>
  <p:slideViewPr>
    <p:cSldViewPr>
      <p:cViewPr varScale="1">
        <p:scale>
          <a:sx n="86" d="100"/>
          <a:sy n="86" d="100"/>
        </p:scale>
        <p:origin x="2292" y="78"/>
      </p:cViewPr>
      <p:guideLst>
        <p:guide orient="horz" pos="2160"/>
        <p:guide pos="2880"/>
      </p:guideLst>
    </p:cSldViewPr>
  </p:slideViewPr>
  <p:notesTextViewPr>
    <p:cViewPr>
      <p:scale>
        <a:sx n="100" d="100"/>
        <a:sy n="100" d="100"/>
      </p:scale>
      <p:origin x="0" y="0"/>
    </p:cViewPr>
  </p:notesText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786839-D988-AE2C-68D6-5F04B87AA80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BC9273F6-A144-9373-020D-36AD84B459E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639C2C65-C14D-42D2-BF54-217DF6D980F7}" type="datetimeFigureOut">
              <a:rPr lang="en-US"/>
              <a:pPr>
                <a:defRPr/>
              </a:pPr>
              <a:t>10/4/2024</a:t>
            </a:fld>
            <a:endParaRPr lang="en-US" dirty="0"/>
          </a:p>
        </p:txBody>
      </p:sp>
      <p:sp>
        <p:nvSpPr>
          <p:cNvPr id="4" name="Slide Image Placeholder 3">
            <a:extLst>
              <a:ext uri="{FF2B5EF4-FFF2-40B4-BE49-F238E27FC236}">
                <a16:creationId xmlns:a16="http://schemas.microsoft.com/office/drawing/2014/main" id="{82A8BEC4-CACD-0123-A037-5649CE18591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2AB9447E-9ACC-2598-8886-BAAEA7648F6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401409A-0BD2-73E7-91A7-41099C2E6CF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2910E5AF-6DC8-F76B-09E0-D9BF4820475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F4A3986-43F4-40A7-B688-9E56043FE53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66CB3C5-67E1-16DA-ECCF-BC1F50F8F2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976590C5-3192-8E25-34FA-404E8D13CA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During this presentation we are going to cover seasonal systems in regards to the Revised Total Coliform Rule, also known as the RTCR. All components of this rule will go into effect on April 1</a:t>
            </a:r>
            <a:r>
              <a:rPr lang="en-US" altLang="en-US" baseline="30000"/>
              <a:t>st</a:t>
            </a:r>
            <a:r>
              <a:rPr lang="en-US" altLang="en-US"/>
              <a:t>, 2016. </a:t>
            </a:r>
          </a:p>
        </p:txBody>
      </p:sp>
      <p:sp>
        <p:nvSpPr>
          <p:cNvPr id="23556" name="Slide Number Placeholder 3">
            <a:extLst>
              <a:ext uri="{FF2B5EF4-FFF2-40B4-BE49-F238E27FC236}">
                <a16:creationId xmlns:a16="http://schemas.microsoft.com/office/drawing/2014/main" id="{2E657B63-CEAF-3194-4E15-DD7C994B44D6}"/>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70FD0CB-A0B3-4A0D-B2ED-E5ADA84AD30C}"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E5C58BF-993D-266F-6763-60ECAE8E0B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EDD45A6-1575-AE2F-1B9B-AD61C7471925}"/>
              </a:ext>
            </a:extLst>
          </p:cNvPr>
          <p:cNvSpPr>
            <a:spLocks noGrp="1"/>
          </p:cNvSpPr>
          <p:nvPr>
            <p:ph type="body" idx="1"/>
          </p:nvPr>
        </p:nvSpPr>
        <p:spPr/>
        <p:txBody>
          <a:bodyPr/>
          <a:lstStyle/>
          <a:p>
            <a:pPr marL="0" lvl="1" eaLnBrk="1" fontAlgn="auto" hangingPunct="1">
              <a:spcBef>
                <a:spcPts val="0"/>
              </a:spcBef>
              <a:spcAft>
                <a:spcPts val="0"/>
              </a:spcAft>
              <a:defRPr/>
            </a:pPr>
            <a:r>
              <a:rPr lang="en-US" b="1" cap="small" dirty="0">
                <a:solidFill>
                  <a:schemeClr val="accent6">
                    <a:lumMod val="75000"/>
                  </a:schemeClr>
                </a:solidFill>
              </a:rPr>
              <a:t>So what is a seasonal system </a:t>
            </a:r>
            <a:r>
              <a:rPr lang="en-US" b="1" cap="small" dirty="0">
                <a:solidFill>
                  <a:srgbClr val="00477F"/>
                </a:solidFill>
              </a:rPr>
              <a:t>– </a:t>
            </a:r>
            <a:r>
              <a:rPr lang="en-US" cap="small" dirty="0"/>
              <a:t>a</a:t>
            </a:r>
            <a:r>
              <a:rPr lang="en-US" dirty="0"/>
              <a:t> seasonal system</a:t>
            </a:r>
            <a:r>
              <a:rPr lang="en-US" cap="small" dirty="0"/>
              <a:t> </a:t>
            </a:r>
            <a:r>
              <a:rPr lang="en-US" dirty="0"/>
              <a:t>is defined as a non-community water system that is not operated as a public water supply (PWS) on a year-round basis and starts-up and shuts-down at the beginning and end of each operating season. Examples include campgrounds, fairgrounds, and seasonal food service facilities</a:t>
            </a:r>
            <a:r>
              <a:rPr lang="en-US" b="1"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From RTCR Fact Sheet</a:t>
            </a:r>
          </a:p>
        </p:txBody>
      </p:sp>
      <p:sp>
        <p:nvSpPr>
          <p:cNvPr id="24580" name="Slide Number Placeholder 3">
            <a:extLst>
              <a:ext uri="{FF2B5EF4-FFF2-40B4-BE49-F238E27FC236}">
                <a16:creationId xmlns:a16="http://schemas.microsoft.com/office/drawing/2014/main" id="{1D8B6D04-BEE4-611A-CF96-BAF5C46ABEFF}"/>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6759160-A56A-470E-BEE1-3B120FEDB65B}"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97FB57C-F2A0-4120-ADEE-BAFAFC7BF7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6DE0FD7D-BA18-CA65-18A3-54B4F274E5AF}"/>
              </a:ext>
            </a:extLst>
          </p:cNvPr>
          <p:cNvSpPr>
            <a:spLocks noGrp="1"/>
          </p:cNvSpPr>
          <p:nvPr>
            <p:ph type="body" idx="1"/>
          </p:nvPr>
        </p:nvSpPr>
        <p:spPr/>
        <p:txBody>
          <a:bodyPr/>
          <a:lstStyle/>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Start up procedures are a new element with the RTCR.  </a:t>
            </a:r>
            <a:r>
              <a:rPr lang="en-US" b="1" cap="all" dirty="0">
                <a:solidFill>
                  <a:srgbClr val="C00000"/>
                </a:solidFill>
              </a:rPr>
              <a:t>Starting April 1, 2016</a:t>
            </a:r>
            <a:r>
              <a:rPr lang="en-US" cap="all" dirty="0"/>
              <a:t>, </a:t>
            </a:r>
            <a:r>
              <a:rPr lang="en-US" dirty="0"/>
              <a:t>all seasonal systems must complete the state required startup procedures before serving water to the public. Your water system must complete and submit the state certification form confirming completion of these start-up procedures. In the next slide I am going to go over the key elements of the required start-up procedures.</a:t>
            </a:r>
          </a:p>
        </p:txBody>
      </p:sp>
      <p:sp>
        <p:nvSpPr>
          <p:cNvPr id="25604" name="Slide Number Placeholder 3">
            <a:extLst>
              <a:ext uri="{FF2B5EF4-FFF2-40B4-BE49-F238E27FC236}">
                <a16:creationId xmlns:a16="http://schemas.microsoft.com/office/drawing/2014/main" id="{25E53290-9EBD-75A3-CDF0-3ABC58E87587}"/>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2F1E711-07B1-446F-9BFF-EDC9CA099D27}"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3A48D3DE-5398-521A-4952-687AF555B7AA}"/>
              </a:ext>
            </a:extLst>
          </p:cNvPr>
          <p:cNvSpPr>
            <a:spLocks noGrp="1" noRot="1" noChangeAspect="1" noTextEdit="1"/>
          </p:cNvSpPr>
          <p:nvPr>
            <p:ph type="sldImg"/>
          </p:nvPr>
        </p:nvSpPr>
        <p:spPr bwMode="auto">
          <a:xfrm>
            <a:off x="1549400" y="685800"/>
            <a:ext cx="3759200" cy="2819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BB87279-8998-2EF8-C156-8B71DB917CAF}"/>
              </a:ext>
            </a:extLst>
          </p:cNvPr>
          <p:cNvSpPr>
            <a:spLocks noGrp="1"/>
          </p:cNvSpPr>
          <p:nvPr>
            <p:ph type="body" idx="1"/>
          </p:nvPr>
        </p:nvSpPr>
        <p:spPr>
          <a:xfrm>
            <a:off x="685800" y="3581400"/>
            <a:ext cx="5486400" cy="5181600"/>
          </a:xfrm>
        </p:spPr>
        <p:txBody>
          <a:bodyPr/>
          <a:lstStyle/>
          <a:p>
            <a:pPr lvl="1" eaLnBrk="1" fontAlgn="auto" hangingPunct="1">
              <a:spcBef>
                <a:spcPts val="600"/>
              </a:spcBef>
              <a:spcAft>
                <a:spcPts val="0"/>
              </a:spcAft>
              <a:defRPr/>
            </a:pPr>
            <a:r>
              <a:rPr lang="en-US" sz="1050" dirty="0"/>
              <a:t>You must conduct your state start-up procedures before delivering drinking water to your customers. Start-up procedures help reduce the presence of harmful bacteria in water. The key elements are as follows</a:t>
            </a:r>
          </a:p>
          <a:p>
            <a:pPr lvl="1" eaLnBrk="1" fontAlgn="auto" hangingPunct="1">
              <a:spcBef>
                <a:spcPts val="600"/>
              </a:spcBef>
              <a:spcAft>
                <a:spcPts val="0"/>
              </a:spcAft>
              <a:defRPr/>
            </a:pPr>
            <a:r>
              <a:rPr lang="en-US" sz="1050" dirty="0"/>
              <a:t>Flush all pipes until the water is clear</a:t>
            </a:r>
          </a:p>
          <a:p>
            <a:pPr lvl="2" eaLnBrk="1" fontAlgn="auto" hangingPunct="1">
              <a:spcBef>
                <a:spcPts val="0"/>
              </a:spcBef>
              <a:spcAft>
                <a:spcPts val="0"/>
              </a:spcAft>
              <a:defRPr/>
            </a:pPr>
            <a:r>
              <a:rPr lang="en-US" sz="1050" dirty="0"/>
              <a:t>Flushing the pipes in all areas of your water system helps remove buildup and dirty water that has gathered during the off season. </a:t>
            </a:r>
          </a:p>
          <a:p>
            <a:pPr lvl="1" eaLnBrk="1" fontAlgn="auto" hangingPunct="1">
              <a:spcBef>
                <a:spcPts val="600"/>
              </a:spcBef>
              <a:spcAft>
                <a:spcPts val="0"/>
              </a:spcAft>
              <a:defRPr/>
            </a:pPr>
            <a:r>
              <a:rPr lang="en-US" sz="1050" dirty="0"/>
              <a:t>Next Inspect and Repair</a:t>
            </a:r>
          </a:p>
          <a:p>
            <a:pPr lvl="2" eaLnBrk="1" fontAlgn="auto" hangingPunct="1">
              <a:spcBef>
                <a:spcPts val="0"/>
              </a:spcBef>
              <a:spcAft>
                <a:spcPts val="0"/>
              </a:spcAft>
              <a:defRPr/>
            </a:pPr>
            <a:r>
              <a:rPr lang="en-US" sz="1050" dirty="0"/>
              <a:t>You will need to inspect the entire system to make sure everything is in good working order. This includes the well cap and casing, any treatment equipment you may have, all storage tanks and all distribution lines or system piping. </a:t>
            </a:r>
          </a:p>
          <a:p>
            <a:pPr lvl="1" eaLnBrk="1" fontAlgn="auto" hangingPunct="1">
              <a:spcBef>
                <a:spcPts val="600"/>
              </a:spcBef>
              <a:spcAft>
                <a:spcPts val="0"/>
              </a:spcAft>
              <a:defRPr/>
            </a:pPr>
            <a:r>
              <a:rPr lang="en-US" sz="1050" dirty="0"/>
              <a:t>Then Disinfect</a:t>
            </a:r>
          </a:p>
          <a:p>
            <a:pPr lvl="2" eaLnBrk="1" fontAlgn="auto" hangingPunct="1">
              <a:spcBef>
                <a:spcPts val="0"/>
              </a:spcBef>
              <a:spcAft>
                <a:spcPts val="0"/>
              </a:spcAft>
              <a:defRPr/>
            </a:pPr>
            <a:r>
              <a:rPr lang="en-US" sz="1050" dirty="0"/>
              <a:t>Kill harmful bacteria and inactivate viruses by adding a disinfectant or by making sure the adequate disinfectant residual is present in all areas of your water pipes. Your system should be flushed thoroughly. Be sure to keep the highly chlorinated water away from surface water bodies such as lakes, streams, and ponds, as well as septic systems..</a:t>
            </a:r>
          </a:p>
          <a:p>
            <a:pPr lvl="2" eaLnBrk="1" fontAlgn="auto" hangingPunct="1">
              <a:spcBef>
                <a:spcPts val="0"/>
              </a:spcBef>
              <a:spcAft>
                <a:spcPts val="0"/>
              </a:spcAft>
              <a:defRPr/>
            </a:pPr>
            <a:r>
              <a:rPr lang="en-US" sz="1050" dirty="0"/>
              <a:t>You can find guidance on how to properly disinfect your water system at the website posted on the slide.  </a:t>
            </a:r>
          </a:p>
          <a:p>
            <a:pPr lvl="1" eaLnBrk="1" fontAlgn="auto" hangingPunct="1">
              <a:spcBef>
                <a:spcPts val="600"/>
              </a:spcBef>
              <a:spcAft>
                <a:spcPts val="0"/>
              </a:spcAft>
              <a:defRPr/>
            </a:pPr>
            <a:r>
              <a:rPr lang="en-US" sz="1050" dirty="0"/>
              <a:t>Collect Special Purpose Samples</a:t>
            </a:r>
          </a:p>
          <a:p>
            <a:pPr lvl="2" eaLnBrk="1" fontAlgn="auto" hangingPunct="1">
              <a:spcBef>
                <a:spcPts val="0"/>
              </a:spcBef>
              <a:spcAft>
                <a:spcPts val="0"/>
              </a:spcAft>
              <a:defRPr/>
            </a:pPr>
            <a:r>
              <a:rPr lang="en-US" sz="1050" dirty="0"/>
              <a:t>Collect water samples and have them tested for the presence of bacteria at a state certified lab, after flushing, cleaning, repairing, and disinfecting your water system. These samples need to be marked special purpose. Also, if applicable,  sample and test to determine if the adequate amount of disinfectant residual is present to help provide safer drinking water. You should find out your sample results before delivering water to your customers. </a:t>
            </a:r>
          </a:p>
        </p:txBody>
      </p:sp>
      <p:sp>
        <p:nvSpPr>
          <p:cNvPr id="26628" name="Slide Number Placeholder 3">
            <a:extLst>
              <a:ext uri="{FF2B5EF4-FFF2-40B4-BE49-F238E27FC236}">
                <a16:creationId xmlns:a16="http://schemas.microsoft.com/office/drawing/2014/main" id="{2A1F58D7-2A79-D215-9152-CA82CA31C6D8}"/>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F61EC63-27A6-46E7-A311-FACC117C17AD}"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F7E85F6-B6CC-982F-162F-BA6007FF65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0079F12-99C8-ADF7-0075-A3C79B5EA2C9}"/>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eaLnBrk="1" fontAlgn="auto" hangingPunct="1">
              <a:spcBef>
                <a:spcPts val="0"/>
              </a:spcBef>
              <a:spcAft>
                <a:spcPts val="0"/>
              </a:spcAft>
              <a:defRPr/>
            </a:pPr>
            <a:r>
              <a:rPr lang="en-US" sz="1050" dirty="0"/>
              <a:t>Complete and submit the seasonal start-up requirements form (form 55927). A link to this form can be found on our RTCR website, under “What’s New for Seasonal Systems.” </a:t>
            </a:r>
          </a:p>
          <a:p>
            <a:pPr eaLnBrk="1" hangingPunct="1">
              <a:spcBef>
                <a:spcPct val="0"/>
              </a:spcBef>
              <a:defRPr/>
            </a:pPr>
            <a:r>
              <a:rPr lang="en-US" altLang="en-US" dirty="0"/>
              <a:t>Once you have completed all of the start-up procedures on the checklist, you will sign the bottom of the form and submit that form to IDEM. This form is certifying that you have completed all of the required start- up procedures and your system is ready to be opened to the public. You can submit the form by mail, fax, email, or hand delivery. </a:t>
            </a:r>
          </a:p>
          <a:p>
            <a:pPr eaLnBrk="1" hangingPunct="1">
              <a:spcBef>
                <a:spcPct val="0"/>
              </a:spcBef>
              <a:defRPr/>
            </a:pPr>
            <a:endParaRPr lang="en-US" altLang="en-US" dirty="0"/>
          </a:p>
          <a:p>
            <a:pPr marL="0" lvl="2" eaLnBrk="1" hangingPunct="1">
              <a:spcBef>
                <a:spcPct val="0"/>
              </a:spcBef>
              <a:defRPr/>
            </a:pPr>
            <a:r>
              <a:rPr lang="en-US" altLang="en-US" dirty="0"/>
              <a:t>If your water system does not complete all of the start-up procedures, you must notify your customers that your water system had a drinking water violation for failure to complete start-up procedures and inform them of any possible health risks. </a:t>
            </a:r>
          </a:p>
          <a:p>
            <a:pPr eaLnBrk="1" hangingPunct="1">
              <a:spcBef>
                <a:spcPct val="0"/>
              </a:spcBef>
              <a:defRPr/>
            </a:pPr>
            <a:endParaRPr lang="en-US" altLang="en-US" dirty="0"/>
          </a:p>
        </p:txBody>
      </p:sp>
      <p:sp>
        <p:nvSpPr>
          <p:cNvPr id="27652" name="Slide Number Placeholder 3">
            <a:extLst>
              <a:ext uri="{FF2B5EF4-FFF2-40B4-BE49-F238E27FC236}">
                <a16:creationId xmlns:a16="http://schemas.microsoft.com/office/drawing/2014/main" id="{44F59B7A-A789-6730-9306-26B5DB672BA5}"/>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E98280F-1387-4C1F-A69E-AB531C521A2C}"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3EA39719-3069-F4D6-3F75-222502951E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C56167B-602A-9811-AC66-80F6269C55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r>
              <a:rPr lang="en-US" altLang="en-US"/>
              <a:t>Similar to start-up procedures, completing shutdown procedures at the end of your business season will help you minimize repairs to the water system when your water system opens up again next season. In general, you should:</a:t>
            </a:r>
          </a:p>
          <a:p>
            <a:pPr lvl="3" eaLnBrk="1" hangingPunct="1">
              <a:spcBef>
                <a:spcPct val="0"/>
              </a:spcBef>
            </a:pPr>
            <a:endParaRPr lang="en-US" altLang="en-US"/>
          </a:p>
          <a:p>
            <a:pPr lvl="3" eaLnBrk="1" hangingPunct="1">
              <a:spcBef>
                <a:spcPct val="0"/>
              </a:spcBef>
            </a:pPr>
            <a:r>
              <a:rPr lang="en-US" altLang="en-US"/>
              <a:t>- Inspect your entire system and look for problems and damage that needs attention or repair.</a:t>
            </a:r>
          </a:p>
          <a:p>
            <a:pPr lvl="3" eaLnBrk="1" hangingPunct="1">
              <a:spcBef>
                <a:spcPct val="0"/>
              </a:spcBef>
            </a:pPr>
            <a:r>
              <a:rPr lang="en-US" altLang="en-US"/>
              <a:t>-Turn off the power to your water supply pump and all treatment systems.</a:t>
            </a:r>
          </a:p>
          <a:p>
            <a:pPr lvl="3" eaLnBrk="1" hangingPunct="1">
              <a:spcBef>
                <a:spcPct val="0"/>
              </a:spcBef>
            </a:pPr>
            <a:r>
              <a:rPr lang="en-US" altLang="en-US"/>
              <a:t>-If there is potential for your pressure tank or storage tank to freeze, drain it. If there is no potential for your tanks to freeze, you may choose to leave them full.</a:t>
            </a:r>
          </a:p>
          <a:p>
            <a:pPr lvl="3" eaLnBrk="1" hangingPunct="1">
              <a:spcBef>
                <a:spcPct val="0"/>
              </a:spcBef>
            </a:pPr>
            <a:r>
              <a:rPr lang="en-US" altLang="en-US"/>
              <a:t>-Drain all of the water from your internal plumbing.</a:t>
            </a:r>
          </a:p>
          <a:p>
            <a:pPr lvl="3" eaLnBrk="1" hangingPunct="1">
              <a:spcBef>
                <a:spcPct val="0"/>
              </a:spcBef>
            </a:pPr>
            <a:r>
              <a:rPr lang="en-US" altLang="en-US"/>
              <a:t>-Protect your distribution system by not leaving taps open in the off season.</a:t>
            </a:r>
          </a:p>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63E23302-C1CD-3A4C-5B90-5643A6698DF4}"/>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0484167-A723-45F7-AA9C-8F6D63C252B6}"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848913A-D568-1968-A195-8847126CF6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5C89951-1D33-D3A4-16AD-0222AE5D2E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next component of the RTCR is the Site Sampling Plan. </a:t>
            </a:r>
          </a:p>
          <a:p>
            <a:pPr eaLnBrk="1" hangingPunct="1">
              <a:spcBef>
                <a:spcPct val="0"/>
              </a:spcBef>
            </a:pPr>
            <a:r>
              <a:rPr lang="en-US" altLang="en-US"/>
              <a:t>Every system must submit a site sampling plan to IDEM on or before March 31</a:t>
            </a:r>
            <a:r>
              <a:rPr lang="en-US" altLang="en-US" baseline="30000"/>
              <a:t>st</a:t>
            </a:r>
            <a:r>
              <a:rPr lang="en-US" altLang="en-US"/>
              <a:t>, 2016.</a:t>
            </a:r>
          </a:p>
          <a:p>
            <a:pPr eaLnBrk="1" hangingPunct="1">
              <a:spcBef>
                <a:spcPct val="0"/>
              </a:spcBef>
            </a:pPr>
            <a:r>
              <a:rPr lang="en-US" altLang="en-US"/>
              <a:t>Samples must be collected based on the written site sampling plan.</a:t>
            </a:r>
          </a:p>
          <a:p>
            <a:pPr eaLnBrk="1" hangingPunct="1">
              <a:spcBef>
                <a:spcPct val="0"/>
              </a:spcBef>
            </a:pPr>
            <a:r>
              <a:rPr lang="en-US" altLang="en-US"/>
              <a:t>All seasonal systems must sample for TC once a month for all the months that they are in operation. </a:t>
            </a:r>
          </a:p>
        </p:txBody>
      </p:sp>
      <p:sp>
        <p:nvSpPr>
          <p:cNvPr id="29700" name="Slide Number Placeholder 3">
            <a:extLst>
              <a:ext uri="{FF2B5EF4-FFF2-40B4-BE49-F238E27FC236}">
                <a16:creationId xmlns:a16="http://schemas.microsoft.com/office/drawing/2014/main" id="{557C6371-98E3-524C-5B75-66428094A467}"/>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03C1127-DFC9-44F3-90BE-DB30A71100BA}"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659FDB07-0468-A196-174D-F30D740422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588C16DE-D379-42ED-31FF-B4F28F4C85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This is an example of an acceptable site sampling plan for a campground. As you can see from the map, they have a Routine sample site located at lot #5 which is representative of the distribution system. They have  acceptable upstream and downstream sample locations at lots 8 and 3  because they are located within 5 service connections from the routine sample location. So this system will use this map to know where they need to collect their monthly routine TC sample as well as where they need to collect their repeats in the case they have a positive routine sample one month. They also have included their source water sampling tap for the Ground Water Rule sampling if it should be triggered. </a:t>
            </a:r>
          </a:p>
        </p:txBody>
      </p:sp>
      <p:sp>
        <p:nvSpPr>
          <p:cNvPr id="30724" name="Slide Number Placeholder 3">
            <a:extLst>
              <a:ext uri="{FF2B5EF4-FFF2-40B4-BE49-F238E27FC236}">
                <a16:creationId xmlns:a16="http://schemas.microsoft.com/office/drawing/2014/main" id="{9C3A728B-6751-AF3A-888A-69BB0E3ED015}"/>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53D33DE-97C7-477F-932F-C84F4EBA23EB}"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271A5A9-9C4C-737E-B641-2E4CECB047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CBE9AA8-64FE-2DB3-1665-B541CA492F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you would like to talk to someone about these new requirements please call the IDEM DWB at (317) 234-7430</a:t>
            </a:r>
          </a:p>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6D468851-5238-8EE6-E1F9-FDA58D64616A}"/>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6E14BAE-A5FD-4279-99B3-E8C4774C0048}"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144282F-DF53-67A0-A7A1-150767A4B54D}"/>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AF889D-57BB-49EF-B4E3-4887055B16F9}"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36AF544B-3D52-3C84-E3D4-8FC8F7CA69F4}"/>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8B6C0F14-7111-521E-F399-3E62B0964055}"/>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770CEFE-BD7C-4B4A-BE26-90AF726A9D47}" type="slidenum">
              <a:rPr lang="en-US" altLang="en-US"/>
              <a:pPr/>
              <a:t>‹#›</a:t>
            </a:fld>
            <a:endParaRPr lang="en-US" altLang="en-US"/>
          </a:p>
        </p:txBody>
      </p:sp>
    </p:spTree>
    <p:extLst>
      <p:ext uri="{BB962C8B-B14F-4D97-AF65-F5344CB8AC3E}">
        <p14:creationId xmlns:p14="http://schemas.microsoft.com/office/powerpoint/2010/main" val="4282329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2514600"/>
            <a:ext cx="8229600" cy="3611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5EF298-FDD1-A38E-2501-1DDD8ABBFB6C}"/>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C7C1C35-CAF2-4BA8-9CDC-29F4BF946813}"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FFC8670F-C2F3-12A2-94CF-732B295EA515}"/>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9295AD3-B224-3B11-AE0E-E5043E7F723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55DDBCD-5649-4921-9BFC-BB7EB4609735}" type="slidenum">
              <a:rPr lang="en-US" altLang="en-US"/>
              <a:pPr/>
              <a:t>‹#›</a:t>
            </a:fld>
            <a:endParaRPr lang="en-US" altLang="en-US"/>
          </a:p>
        </p:txBody>
      </p:sp>
    </p:spTree>
    <p:extLst>
      <p:ext uri="{BB962C8B-B14F-4D97-AF65-F5344CB8AC3E}">
        <p14:creationId xmlns:p14="http://schemas.microsoft.com/office/powerpoint/2010/main" val="1038814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7400"/>
            <a:ext cx="2057400" cy="40687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7400"/>
            <a:ext cx="6019800" cy="40687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23183-B82F-89EC-092E-20905F3B4D4F}"/>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06D8F05-5172-4E76-AAA8-00A154C663FB}"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B93A9B0A-D2D9-0D8D-B733-86A29DBD7670}"/>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964BA91-4849-7DCA-5DD1-4BF293EDEB4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77EDAD2-0D69-45C4-A51C-39E3D00D1D99}" type="slidenum">
              <a:rPr lang="en-US" altLang="en-US"/>
              <a:pPr/>
              <a:t>‹#›</a:t>
            </a:fld>
            <a:endParaRPr lang="en-US" altLang="en-US"/>
          </a:p>
        </p:txBody>
      </p:sp>
    </p:spTree>
    <p:extLst>
      <p:ext uri="{BB962C8B-B14F-4D97-AF65-F5344CB8AC3E}">
        <p14:creationId xmlns:p14="http://schemas.microsoft.com/office/powerpoint/2010/main" val="1465594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2514600"/>
            <a:ext cx="8229600" cy="361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329677-C86E-974D-A3B1-AEAAC7C9824E}"/>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E2E5441-A979-42F4-A5CD-4CC6F205E283}"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1D68AAA9-D37C-4357-B0CB-244586C4ED14}"/>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972F6876-38E1-D51B-6A73-8A4F8E756600}"/>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176BB20-E0F7-477A-AD22-EB3ABF18406A}" type="slidenum">
              <a:rPr lang="en-US" altLang="en-US"/>
              <a:pPr/>
              <a:t>‹#›</a:t>
            </a:fld>
            <a:endParaRPr lang="en-US" altLang="en-US"/>
          </a:p>
        </p:txBody>
      </p:sp>
    </p:spTree>
    <p:extLst>
      <p:ext uri="{BB962C8B-B14F-4D97-AF65-F5344CB8AC3E}">
        <p14:creationId xmlns:p14="http://schemas.microsoft.com/office/powerpoint/2010/main" val="21717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B48E60-6FCD-3FD1-318B-710611F6242F}"/>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643C5BA-6835-4315-B160-2EE01A7FAEB2}" type="datetimeFigureOut">
              <a:rPr lang="en-US"/>
              <a:pPr>
                <a:defRPr/>
              </a:pPr>
              <a:t>10/4/2024</a:t>
            </a:fld>
            <a:endParaRPr lang="en-US" dirty="0"/>
          </a:p>
        </p:txBody>
      </p:sp>
      <p:sp>
        <p:nvSpPr>
          <p:cNvPr id="5" name="Footer Placeholder 4">
            <a:extLst>
              <a:ext uri="{FF2B5EF4-FFF2-40B4-BE49-F238E27FC236}">
                <a16:creationId xmlns:a16="http://schemas.microsoft.com/office/drawing/2014/main" id="{704C1B02-5B00-9A6E-3D26-FE3EB05CBDF1}"/>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6ECCD4B-6360-81A3-9A7A-B1AEA1D209E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D60958EA-E303-4F4C-9B40-7FC5416356C0}" type="slidenum">
              <a:rPr lang="en-US" altLang="en-US"/>
              <a:pPr/>
              <a:t>‹#›</a:t>
            </a:fld>
            <a:endParaRPr lang="en-US" altLang="en-US"/>
          </a:p>
        </p:txBody>
      </p:sp>
    </p:spTree>
    <p:extLst>
      <p:ext uri="{BB962C8B-B14F-4D97-AF65-F5344CB8AC3E}">
        <p14:creationId xmlns:p14="http://schemas.microsoft.com/office/powerpoint/2010/main" val="2505645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832D13-2F21-37E3-0D70-33554F47BA66}"/>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20682F-423E-4685-84A5-4719981EF699}"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61A5D8A1-E655-E9CB-B1D1-9CB6DB8D1A81}"/>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0230C353-2401-E7D7-24EC-2CFA575B24D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7106AF99-D8EF-4FD8-AD8A-A62754085AEC}" type="slidenum">
              <a:rPr lang="en-US" altLang="en-US"/>
              <a:pPr/>
              <a:t>‹#›</a:t>
            </a:fld>
            <a:endParaRPr lang="en-US" altLang="en-US"/>
          </a:p>
        </p:txBody>
      </p:sp>
    </p:spTree>
    <p:extLst>
      <p:ext uri="{BB962C8B-B14F-4D97-AF65-F5344CB8AC3E}">
        <p14:creationId xmlns:p14="http://schemas.microsoft.com/office/powerpoint/2010/main" val="4232631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438400"/>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099816"/>
            <a:ext cx="4040188"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8200" y="2438400"/>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099816"/>
            <a:ext cx="4041775"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B949AC-1F59-6DA7-F2FB-103F95E64E15}"/>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1455E10-02A5-4FFF-B72A-59EF2EBD46D7}" type="datetimeFigureOut">
              <a:rPr lang="en-US"/>
              <a:pPr>
                <a:defRPr/>
              </a:pPr>
              <a:t>10/4/2024</a:t>
            </a:fld>
            <a:endParaRPr lang="en-US" dirty="0"/>
          </a:p>
        </p:txBody>
      </p:sp>
      <p:sp>
        <p:nvSpPr>
          <p:cNvPr id="8" name="Footer Placeholder 7">
            <a:extLst>
              <a:ext uri="{FF2B5EF4-FFF2-40B4-BE49-F238E27FC236}">
                <a16:creationId xmlns:a16="http://schemas.microsoft.com/office/drawing/2014/main" id="{3EE40044-DB64-B51E-613E-C425DCF8B361}"/>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BDE7661B-D9BE-AC20-0455-3E2DD12B90C5}"/>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D81C3FA5-312E-4250-B87A-81FD2D46B593}" type="slidenum">
              <a:rPr lang="en-US" altLang="en-US"/>
              <a:pPr/>
              <a:t>‹#›</a:t>
            </a:fld>
            <a:endParaRPr lang="en-US" altLang="en-US"/>
          </a:p>
        </p:txBody>
      </p:sp>
    </p:spTree>
    <p:extLst>
      <p:ext uri="{BB962C8B-B14F-4D97-AF65-F5344CB8AC3E}">
        <p14:creationId xmlns:p14="http://schemas.microsoft.com/office/powerpoint/2010/main" val="240104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733EA00D-5E7F-B54E-6A6E-5F1E1E388D82}"/>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0CDFBB5-A1E5-462F-817B-20BCAD28ED82}" type="datetimeFigureOut">
              <a:rPr lang="en-US"/>
              <a:pPr>
                <a:defRPr/>
              </a:pPr>
              <a:t>10/4/2024</a:t>
            </a:fld>
            <a:endParaRPr lang="en-US" dirty="0"/>
          </a:p>
        </p:txBody>
      </p:sp>
      <p:sp>
        <p:nvSpPr>
          <p:cNvPr id="4" name="Footer Placeholder 3">
            <a:extLst>
              <a:ext uri="{FF2B5EF4-FFF2-40B4-BE49-F238E27FC236}">
                <a16:creationId xmlns:a16="http://schemas.microsoft.com/office/drawing/2014/main" id="{54229D37-BF00-339D-395A-486B29D13193}"/>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2CE5AB47-2322-6610-CF35-7692B25EE73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B1534EC-EF27-4774-ADAB-696A03032EAA}" type="slidenum">
              <a:rPr lang="en-US" altLang="en-US"/>
              <a:pPr/>
              <a:t>‹#›</a:t>
            </a:fld>
            <a:endParaRPr lang="en-US" altLang="en-US"/>
          </a:p>
        </p:txBody>
      </p:sp>
    </p:spTree>
    <p:extLst>
      <p:ext uri="{BB962C8B-B14F-4D97-AF65-F5344CB8AC3E}">
        <p14:creationId xmlns:p14="http://schemas.microsoft.com/office/powerpoint/2010/main" val="395333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D25B48-809C-8086-981E-C2CC2333CE17}"/>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FBCB6E6-398D-40BB-A522-6EA7E77347F7}" type="datetimeFigureOut">
              <a:rPr lang="en-US"/>
              <a:pPr>
                <a:defRPr/>
              </a:pPr>
              <a:t>10/4/2024</a:t>
            </a:fld>
            <a:endParaRPr lang="en-US" dirty="0"/>
          </a:p>
        </p:txBody>
      </p:sp>
      <p:sp>
        <p:nvSpPr>
          <p:cNvPr id="3" name="Footer Placeholder 2">
            <a:extLst>
              <a:ext uri="{FF2B5EF4-FFF2-40B4-BE49-F238E27FC236}">
                <a16:creationId xmlns:a16="http://schemas.microsoft.com/office/drawing/2014/main" id="{87A4D073-28CA-959E-51FC-5E6CEF1F529A}"/>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A18C8887-B387-7B23-93F9-2D20C2E91C2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AB3BA35D-6ED0-4E16-85A9-16781CE9E543}" type="slidenum">
              <a:rPr lang="en-US" altLang="en-US"/>
              <a:pPr/>
              <a:t>‹#›</a:t>
            </a:fld>
            <a:endParaRPr lang="en-US" altLang="en-US"/>
          </a:p>
        </p:txBody>
      </p:sp>
    </p:spTree>
    <p:extLst>
      <p:ext uri="{BB962C8B-B14F-4D97-AF65-F5344CB8AC3E}">
        <p14:creationId xmlns:p14="http://schemas.microsoft.com/office/powerpoint/2010/main" val="168460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4112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44168"/>
            <a:ext cx="5111750" cy="478199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14600"/>
            <a:ext cx="3008313" cy="36115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B257106F-79ED-80E3-0774-2C7FD791D10C}"/>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3258FB-8C6A-4CCE-870E-07F7D532D538}"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130837E6-7D40-8355-C2AB-18DA868CCC32}"/>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78E2D1E0-56D7-183C-69CC-2F2A397D6094}"/>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F3ADFA5-E9A9-4D2F-A2EB-90D48E8CB3AB}" type="slidenum">
              <a:rPr lang="en-US" altLang="en-US"/>
              <a:pPr/>
              <a:t>‹#›</a:t>
            </a:fld>
            <a:endParaRPr lang="en-US" altLang="en-US"/>
          </a:p>
        </p:txBody>
      </p:sp>
    </p:spTree>
    <p:extLst>
      <p:ext uri="{BB962C8B-B14F-4D97-AF65-F5344CB8AC3E}">
        <p14:creationId xmlns:p14="http://schemas.microsoft.com/office/powerpoint/2010/main" val="392350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95399"/>
            <a:ext cx="5486400" cy="34321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71AD2E2E-D5D1-1DD4-9DA4-0659A262890B}"/>
              </a:ext>
            </a:extLst>
          </p:cNvPr>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71BA027-1BC4-4432-8B63-C973654328FF}" type="datetimeFigureOut">
              <a:rPr lang="en-US"/>
              <a:pPr>
                <a:defRPr/>
              </a:pPr>
              <a:t>10/4/2024</a:t>
            </a:fld>
            <a:endParaRPr lang="en-US" dirty="0"/>
          </a:p>
        </p:txBody>
      </p:sp>
      <p:sp>
        <p:nvSpPr>
          <p:cNvPr id="6" name="Footer Placeholder 5">
            <a:extLst>
              <a:ext uri="{FF2B5EF4-FFF2-40B4-BE49-F238E27FC236}">
                <a16:creationId xmlns:a16="http://schemas.microsoft.com/office/drawing/2014/main" id="{CA8DCB34-FE53-81CA-EA09-A350DFAFB3CC}"/>
              </a:ext>
            </a:extLst>
          </p:cNvPr>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3760D742-801C-B955-8583-8B3DFED5AFFD}"/>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38251A4-C669-436F-91AE-12E1FDD88B6C}" type="slidenum">
              <a:rPr lang="en-US" altLang="en-US"/>
              <a:pPr/>
              <a:t>‹#›</a:t>
            </a:fld>
            <a:endParaRPr lang="en-US" altLang="en-US"/>
          </a:p>
        </p:txBody>
      </p:sp>
    </p:spTree>
    <p:extLst>
      <p:ext uri="{BB962C8B-B14F-4D97-AF65-F5344CB8AC3E}">
        <p14:creationId xmlns:p14="http://schemas.microsoft.com/office/powerpoint/2010/main" val="156247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1C36ED58-0883-8B19-3057-BBFAEE8F609E}"/>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152400"/>
            <a:ext cx="86868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in.gov/idem/files/welldisinfec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BC97-2658-43A3-E368-0045159601AE}"/>
              </a:ext>
            </a:extLst>
          </p:cNvPr>
          <p:cNvSpPr>
            <a:spLocks noGrp="1"/>
          </p:cNvSpPr>
          <p:nvPr>
            <p:ph type="title"/>
          </p:nvPr>
        </p:nvSpPr>
        <p:spPr>
          <a:xfrm>
            <a:off x="381000" y="2743200"/>
            <a:ext cx="8229600" cy="1143000"/>
          </a:xfrm>
        </p:spPr>
        <p:style>
          <a:lnRef idx="0">
            <a:schemeClr val="accent1"/>
          </a:lnRef>
          <a:fillRef idx="3">
            <a:schemeClr val="accent1"/>
          </a:fillRef>
          <a:effectRef idx="3">
            <a:schemeClr val="accent1"/>
          </a:effectRef>
          <a:fontRef idx="minor">
            <a:schemeClr val="lt1"/>
          </a:fontRef>
        </p:style>
        <p:txBody>
          <a:bodyPr/>
          <a:lstStyle/>
          <a:p>
            <a:pPr eaLnBrk="1" hangingPunct="1">
              <a:defRPr/>
            </a:pPr>
            <a:r>
              <a:rPr lang="en-US" sz="6600" dirty="0"/>
              <a:t>Seasonal Systems</a:t>
            </a:r>
            <a:br>
              <a:rPr lang="en-US" sz="6600" dirty="0"/>
            </a:b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DE523C5-59F6-6ED0-2C46-BB30482687E8}"/>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Are you a Seasonal System?</a:t>
            </a:r>
          </a:p>
        </p:txBody>
      </p:sp>
      <p:sp>
        <p:nvSpPr>
          <p:cNvPr id="14339" name="Content Placeholder 2">
            <a:extLst>
              <a:ext uri="{FF2B5EF4-FFF2-40B4-BE49-F238E27FC236}">
                <a16:creationId xmlns:a16="http://schemas.microsoft.com/office/drawing/2014/main" id="{C8BE144E-2827-7232-4ED6-D9F06EABAE73}"/>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Non-community water system. </a:t>
            </a:r>
          </a:p>
          <a:p>
            <a:pPr eaLnBrk="1" hangingPunct="1"/>
            <a:r>
              <a:rPr lang="en-US" altLang="en-US"/>
              <a:t>Starts-up and shuts-down at the beginning and ending of each operating period.</a:t>
            </a:r>
          </a:p>
          <a:p>
            <a:pPr eaLnBrk="1" hangingPunct="1"/>
            <a:r>
              <a:rPr lang="en-US" altLang="en-US"/>
              <a:t>Examples – campgrounds, fairgrounds, and seasonal food service facilities. </a:t>
            </a:r>
          </a:p>
          <a:p>
            <a:pPr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1C5D6F3-68EA-2E18-BE34-62E3569B3A25}"/>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Step 1: Start-Up Procedures</a:t>
            </a:r>
          </a:p>
        </p:txBody>
      </p:sp>
      <p:pic>
        <p:nvPicPr>
          <p:cNvPr id="1029" name="Picture 5">
            <a:extLst>
              <a:ext uri="{FF2B5EF4-FFF2-40B4-BE49-F238E27FC236}">
                <a16:creationId xmlns:a16="http://schemas.microsoft.com/office/drawing/2014/main" id="{EDF338A7-A64C-FEF9-866E-761D299ADB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267198"/>
            <a:ext cx="2438400" cy="231457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1030" name="Picture 6">
            <a:extLst>
              <a:ext uri="{FF2B5EF4-FFF2-40B4-BE49-F238E27FC236}">
                <a16:creationId xmlns:a16="http://schemas.microsoft.com/office/drawing/2014/main" id="{DD42A929-FCB4-5BD2-CBCC-94C729CDF33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3476" y="4614863"/>
            <a:ext cx="1447800" cy="1966912"/>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1033" name="Picture 9">
            <a:extLst>
              <a:ext uri="{FF2B5EF4-FFF2-40B4-BE49-F238E27FC236}">
                <a16:creationId xmlns:a16="http://schemas.microsoft.com/office/drawing/2014/main" id="{BE9B5FF0-F656-2E8C-C312-8E6BA0C7180B}"/>
              </a:ext>
            </a:extLst>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4495800" y="2057400"/>
            <a:ext cx="3219048" cy="2286000"/>
          </a:xfrm>
          <a:ln w="88900" cap="sq" cmpd="thickThin">
            <a:solidFill>
              <a:srgbClr val="000000"/>
            </a:solidFill>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1034" name="Picture 10">
            <a:extLst>
              <a:ext uri="{FF2B5EF4-FFF2-40B4-BE49-F238E27FC236}">
                <a16:creationId xmlns:a16="http://schemas.microsoft.com/office/drawing/2014/main" id="{8382086E-113C-3A37-8C50-01D30DDF04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2057400"/>
            <a:ext cx="1676400" cy="189547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24A5294-82D5-4679-6281-7D7433494419}"/>
              </a:ext>
            </a:extLst>
          </p:cNvPr>
          <p:cNvSpPr>
            <a:spLocks noGrp="1"/>
          </p:cNvSpPr>
          <p:nvPr>
            <p:ph type="title"/>
          </p:nvPr>
        </p:nvSpPr>
        <p:spPr bwMode="auto">
          <a:xfrm>
            <a:off x="457200" y="1066800"/>
            <a:ext cx="8229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Start-Up Procedures</a:t>
            </a:r>
          </a:p>
        </p:txBody>
      </p:sp>
      <p:sp>
        <p:nvSpPr>
          <p:cNvPr id="3" name="Content Placeholder 2">
            <a:extLst>
              <a:ext uri="{FF2B5EF4-FFF2-40B4-BE49-F238E27FC236}">
                <a16:creationId xmlns:a16="http://schemas.microsoft.com/office/drawing/2014/main" id="{8447780A-5331-AD66-6F1E-F1D55631F326}"/>
              </a:ext>
            </a:extLst>
          </p:cNvPr>
          <p:cNvSpPr>
            <a:spLocks noGrp="1"/>
          </p:cNvSpPr>
          <p:nvPr>
            <p:ph idx="1"/>
          </p:nvPr>
        </p:nvSpPr>
        <p:spPr>
          <a:xfrm>
            <a:off x="457200" y="2133600"/>
            <a:ext cx="8229600" cy="4267200"/>
          </a:xfrm>
        </p:spPr>
        <p:txBody>
          <a:bodyPr/>
          <a:lstStyle/>
          <a:p>
            <a:pPr eaLnBrk="1" hangingPunct="1">
              <a:buFont typeface="Arial" charset="0"/>
              <a:buChar char="•"/>
              <a:defRPr/>
            </a:pPr>
            <a:r>
              <a:rPr lang="en-US" dirty="0"/>
              <a:t>Flush all pipes until water is clear.</a:t>
            </a:r>
          </a:p>
          <a:p>
            <a:pPr eaLnBrk="1" hangingPunct="1">
              <a:buFont typeface="Arial" charset="0"/>
              <a:buChar char="•"/>
              <a:defRPr/>
            </a:pPr>
            <a:r>
              <a:rPr lang="en-US" dirty="0"/>
              <a:t>Inspect and Repair. </a:t>
            </a:r>
          </a:p>
          <a:p>
            <a:pPr eaLnBrk="1" hangingPunct="1">
              <a:buFont typeface="Arial" charset="0"/>
              <a:buChar char="•"/>
              <a:defRPr/>
            </a:pPr>
            <a:r>
              <a:rPr lang="en-US" dirty="0"/>
              <a:t>Disinfect the system.</a:t>
            </a:r>
          </a:p>
          <a:p>
            <a:pPr lvl="1" eaLnBrk="1" hangingPunct="1">
              <a:buFont typeface="Arial" charset="0"/>
              <a:buChar char="–"/>
              <a:defRPr/>
            </a:pPr>
            <a:r>
              <a:rPr lang="en-US" sz="2000" dirty="0"/>
              <a:t>Guidance on how to properly disinfect you system can be found </a:t>
            </a:r>
            <a:r>
              <a:rPr lang="en-US" sz="2400" dirty="0"/>
              <a:t>on </a:t>
            </a:r>
            <a:r>
              <a:rPr lang="en-US" sz="2000" dirty="0"/>
              <a:t>the following website </a:t>
            </a:r>
            <a:r>
              <a:rPr lang="en-US" sz="2000" dirty="0">
                <a:solidFill>
                  <a:srgbClr val="0070C0"/>
                </a:solidFill>
                <a:hlinkClick r:id="rId3"/>
              </a:rPr>
              <a:t>http://www.in.gov/idem/files/welldisinfection.pdf</a:t>
            </a:r>
            <a:endParaRPr lang="en-US" sz="2000" dirty="0">
              <a:solidFill>
                <a:srgbClr val="FF0000"/>
              </a:solidFill>
            </a:endParaRPr>
          </a:p>
          <a:p>
            <a:pPr eaLnBrk="1" hangingPunct="1">
              <a:buFont typeface="Arial" charset="0"/>
              <a:buChar char="•"/>
              <a:defRPr/>
            </a:pPr>
            <a:r>
              <a:rPr lang="en-US" dirty="0"/>
              <a:t>Collect a satisfactory special purpose sample. </a:t>
            </a:r>
          </a:p>
          <a:p>
            <a:pPr marL="0" indent="0" eaLnBrk="1" hangingPunct="1">
              <a:buFont typeface="Arial" charset="0"/>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37C176F-B994-4E94-7CEF-E334262807D3}"/>
              </a:ext>
            </a:extLst>
          </p:cNvPr>
          <p:cNvSpPr>
            <a:spLocks noGrp="1"/>
          </p:cNvSpPr>
          <p:nvPr>
            <p:ph type="title"/>
          </p:nvPr>
        </p:nvSpPr>
        <p:spPr bwMode="auto">
          <a:xfrm>
            <a:off x="457200" y="99060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Submit Seasonal Systems Start-up Requirements Form</a:t>
            </a:r>
          </a:p>
        </p:txBody>
      </p:sp>
      <p:sp>
        <p:nvSpPr>
          <p:cNvPr id="3" name="Content Placeholder 2">
            <a:extLst>
              <a:ext uri="{FF2B5EF4-FFF2-40B4-BE49-F238E27FC236}">
                <a16:creationId xmlns:a16="http://schemas.microsoft.com/office/drawing/2014/main" id="{D23703A5-4BF9-296C-9E70-ECAACEE4B48C}"/>
              </a:ext>
            </a:extLst>
          </p:cNvPr>
          <p:cNvSpPr>
            <a:spLocks noGrp="1"/>
          </p:cNvSpPr>
          <p:nvPr>
            <p:ph idx="1"/>
          </p:nvPr>
        </p:nvSpPr>
        <p:spPr>
          <a:xfrm>
            <a:off x="381000" y="2819400"/>
            <a:ext cx="8229600" cy="3505200"/>
          </a:xfrm>
        </p:spPr>
        <p:txBody>
          <a:bodyPr/>
          <a:lstStyle/>
          <a:p>
            <a:pPr eaLnBrk="1" hangingPunct="1">
              <a:buFont typeface="Arial" charset="0"/>
              <a:buChar char="•"/>
              <a:defRPr/>
            </a:pPr>
            <a:r>
              <a:rPr lang="en-US" sz="2800" dirty="0"/>
              <a:t>A link to this form (55927) can be found on our RTCR Website under “What’s new for Seasonal Systems.”</a:t>
            </a:r>
          </a:p>
          <a:p>
            <a:pPr eaLnBrk="1" hangingPunct="1">
              <a:buFont typeface="Arial" charset="0"/>
              <a:buChar char="•"/>
              <a:defRPr/>
            </a:pPr>
            <a:r>
              <a:rPr lang="en-US" sz="2800" dirty="0"/>
              <a:t>Perform all of the items on the form.</a:t>
            </a:r>
          </a:p>
          <a:p>
            <a:pPr eaLnBrk="1" hangingPunct="1">
              <a:buFont typeface="Arial" charset="0"/>
              <a:buChar char="•"/>
              <a:defRPr/>
            </a:pPr>
            <a:r>
              <a:rPr lang="en-US" sz="2800" dirty="0"/>
              <a:t>Once completed, sign the form.</a:t>
            </a:r>
          </a:p>
          <a:p>
            <a:pPr eaLnBrk="1" hangingPunct="1">
              <a:buFont typeface="Arial" charset="0"/>
              <a:buChar char="•"/>
              <a:defRPr/>
            </a:pPr>
            <a:r>
              <a:rPr lang="en-US" sz="2800" dirty="0"/>
              <a:t>Submit the form to IDEM.</a:t>
            </a:r>
          </a:p>
          <a:p>
            <a:pPr eaLnBrk="1" hangingPunct="1">
              <a:buFont typeface="Arial" charset="0"/>
              <a:buChar char="•"/>
              <a:defRPr/>
            </a:pPr>
            <a:r>
              <a:rPr lang="en-US" sz="2800" dirty="0"/>
              <a:t>Failure to complete required start-up procedures will result in a violation. </a:t>
            </a:r>
          </a:p>
          <a:p>
            <a:pPr lvl="6">
              <a:defRPr/>
            </a:pPr>
            <a:endParaRPr lang="en-US" dirty="0"/>
          </a:p>
          <a:p>
            <a:pPr marL="2743200" lvl="6" indent="0">
              <a:buFont typeface="Arial" pitchFamily="34" charset="0"/>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40E38B8-E6C6-F0D3-8A13-58A299BB8627}"/>
              </a:ext>
            </a:extLst>
          </p:cNvPr>
          <p:cNvSpPr>
            <a:spLocks noGrp="1"/>
          </p:cNvSpPr>
          <p:nvPr>
            <p:ph type="title"/>
          </p:nvPr>
        </p:nvSpPr>
        <p:spPr bwMode="auto">
          <a:xfrm>
            <a:off x="457200" y="1219200"/>
            <a:ext cx="82296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Complete Shutdown Procedures</a:t>
            </a:r>
          </a:p>
        </p:txBody>
      </p:sp>
      <p:sp>
        <p:nvSpPr>
          <p:cNvPr id="18435" name="Content Placeholder 2">
            <a:extLst>
              <a:ext uri="{FF2B5EF4-FFF2-40B4-BE49-F238E27FC236}">
                <a16:creationId xmlns:a16="http://schemas.microsoft.com/office/drawing/2014/main" id="{C2830555-1332-C1C0-733B-923D45679407}"/>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3" indent="-342900" defTabSz="1017588" eaLnBrk="1" hangingPunct="1">
              <a:lnSpc>
                <a:spcPct val="99000"/>
              </a:lnSpc>
              <a:buFont typeface="Arial" panose="020B0604020202020204" pitchFamily="34" charset="0"/>
              <a:buChar char="•"/>
            </a:pPr>
            <a:r>
              <a:rPr lang="en-US" altLang="en-US" sz="2400"/>
              <a:t>Inspect your entire system and look for problems and damage that needs attention or repair.</a:t>
            </a:r>
          </a:p>
          <a:p>
            <a:pPr marL="342900" lvl="3" indent="-342900" defTabSz="1017588" eaLnBrk="1" hangingPunct="1">
              <a:lnSpc>
                <a:spcPct val="99000"/>
              </a:lnSpc>
              <a:buFont typeface="Arial" panose="020B0604020202020204" pitchFamily="34" charset="0"/>
              <a:buChar char="•"/>
            </a:pPr>
            <a:r>
              <a:rPr lang="en-US" altLang="en-US" sz="2400"/>
              <a:t>Turn off the power to your water supply pump and all treatment systems.</a:t>
            </a:r>
          </a:p>
          <a:p>
            <a:pPr marL="342900" lvl="3" indent="-342900" defTabSz="1017588" eaLnBrk="1" hangingPunct="1">
              <a:lnSpc>
                <a:spcPct val="99000"/>
              </a:lnSpc>
              <a:buFont typeface="Arial" panose="020B0604020202020204" pitchFamily="34" charset="0"/>
              <a:buChar char="•"/>
            </a:pPr>
            <a:r>
              <a:rPr lang="en-US" altLang="en-US" sz="2400"/>
              <a:t>If there is potential for your pressure tank or storage tank to freeze, drain it. If there is no potential for your tanks to freeze, you may choose to leave them full.</a:t>
            </a:r>
          </a:p>
          <a:p>
            <a:pPr marL="342900" lvl="3" indent="-342900" defTabSz="1017588" eaLnBrk="1" hangingPunct="1">
              <a:lnSpc>
                <a:spcPct val="99000"/>
              </a:lnSpc>
              <a:buFont typeface="Arial" panose="020B0604020202020204" pitchFamily="34" charset="0"/>
              <a:buChar char="•"/>
            </a:pPr>
            <a:r>
              <a:rPr lang="en-US" altLang="en-US" sz="2400"/>
              <a:t>Drain all of the water from your internal plumbing.</a:t>
            </a:r>
          </a:p>
          <a:p>
            <a:pPr marL="342900" lvl="3" indent="-342900" defTabSz="1017588" eaLnBrk="1" hangingPunct="1">
              <a:lnSpc>
                <a:spcPct val="99000"/>
              </a:lnSpc>
              <a:buFont typeface="Arial" panose="020B0604020202020204" pitchFamily="34" charset="0"/>
              <a:buChar char="•"/>
            </a:pPr>
            <a:r>
              <a:rPr lang="en-US" altLang="en-US" sz="2400"/>
              <a:t>Protect your distribution system by not leaving taps open in the off season.</a:t>
            </a:r>
          </a:p>
          <a:p>
            <a:pPr defTabSz="1017588" eaLnBrk="1" hangingPunct="1"/>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CB879E8-90C8-1ED5-BC43-A653D2EE5E37}"/>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Site Sampling Plans</a:t>
            </a:r>
          </a:p>
        </p:txBody>
      </p:sp>
      <p:sp>
        <p:nvSpPr>
          <p:cNvPr id="19459" name="Content Placeholder 2">
            <a:extLst>
              <a:ext uri="{FF2B5EF4-FFF2-40B4-BE49-F238E27FC236}">
                <a16:creationId xmlns:a16="http://schemas.microsoft.com/office/drawing/2014/main" id="{1D0C358A-2F35-5D90-103C-D0C4F4E5F65E}"/>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Must submit a site sampling plan to IDEM on or before March 31</a:t>
            </a:r>
            <a:r>
              <a:rPr lang="en-US" altLang="en-US" baseline="30000"/>
              <a:t>st</a:t>
            </a:r>
            <a:r>
              <a:rPr lang="en-US" altLang="en-US"/>
              <a:t>, 2016.</a:t>
            </a:r>
          </a:p>
          <a:p>
            <a:pPr eaLnBrk="1" hangingPunct="1"/>
            <a:r>
              <a:rPr lang="en-US" altLang="en-US"/>
              <a:t>Samples must be collected based on the written site sampling plan.</a:t>
            </a:r>
          </a:p>
          <a:p>
            <a:pPr eaLnBrk="1" hangingPunct="1"/>
            <a:r>
              <a:rPr lang="en-US" altLang="en-US"/>
              <a:t>Samples are </a:t>
            </a:r>
            <a:r>
              <a:rPr lang="en-US" altLang="en-US" b="1" u="sng"/>
              <a:t>monthly</a:t>
            </a:r>
            <a:r>
              <a:rPr lang="en-US" altLang="en-US"/>
              <a:t> when water system is in operation (during open season).</a:t>
            </a:r>
          </a:p>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C1B4489-1DB3-946A-2029-FF38C1D7626B}"/>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Site Sample Plan </a:t>
            </a:r>
          </a:p>
        </p:txBody>
      </p:sp>
      <p:sp>
        <p:nvSpPr>
          <p:cNvPr id="20483" name="Content Placeholder 2">
            <a:extLst>
              <a:ext uri="{FF2B5EF4-FFF2-40B4-BE49-F238E27FC236}">
                <a16:creationId xmlns:a16="http://schemas.microsoft.com/office/drawing/2014/main" id="{435CF5E8-16AD-27BC-8B2B-50AE5CD2390A}"/>
              </a:ext>
            </a:extLst>
          </p:cNvPr>
          <p:cNvSpPr>
            <a:spLocks noGrp="1"/>
          </p:cNvSpPr>
          <p:nvPr>
            <p:ph idx="1"/>
          </p:nvPr>
        </p:nvSpPr>
        <p:spPr bwMode="auto">
          <a:xfrm>
            <a:off x="457200" y="2133600"/>
            <a:ext cx="8229600" cy="399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Example</a:t>
            </a:r>
          </a:p>
        </p:txBody>
      </p:sp>
      <p:pic>
        <p:nvPicPr>
          <p:cNvPr id="20484" name="Picture 7">
            <a:extLst>
              <a:ext uri="{FF2B5EF4-FFF2-40B4-BE49-F238E27FC236}">
                <a16:creationId xmlns:a16="http://schemas.microsoft.com/office/drawing/2014/main" id="{04233195-6F58-1173-520D-5D7FD4BC83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2590800"/>
            <a:ext cx="869632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5" name="Picture 8">
            <a:extLst>
              <a:ext uri="{FF2B5EF4-FFF2-40B4-BE49-F238E27FC236}">
                <a16:creationId xmlns:a16="http://schemas.microsoft.com/office/drawing/2014/main" id="{6053D90B-9B4C-C29E-8B73-E1B92C2627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3886200"/>
            <a:ext cx="8696325"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224DA720-D07C-AA5F-8F49-AEAEAF44AE3F}"/>
              </a:ext>
            </a:extLst>
          </p:cNvPr>
          <p:cNvSpPr>
            <a:spLocks noGrp="1"/>
          </p:cNvSpPr>
          <p:nvPr>
            <p:ph idx="1"/>
          </p:nvPr>
        </p:nvSpPr>
        <p:spPr bwMode="auto">
          <a:xfrm>
            <a:off x="457200" y="61722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eaLnBrk="1" hangingPunct="1">
              <a:buFont typeface="Arial" panose="020B0604020202020204" pitchFamily="34" charset="0"/>
              <a:buNone/>
            </a:pPr>
            <a:r>
              <a:rPr lang="en-US" altLang="en-US"/>
              <a:t>Questions? Contact IDEM at (317) 234-7430</a:t>
            </a:r>
          </a:p>
        </p:txBody>
      </p:sp>
      <p:pic>
        <p:nvPicPr>
          <p:cNvPr id="21507" name="Picture 4" descr="C:\Users\ASIMS\AppData\Local\Microsoft\Windows\Temporary Internet Files\Content.IE5\FWX5C03L\question 1[1].jpg">
            <a:extLst>
              <a:ext uri="{FF2B5EF4-FFF2-40B4-BE49-F238E27FC236}">
                <a16:creationId xmlns:a16="http://schemas.microsoft.com/office/drawing/2014/main" id="{2AB597E6-DD6A-A6D3-88C7-4F115C7F8C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143000"/>
            <a:ext cx="6096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C:\Users\ASIMS\AppData\Local\Microsoft\Windows\Temporary Internet Files\Content.IE5\EF70L330\adamtglass-com[1].jpg">
            <a:extLst>
              <a:ext uri="{FF2B5EF4-FFF2-40B4-BE49-F238E27FC236}">
                <a16:creationId xmlns:a16="http://schemas.microsoft.com/office/drawing/2014/main" id="{39DE8CF4-0B2E-AB11-40B7-74BA4441E3A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descr="C:\Users\ASIMS\AppData\Local\Microsoft\Windows\Temporary Internet Files\Content.IE5\EF70L330\adamtglass-com[1].jpg">
            <a:extLst>
              <a:ext uri="{FF2B5EF4-FFF2-40B4-BE49-F238E27FC236}">
                <a16:creationId xmlns:a16="http://schemas.microsoft.com/office/drawing/2014/main" id="{BEA7A6A1-C686-6642-4C83-4D623FAF68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C:\Users\ASIMS\AppData\Local\Microsoft\Windows\Temporary Internet Files\Content.IE5\EF70L330\adamtglass-com[1].jpg">
            <a:extLst>
              <a:ext uri="{FF2B5EF4-FFF2-40B4-BE49-F238E27FC236}">
                <a16:creationId xmlns:a16="http://schemas.microsoft.com/office/drawing/2014/main" id="{C36BC547-3871-E276-5618-4DF63D6027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7" descr="C:\Users\ASIMS\AppData\Local\Microsoft\Windows\Temporary Internet Files\Content.IE5\EF70L330\adamtglass-com[1].jpg">
            <a:extLst>
              <a:ext uri="{FF2B5EF4-FFF2-40B4-BE49-F238E27FC236}">
                <a16:creationId xmlns:a16="http://schemas.microsoft.com/office/drawing/2014/main" id="{2A35FD1B-415E-AD63-E7F9-4742E17381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gt;&lt;/object&gt;&lt;/database&gt;"/>
</p:tagLst>
</file>

<file path=ppt/theme/theme1.xml><?xml version="1.0" encoding="utf-8"?>
<a:theme xmlns:a="http://schemas.openxmlformats.org/drawingml/2006/main" name="TCR vs RTC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dem_water_template.pot [Compatibility Mode]" id="{27F91A3A-55D3-4C31-B840-0525E703BB6D}" vid="{66C71879-037A-4B5D-A6DA-42F6BF5CF0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AC0B9F3C-7F57-4DD3-97D1-33F8C42D9C73}">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TCR vs RTCR</Template>
  <TotalTime>542</TotalTime>
  <Words>1273</Words>
  <Application>Microsoft Office PowerPoint</Application>
  <PresentationFormat>On-screen Show (4:3)</PresentationFormat>
  <Paragraphs>75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TCR vs RTCR</vt:lpstr>
      <vt:lpstr>Seasonal Systems </vt:lpstr>
      <vt:lpstr>Are you a Seasonal System?</vt:lpstr>
      <vt:lpstr>Step 1: Start-Up Procedures</vt:lpstr>
      <vt:lpstr>Start-Up Procedures</vt:lpstr>
      <vt:lpstr>Submit Seasonal Systems Start-up Requirements Form</vt:lpstr>
      <vt:lpstr>Complete Shutdown Procedures</vt:lpstr>
      <vt:lpstr>Site Sampling Plans</vt:lpstr>
      <vt:lpstr>Site Sample Plan </vt:lpstr>
      <vt:lpstr>PowerPoint Presentation</vt:lpstr>
    </vt:vector>
  </TitlesOfParts>
  <Company>State of Indiana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TCR vs. RTCR</dc:title>
  <dc:creator>APowers</dc:creator>
  <cp:lastModifiedBy>Kevin Bump</cp:lastModifiedBy>
  <cp:revision>58</cp:revision>
  <dcterms:created xsi:type="dcterms:W3CDTF">2015-10-15T15:22:02Z</dcterms:created>
  <dcterms:modified xsi:type="dcterms:W3CDTF">2024-10-04T19:07:19Z</dcterms:modified>
</cp:coreProperties>
</file>