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2"/>
  </p:sldMasterIdLst>
  <p:notesMasterIdLst>
    <p:notesMasterId r:id="rId17"/>
  </p:notesMasterIdLst>
  <p:sldIdLst>
    <p:sldId id="277" r:id="rId3"/>
    <p:sldId id="292" r:id="rId4"/>
    <p:sldId id="278" r:id="rId5"/>
    <p:sldId id="279" r:id="rId6"/>
    <p:sldId id="280" r:id="rId7"/>
    <p:sldId id="281" r:id="rId8"/>
    <p:sldId id="282" r:id="rId9"/>
    <p:sldId id="283" r:id="rId10"/>
    <p:sldId id="284" r:id="rId11"/>
    <p:sldId id="285" r:id="rId12"/>
    <p:sldId id="286" r:id="rId13"/>
    <p:sldId id="287" r:id="rId14"/>
    <p:sldId id="288" r:id="rId15"/>
    <p:sldId id="290" r:id="rId16"/>
  </p:sldIdLst>
  <p:sldSz cx="9144000" cy="6858000" type="screen4x3"/>
  <p:notesSz cx="6858000" cy="9144000"/>
  <p:custDataLst>
    <p:tags r:id="rId18"/>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E6F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80000" autoAdjust="0"/>
  </p:normalViewPr>
  <p:slideViewPr>
    <p:cSldViewPr>
      <p:cViewPr varScale="1">
        <p:scale>
          <a:sx n="86" d="100"/>
          <a:sy n="86" d="100"/>
        </p:scale>
        <p:origin x="2292" y="78"/>
      </p:cViewPr>
      <p:guideLst>
        <p:guide orient="horz" pos="2160"/>
        <p:guide pos="2880"/>
      </p:guideLst>
    </p:cSldViewPr>
  </p:slideViewPr>
  <p:notesTextViewPr>
    <p:cViewPr>
      <p:scale>
        <a:sx n="100" d="100"/>
        <a:sy n="100" d="100"/>
      </p:scale>
      <p:origin x="0" y="0"/>
    </p:cViewPr>
  </p:notesText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7F29F6A-5814-273F-8B29-51FEEA252EE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mn-cs"/>
              </a:defRPr>
            </a:lvl1pPr>
          </a:lstStyle>
          <a:p>
            <a:pPr>
              <a:defRPr/>
            </a:pPr>
            <a:endParaRPr lang="en-US"/>
          </a:p>
        </p:txBody>
      </p:sp>
      <p:sp>
        <p:nvSpPr>
          <p:cNvPr id="3" name="Date Placeholder 2">
            <a:extLst>
              <a:ext uri="{FF2B5EF4-FFF2-40B4-BE49-F238E27FC236}">
                <a16:creationId xmlns:a16="http://schemas.microsoft.com/office/drawing/2014/main" id="{8A96B3FE-43CF-FABA-3771-3F39F3044AB8}"/>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mn-cs"/>
              </a:defRPr>
            </a:lvl1pPr>
          </a:lstStyle>
          <a:p>
            <a:pPr>
              <a:defRPr/>
            </a:pPr>
            <a:fld id="{FDBC8927-9557-461E-BD88-2CD334E416D9}" type="datetimeFigureOut">
              <a:rPr lang="en-US"/>
              <a:pPr>
                <a:defRPr/>
              </a:pPr>
              <a:t>10/4/2024</a:t>
            </a:fld>
            <a:endParaRPr lang="en-US" dirty="0"/>
          </a:p>
        </p:txBody>
      </p:sp>
      <p:sp>
        <p:nvSpPr>
          <p:cNvPr id="4" name="Slide Image Placeholder 3">
            <a:extLst>
              <a:ext uri="{FF2B5EF4-FFF2-40B4-BE49-F238E27FC236}">
                <a16:creationId xmlns:a16="http://schemas.microsoft.com/office/drawing/2014/main" id="{502376D6-6506-7BF8-F97F-5777D7840648}"/>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0E3FB7B4-4D5E-1386-8D0C-61A84526CA58}"/>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8F3D358-096E-5768-F699-48A9602B1FA5}"/>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mn-cs"/>
              </a:defRPr>
            </a:lvl1pPr>
          </a:lstStyle>
          <a:p>
            <a:pPr>
              <a:defRPr/>
            </a:pPr>
            <a:endParaRPr lang="en-US"/>
          </a:p>
        </p:txBody>
      </p:sp>
      <p:sp>
        <p:nvSpPr>
          <p:cNvPr id="7" name="Slide Number Placeholder 6">
            <a:extLst>
              <a:ext uri="{FF2B5EF4-FFF2-40B4-BE49-F238E27FC236}">
                <a16:creationId xmlns:a16="http://schemas.microsoft.com/office/drawing/2014/main" id="{4E8BF962-5711-8FBA-C7B2-4A884DD16ED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999E315C-43DA-4FE3-A762-38C3E380EBB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87CB5D1A-0B12-6D6C-45CE-927CE109AF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C7244473-3778-CF48-026C-4FC8A1FF00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In this lesson we are going to go over the differences between the old Total Coliform Rule or TCR and the new Revised Total Coliform Rule, also known as the RTCR ,that will go into effect April 1</a:t>
            </a:r>
            <a:r>
              <a:rPr lang="en-US" altLang="en-US" baseline="30000"/>
              <a:t>st</a:t>
            </a:r>
            <a:r>
              <a:rPr lang="en-US" altLang="en-US"/>
              <a:t> , 2016. </a:t>
            </a:r>
          </a:p>
        </p:txBody>
      </p:sp>
      <p:sp>
        <p:nvSpPr>
          <p:cNvPr id="28676" name="Slide Number Placeholder 3">
            <a:extLst>
              <a:ext uri="{FF2B5EF4-FFF2-40B4-BE49-F238E27FC236}">
                <a16:creationId xmlns:a16="http://schemas.microsoft.com/office/drawing/2014/main" id="{F7A597F9-2A24-FED9-7072-D21949D41E31}"/>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7A96E74C-1C85-414D-8DC1-00A2BE6662F6}" type="slidenum">
              <a:rPr lang="en-US" altLang="en-US">
                <a:latin typeface="Arial" panose="020B0604020202020204" pitchFamily="34" charset="0"/>
              </a:rPr>
              <a:pPr eaLnBrk="1" hangingPunct="1">
                <a:spcBef>
                  <a:spcPct val="0"/>
                </a:spcBef>
              </a:pPr>
              <a:t>1</a:t>
            </a:fld>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656A26A4-E7E1-12CB-91C1-E3285F0FF4D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B967B709-BD1D-504F-471C-049E941590D7}"/>
              </a:ext>
            </a:extLst>
          </p:cNvPr>
          <p:cNvSpPr>
            <a:spLocks noGrp="1"/>
          </p:cNvSpPr>
          <p:nvPr>
            <p:ph type="body" idx="1"/>
          </p:nvPr>
        </p:nvSpPr>
        <p:spPr>
          <a:xfrm>
            <a:off x="685800" y="4191000"/>
            <a:ext cx="5486400" cy="4495800"/>
          </a:xfrm>
        </p:spPr>
        <p:txBody>
          <a:bodyPr/>
          <a:lstStyle/>
          <a:p>
            <a:pPr defTabSz="886934" eaLnBrk="1" fontAlgn="auto" hangingPunct="1">
              <a:spcBef>
                <a:spcPts val="0"/>
              </a:spcBef>
              <a:spcAft>
                <a:spcPts val="0"/>
              </a:spcAft>
              <a:defRPr/>
            </a:pPr>
            <a:r>
              <a:rPr lang="en-US" dirty="0"/>
              <a:t>Under the TCR, failure to take the required number of samples and/or report the sample results to IDEM results in a M&amp;R violation. These M&amp;R violations require the system to issue a public notice that meets the Tier 3 PN requirements (40 CFR 141.204).</a:t>
            </a:r>
          </a:p>
          <a:p>
            <a:pPr defTabSz="886934" eaLnBrk="1" fontAlgn="auto" hangingPunct="1">
              <a:spcBef>
                <a:spcPts val="0"/>
              </a:spcBef>
              <a:spcAft>
                <a:spcPts val="0"/>
              </a:spcAft>
              <a:defRPr/>
            </a:pPr>
            <a:endParaRPr lang="en-US" dirty="0"/>
          </a:p>
          <a:p>
            <a:pPr defTabSz="886934" eaLnBrk="1" fontAlgn="auto" hangingPunct="1">
              <a:spcBef>
                <a:spcPts val="0"/>
              </a:spcBef>
              <a:spcAft>
                <a:spcPts val="0"/>
              </a:spcAft>
              <a:defRPr/>
            </a:pPr>
            <a:r>
              <a:rPr lang="en-US" dirty="0"/>
              <a:t>Under the RTCR, the M&amp;R violations are tracked separately and can result in multiple violations. All M&amp;R violations require the PWS to issue a public notice that meets the Tier 3 PN requirements.</a:t>
            </a:r>
          </a:p>
          <a:p>
            <a:pPr defTabSz="886934" eaLnBrk="1" fontAlgn="auto" hangingPunct="1">
              <a:spcBef>
                <a:spcPts val="0"/>
              </a:spcBef>
              <a:spcAft>
                <a:spcPts val="0"/>
              </a:spcAft>
              <a:defRPr/>
            </a:pPr>
            <a:endParaRPr lang="en-US" dirty="0"/>
          </a:p>
          <a:p>
            <a:pPr defTabSz="886934" eaLnBrk="1" fontAlgn="auto" hangingPunct="1">
              <a:spcBef>
                <a:spcPts val="0"/>
              </a:spcBef>
              <a:spcAft>
                <a:spcPts val="0"/>
              </a:spcAft>
              <a:defRPr/>
            </a:pPr>
            <a:r>
              <a:rPr lang="en-US" dirty="0"/>
              <a:t>Under the RTCR, the M&amp;R violations are: </a:t>
            </a:r>
          </a:p>
          <a:p>
            <a:pPr marL="448032" indent="-221658" eaLnBrk="1" fontAlgn="auto" hangingPunct="1">
              <a:spcBef>
                <a:spcPts val="0"/>
              </a:spcBef>
              <a:spcAft>
                <a:spcPts val="0"/>
              </a:spcAft>
              <a:buFont typeface="Arial" pitchFamily="34" charset="0"/>
              <a:buChar char="•"/>
              <a:defRPr/>
            </a:pPr>
            <a:r>
              <a:rPr lang="en-US" dirty="0"/>
              <a:t>Monitoring: </a:t>
            </a:r>
          </a:p>
          <a:p>
            <a:pPr marL="900780" lvl="2" indent="-221658" defTabSz="886934" eaLnBrk="1" fontAlgn="auto" hangingPunct="1">
              <a:spcBef>
                <a:spcPts val="0"/>
              </a:spcBef>
              <a:spcAft>
                <a:spcPts val="0"/>
              </a:spcAft>
              <a:buFont typeface="Arial" pitchFamily="34" charset="0"/>
              <a:buChar char="•"/>
              <a:defRPr/>
            </a:pPr>
            <a:r>
              <a:rPr lang="en-US" dirty="0"/>
              <a:t>Failure to take every required routine or additional routine sample in a compliance period (40 CFR 141.860(c)(1)).</a:t>
            </a:r>
          </a:p>
          <a:p>
            <a:pPr marL="900780" lvl="2" indent="-221658" defTabSz="886934" eaLnBrk="1" fontAlgn="auto" hangingPunct="1">
              <a:spcBef>
                <a:spcPts val="0"/>
              </a:spcBef>
              <a:spcAft>
                <a:spcPts val="0"/>
              </a:spcAft>
              <a:buFont typeface="Arial" pitchFamily="34" charset="0"/>
              <a:buChar char="•"/>
              <a:defRPr/>
            </a:pPr>
            <a:r>
              <a:rPr lang="en-US" dirty="0"/>
              <a:t>Failure to analyze for </a:t>
            </a:r>
            <a:r>
              <a:rPr lang="en-US" i="1" dirty="0"/>
              <a:t>E. coli </a:t>
            </a:r>
            <a:r>
              <a:rPr lang="en-US" dirty="0"/>
              <a:t>following a TC+ routine sample (40 CFR 141.860(c)(2)).</a:t>
            </a:r>
          </a:p>
          <a:p>
            <a:pPr marL="448032" indent="-221658" eaLnBrk="1" fontAlgn="auto" hangingPunct="1">
              <a:spcBef>
                <a:spcPts val="0"/>
              </a:spcBef>
              <a:spcAft>
                <a:spcPts val="0"/>
              </a:spcAft>
              <a:buFont typeface="Arial" pitchFamily="34" charset="0"/>
              <a:buChar char="•"/>
              <a:defRPr/>
            </a:pPr>
            <a:r>
              <a:rPr lang="en-US" dirty="0"/>
              <a:t>Reporting: </a:t>
            </a:r>
          </a:p>
          <a:p>
            <a:pPr marL="900780" lvl="2" indent="-221658" defTabSz="886934" eaLnBrk="1" fontAlgn="auto" hangingPunct="1">
              <a:spcBef>
                <a:spcPts val="0"/>
              </a:spcBef>
              <a:spcAft>
                <a:spcPts val="0"/>
              </a:spcAft>
              <a:buFont typeface="Arial" pitchFamily="34" charset="0"/>
              <a:buChar char="•"/>
              <a:defRPr/>
            </a:pPr>
            <a:r>
              <a:rPr lang="en-US" dirty="0"/>
              <a:t>Failure to submit a monitoring report or completed assessment form after monitoring or conducting assessment correctly and timely (40 CFR 141.860(d)(1)).</a:t>
            </a:r>
          </a:p>
          <a:p>
            <a:pPr marL="900780" lvl="2" indent="-221658" defTabSz="886934" eaLnBrk="1" fontAlgn="auto" hangingPunct="1">
              <a:spcBef>
                <a:spcPts val="0"/>
              </a:spcBef>
              <a:spcAft>
                <a:spcPts val="0"/>
              </a:spcAft>
              <a:buFont typeface="Arial" pitchFamily="34" charset="0"/>
              <a:buChar char="•"/>
              <a:defRPr/>
            </a:pPr>
            <a:r>
              <a:rPr lang="en-US" dirty="0"/>
              <a:t>Failure to notify the state following an </a:t>
            </a:r>
            <a:r>
              <a:rPr lang="en-US" i="1" dirty="0"/>
              <a:t>EC+ </a:t>
            </a:r>
            <a:r>
              <a:rPr lang="en-US" dirty="0"/>
              <a:t>sample (40 CFR 141.860(d)(2)).</a:t>
            </a:r>
          </a:p>
          <a:p>
            <a:pPr marL="900780" lvl="2" indent="-221658" defTabSz="886934" eaLnBrk="1" fontAlgn="auto" hangingPunct="1">
              <a:spcBef>
                <a:spcPts val="0"/>
              </a:spcBef>
              <a:spcAft>
                <a:spcPts val="0"/>
              </a:spcAft>
              <a:buFont typeface="Arial" pitchFamily="34" charset="0"/>
              <a:buChar char="•"/>
              <a:defRPr/>
            </a:pPr>
            <a:r>
              <a:rPr lang="en-US" dirty="0"/>
              <a:t>Failure to submit certification of completion of state-approved start-up procedures by a seasonal system (40 CFR 141.860(d)(3)).</a:t>
            </a:r>
          </a:p>
          <a:p>
            <a:pPr eaLnBrk="1" fontAlgn="auto" hangingPunct="1">
              <a:spcBef>
                <a:spcPts val="0"/>
              </a:spcBef>
              <a:spcAft>
                <a:spcPts val="0"/>
              </a:spcAft>
              <a:defRPr/>
            </a:pPr>
            <a:endParaRPr lang="en-US" dirty="0"/>
          </a:p>
        </p:txBody>
      </p:sp>
      <p:sp>
        <p:nvSpPr>
          <p:cNvPr id="37892" name="Slide Number Placeholder 3">
            <a:extLst>
              <a:ext uri="{FF2B5EF4-FFF2-40B4-BE49-F238E27FC236}">
                <a16:creationId xmlns:a16="http://schemas.microsoft.com/office/drawing/2014/main" id="{9537218C-0078-0CD7-70C2-F45506267752}"/>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8BCC36C3-F455-48AB-A7B6-619D6FCE6345}" type="slidenum">
              <a:rPr lang="en-US" altLang="en-US">
                <a:latin typeface="Arial" panose="020B0604020202020204" pitchFamily="34" charset="0"/>
              </a:rPr>
              <a:pPr eaLnBrk="1" hangingPunct="1">
                <a:spcBef>
                  <a:spcPct val="0"/>
                </a:spcBef>
              </a:pPr>
              <a:t>10</a:t>
            </a:fld>
            <a:endParaRPr lang="en-US"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1153851B-7385-7FB5-D245-A0B6487987FF}"/>
              </a:ext>
            </a:extLst>
          </p:cNvPr>
          <p:cNvSpPr>
            <a:spLocks noGrp="1" noRot="1" noChangeAspect="1" noTextEdit="1"/>
          </p:cNvSpPr>
          <p:nvPr>
            <p:ph type="sldImg"/>
          </p:nvPr>
        </p:nvSpPr>
        <p:spPr bwMode="auto">
          <a:xfrm>
            <a:off x="2463800" y="685800"/>
            <a:ext cx="1930400" cy="14478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BBC599DE-9B34-F414-3E69-DFCFA539A4C3}"/>
              </a:ext>
            </a:extLst>
          </p:cNvPr>
          <p:cNvSpPr>
            <a:spLocks noGrp="1"/>
          </p:cNvSpPr>
          <p:nvPr>
            <p:ph type="body" idx="1"/>
          </p:nvPr>
        </p:nvSpPr>
        <p:spPr bwMode="auto">
          <a:xfrm>
            <a:off x="685800" y="2209800"/>
            <a:ext cx="5486400" cy="6629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881063" eaLnBrk="1" hangingPunct="1">
              <a:spcBef>
                <a:spcPct val="0"/>
              </a:spcBef>
              <a:spcAft>
                <a:spcPts val="575"/>
              </a:spcAft>
            </a:pPr>
            <a:r>
              <a:rPr lang="en-US" altLang="en-US" sz="1100"/>
              <a:t>Public water systems must notify their customers when they violate drinking water regulations (including monitoring requirements) or otherwise provide drinking water that may pose a risk to consumer’s health.</a:t>
            </a:r>
          </a:p>
          <a:p>
            <a:pPr defTabSz="881063" eaLnBrk="1" hangingPunct="1">
              <a:spcBef>
                <a:spcPct val="0"/>
              </a:spcBef>
            </a:pPr>
            <a:r>
              <a:rPr lang="en-US" altLang="en-US" sz="1100"/>
              <a:t>The EPA specifies three categories, or tiers, of public notification. Depending on what tier a violation or situation falls into, water systems have different amounts of time to distribute the notice and different ways to deliver the notice:</a:t>
            </a:r>
          </a:p>
          <a:p>
            <a:pPr defTabSz="881063" eaLnBrk="1" hangingPunct="1">
              <a:spcBef>
                <a:spcPct val="0"/>
              </a:spcBef>
            </a:pPr>
            <a:r>
              <a:rPr lang="en-US" altLang="en-US" sz="1100" b="1"/>
              <a:t>Immediate Notice (Tier 1-24 hours): </a:t>
            </a:r>
            <a:r>
              <a:rPr lang="en-US" altLang="en-US" sz="1100"/>
              <a:t>Any time a situation occurs where there is the potential for</a:t>
            </a:r>
          </a:p>
          <a:p>
            <a:pPr defTabSz="881063" eaLnBrk="1" hangingPunct="1">
              <a:spcBef>
                <a:spcPct val="0"/>
              </a:spcBef>
            </a:pPr>
            <a:r>
              <a:rPr lang="en-US" altLang="en-US" sz="1100"/>
              <a:t>human health to be immediately impacted, water suppliers have 24 hours to notify people</a:t>
            </a:r>
          </a:p>
          <a:p>
            <a:pPr defTabSz="881063" eaLnBrk="1" hangingPunct="1">
              <a:spcBef>
                <a:spcPct val="0"/>
              </a:spcBef>
            </a:pPr>
            <a:r>
              <a:rPr lang="en-US" altLang="en-US" sz="1100"/>
              <a:t>who may drink the water of the situation. Water suppliers must use media outlets such as</a:t>
            </a:r>
          </a:p>
          <a:p>
            <a:pPr defTabSz="881063" eaLnBrk="1" hangingPunct="1">
              <a:spcBef>
                <a:spcPct val="0"/>
              </a:spcBef>
            </a:pPr>
            <a:r>
              <a:rPr lang="en-US" altLang="en-US" sz="1100"/>
              <a:t>television, radio, and newspapers, post their notice in public places, or personally deliver a</a:t>
            </a:r>
          </a:p>
          <a:p>
            <a:pPr defTabSz="881063" eaLnBrk="1" hangingPunct="1">
              <a:spcBef>
                <a:spcPct val="0"/>
              </a:spcBef>
            </a:pPr>
            <a:r>
              <a:rPr lang="en-US" altLang="en-US" sz="1100"/>
              <a:t>notice to their customers in these situations.</a:t>
            </a:r>
          </a:p>
          <a:p>
            <a:pPr defTabSz="881063" eaLnBrk="1" hangingPunct="1">
              <a:spcBef>
                <a:spcPct val="0"/>
              </a:spcBef>
            </a:pPr>
            <a:r>
              <a:rPr lang="en-US" altLang="en-US" sz="1100" b="1"/>
              <a:t>Notice as soon as possible (Tier 2-30 days): </a:t>
            </a:r>
            <a:r>
              <a:rPr lang="en-US" altLang="en-US" sz="1100"/>
              <a:t>Any time a water system provides water with levels of a contaminant that exceed EPA or state standards or that hasn't been treated properly, but</a:t>
            </a:r>
          </a:p>
          <a:p>
            <a:pPr defTabSz="881063" eaLnBrk="1" hangingPunct="1">
              <a:spcBef>
                <a:spcPct val="0"/>
              </a:spcBef>
            </a:pPr>
            <a:r>
              <a:rPr lang="en-US" altLang="en-US" sz="1100"/>
              <a:t>that doesn't pose an immediate risk to human health, the water system must notify its</a:t>
            </a:r>
          </a:p>
          <a:p>
            <a:pPr defTabSz="881063" eaLnBrk="1" hangingPunct="1">
              <a:spcBef>
                <a:spcPct val="0"/>
              </a:spcBef>
            </a:pPr>
            <a:r>
              <a:rPr lang="en-US" altLang="en-US" sz="1100"/>
              <a:t>customers as soon as possible, but within 30 days of the violation. Notice may be provided</a:t>
            </a:r>
          </a:p>
          <a:p>
            <a:pPr defTabSz="881063" eaLnBrk="1" hangingPunct="1">
              <a:spcBef>
                <a:spcPct val="0"/>
              </a:spcBef>
            </a:pPr>
            <a:r>
              <a:rPr lang="en-US" altLang="en-US" sz="1100"/>
              <a:t>via the media, posting, or through the mail.</a:t>
            </a:r>
          </a:p>
          <a:p>
            <a:pPr defTabSz="881063" eaLnBrk="1" hangingPunct="1">
              <a:spcBef>
                <a:spcPct val="0"/>
              </a:spcBef>
            </a:pPr>
            <a:r>
              <a:rPr lang="en-US" altLang="en-US" sz="1100" b="1"/>
              <a:t>Annual Notice (Tier 3): </a:t>
            </a:r>
            <a:r>
              <a:rPr lang="en-US" altLang="en-US" sz="1100"/>
              <a:t>When water systems violate a drinking water standard that does not</a:t>
            </a:r>
          </a:p>
          <a:p>
            <a:pPr defTabSz="881063" eaLnBrk="1" hangingPunct="1">
              <a:spcBef>
                <a:spcPct val="0"/>
              </a:spcBef>
            </a:pPr>
            <a:r>
              <a:rPr lang="en-US" altLang="en-US" sz="1100"/>
              <a:t>have a direct impact on human health (for example, failing to take a required sample on</a:t>
            </a:r>
          </a:p>
          <a:p>
            <a:pPr defTabSz="881063" eaLnBrk="1" hangingPunct="1">
              <a:spcBef>
                <a:spcPct val="0"/>
              </a:spcBef>
            </a:pPr>
            <a:r>
              <a:rPr lang="en-US" altLang="en-US" sz="1100"/>
              <a:t>time) the water supplier has up to a year to provide a notice of this situation to its</a:t>
            </a:r>
          </a:p>
          <a:p>
            <a:pPr defTabSz="881063" eaLnBrk="1" hangingPunct="1">
              <a:spcBef>
                <a:spcPct val="0"/>
              </a:spcBef>
            </a:pPr>
            <a:r>
              <a:rPr lang="en-US" altLang="en-US" sz="1100"/>
              <a:t>customers. The extra time gives water suppliers the opportunity to consolidate these notices</a:t>
            </a:r>
          </a:p>
          <a:p>
            <a:pPr defTabSz="881063" eaLnBrk="1" hangingPunct="1">
              <a:spcBef>
                <a:spcPct val="0"/>
              </a:spcBef>
            </a:pPr>
            <a:r>
              <a:rPr lang="en-US" altLang="en-US" sz="1100"/>
              <a:t>and send them with annual water quality reports (consumer confidence reports).</a:t>
            </a:r>
          </a:p>
          <a:p>
            <a:pPr defTabSz="881063" eaLnBrk="1" hangingPunct="1">
              <a:spcBef>
                <a:spcPct val="0"/>
              </a:spcBef>
            </a:pPr>
            <a:r>
              <a:rPr lang="en-US" altLang="en-US" sz="1100"/>
              <a:t>Under the TCR, the PWS incurs an acute total coliform MCL violation when fecal coliform or </a:t>
            </a:r>
            <a:r>
              <a:rPr lang="en-US" altLang="en-US" sz="1100" i="1"/>
              <a:t>E. coli </a:t>
            </a:r>
            <a:r>
              <a:rPr lang="en-US" altLang="en-US" sz="1100"/>
              <a:t>are present. This MCL violation requires the system to issue a PN that meets the Tier 1 PN requirements. PWSs could also incur a monthly total coliform MCL violation. This MCL violation requires the system to issue a PN  that meets the Tier 2 PN requirements (40 CFR 141.63(b) &amp; (d)). </a:t>
            </a:r>
          </a:p>
          <a:p>
            <a:pPr defTabSz="881063" eaLnBrk="1" hangingPunct="1">
              <a:spcBef>
                <a:spcPct val="0"/>
              </a:spcBef>
            </a:pPr>
            <a:endParaRPr lang="en-US" altLang="en-US" sz="1100"/>
          </a:p>
          <a:p>
            <a:pPr defTabSz="881063" eaLnBrk="1" hangingPunct="1">
              <a:spcBef>
                <a:spcPct val="0"/>
              </a:spcBef>
            </a:pPr>
            <a:r>
              <a:rPr lang="en-US" altLang="en-US" sz="1100"/>
              <a:t>Under the RTCR, </a:t>
            </a:r>
          </a:p>
          <a:p>
            <a:pPr defTabSz="881063" eaLnBrk="1" hangingPunct="1">
              <a:spcBef>
                <a:spcPct val="0"/>
              </a:spcBef>
              <a:buFontTx/>
              <a:buChar char="•"/>
            </a:pPr>
            <a:r>
              <a:rPr lang="en-US" altLang="en-US" sz="1100" i="1"/>
              <a:t>E. coli </a:t>
            </a:r>
            <a:r>
              <a:rPr lang="en-US" altLang="en-US" sz="1100"/>
              <a:t>MCL violation requires the PWS to issue a Tier 1 PN requirements (40 CFR 141.202).  </a:t>
            </a:r>
            <a:br>
              <a:rPr lang="en-US" altLang="en-US" sz="1100"/>
            </a:br>
            <a:endParaRPr lang="en-US" altLang="en-US" sz="1100"/>
          </a:p>
          <a:p>
            <a:pPr defTabSz="881063" eaLnBrk="1" hangingPunct="1">
              <a:spcBef>
                <a:spcPct val="0"/>
              </a:spcBef>
              <a:buFontTx/>
              <a:buChar char="•"/>
            </a:pPr>
            <a:r>
              <a:rPr lang="en-US" altLang="en-US" sz="1100"/>
              <a:t>TT violations are Tier 2 PN. NOTE: The monthly MCL violation is no longer applicable, and is replaced with TT violations </a:t>
            </a:r>
          </a:p>
          <a:p>
            <a:pPr defTabSz="881063" eaLnBrk="1" hangingPunct="1">
              <a:spcBef>
                <a:spcPct val="0"/>
              </a:spcBef>
              <a:buFontTx/>
              <a:buChar char="•"/>
            </a:pPr>
            <a:endParaRPr lang="en-US" altLang="en-US" sz="1100"/>
          </a:p>
          <a:p>
            <a:pPr defTabSz="881063" eaLnBrk="1" hangingPunct="1">
              <a:spcBef>
                <a:spcPct val="0"/>
              </a:spcBef>
              <a:buFontTx/>
              <a:buChar char="•"/>
            </a:pPr>
            <a:r>
              <a:rPr lang="en-US" altLang="en-US" sz="1100"/>
              <a:t>Monitoring violations are Tier 3 PN</a:t>
            </a:r>
          </a:p>
          <a:p>
            <a:pPr defTabSz="881063" eaLnBrk="1" hangingPunct="1">
              <a:spcBef>
                <a:spcPct val="0"/>
              </a:spcBef>
              <a:buFontTx/>
              <a:buChar char="•"/>
            </a:pPr>
            <a:endParaRPr lang="en-US" altLang="en-US" sz="1100"/>
          </a:p>
          <a:p>
            <a:pPr defTabSz="881063" eaLnBrk="1" hangingPunct="1">
              <a:spcBef>
                <a:spcPct val="0"/>
              </a:spcBef>
              <a:buFontTx/>
              <a:buChar char="•"/>
            </a:pPr>
            <a:r>
              <a:rPr lang="en-US" altLang="en-US" sz="1100"/>
              <a:t>Reporting violations are Tier 3 PN</a:t>
            </a:r>
          </a:p>
          <a:p>
            <a:pPr defTabSz="881063" eaLnBrk="1" hangingPunct="1">
              <a:spcBef>
                <a:spcPct val="0"/>
              </a:spcBef>
            </a:pPr>
            <a:endParaRPr lang="en-US" altLang="en-US" sz="1100"/>
          </a:p>
        </p:txBody>
      </p:sp>
      <p:sp>
        <p:nvSpPr>
          <p:cNvPr id="38916" name="Slide Number Placeholder 3">
            <a:extLst>
              <a:ext uri="{FF2B5EF4-FFF2-40B4-BE49-F238E27FC236}">
                <a16:creationId xmlns:a16="http://schemas.microsoft.com/office/drawing/2014/main" id="{C75237F2-C3B5-7B8E-0119-9406CF6A756E}"/>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B0785FFF-8C56-47B0-B84A-31A27B7AFA95}" type="slidenum">
              <a:rPr lang="en-US" altLang="en-US">
                <a:latin typeface="Arial" panose="020B0604020202020204" pitchFamily="34" charset="0"/>
              </a:rPr>
              <a:pPr eaLnBrk="1" hangingPunct="1">
                <a:spcBef>
                  <a:spcPct val="0"/>
                </a:spcBef>
              </a:pPr>
              <a:t>11</a:t>
            </a:fld>
            <a:endParaRPr lang="en-US" altLang="en-US">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B6F1754D-14BB-768F-7653-AA060ED1DDD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E76AA350-1E69-2DD4-EE16-30EAD868718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For both Public Notices and Consumer Confidence Reports:</a:t>
            </a:r>
          </a:p>
          <a:p>
            <a:pPr eaLnBrk="1" hangingPunct="1">
              <a:spcBef>
                <a:spcPct val="0"/>
              </a:spcBef>
              <a:buFontTx/>
              <a:buChar char="•"/>
            </a:pPr>
            <a:r>
              <a:rPr lang="en-US" altLang="en-US"/>
              <a:t>Under the TCR, systems were required to include health effects language for total coliforms and fecal coliforms/</a:t>
            </a:r>
            <a:r>
              <a:rPr lang="en-US" altLang="en-US" i="1"/>
              <a:t>E. coli</a:t>
            </a:r>
            <a:r>
              <a:rPr lang="en-US" altLang="en-US"/>
              <a:t>. </a:t>
            </a:r>
          </a:p>
          <a:p>
            <a:pPr eaLnBrk="1" hangingPunct="1">
              <a:spcBef>
                <a:spcPct val="0"/>
              </a:spcBef>
              <a:buFontTx/>
              <a:buChar char="•"/>
            </a:pPr>
            <a:r>
              <a:rPr lang="en-US" altLang="en-US"/>
              <a:t>Under the RTCR, the health effects language was updated to reflect that total coliforms are an indicator of potential contamination. The health effects language for fecal coliforms/</a:t>
            </a:r>
            <a:r>
              <a:rPr lang="en-US" altLang="en-US" i="1"/>
              <a:t>E. coli</a:t>
            </a:r>
            <a:r>
              <a:rPr lang="en-US" altLang="en-US"/>
              <a:t> has been replaced with health effects language for </a:t>
            </a:r>
            <a:r>
              <a:rPr lang="en-US" altLang="en-US" i="1"/>
              <a:t>E. coli</a:t>
            </a:r>
            <a:r>
              <a:rPr lang="en-US" altLang="en-US"/>
              <a:t> only. </a:t>
            </a:r>
          </a:p>
          <a:p>
            <a:pPr eaLnBrk="1" hangingPunct="1">
              <a:spcBef>
                <a:spcPct val="0"/>
              </a:spcBef>
            </a:pPr>
            <a:endParaRPr lang="en-US" altLang="en-US"/>
          </a:p>
          <a:p>
            <a:pPr eaLnBrk="1" hangingPunct="1">
              <a:spcBef>
                <a:spcPct val="0"/>
              </a:spcBef>
            </a:pPr>
            <a:r>
              <a:rPr lang="en-US" altLang="en-US"/>
              <a:t>40 CFR 141, Appendix B to Subpart Q</a:t>
            </a:r>
          </a:p>
          <a:p>
            <a:pPr eaLnBrk="1" hangingPunct="1">
              <a:spcBef>
                <a:spcPct val="0"/>
              </a:spcBef>
            </a:pPr>
            <a:endParaRPr lang="en-US" altLang="en-US"/>
          </a:p>
          <a:p>
            <a:pPr eaLnBrk="1" hangingPunct="1">
              <a:spcBef>
                <a:spcPct val="0"/>
              </a:spcBef>
            </a:pPr>
            <a:r>
              <a:rPr lang="en-US" altLang="en-US"/>
              <a:t> The Consumer Confidence Report, or CCR, is an annual water quality report that a CWS is required to provide to its customers. The CCR helps people make informed choices about the water they drink. They let people know what contaminants if any, are in their drinking water, and how these contaminants may affect their health. CCRs also give the system a chance to tell customers what it takes to deliver safe drinking water</a:t>
            </a:r>
          </a:p>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AA754883-2A7F-DF89-0237-3AF8AE5BDCAC}"/>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154CAD3F-D2AE-46C9-BC92-C6D50D65FCAF}" type="slidenum">
              <a:rPr lang="en-US" altLang="en-US">
                <a:latin typeface="Arial" panose="020B0604020202020204" pitchFamily="34" charset="0"/>
              </a:rPr>
              <a:pPr eaLnBrk="1" hangingPunct="1">
                <a:spcBef>
                  <a:spcPct val="0"/>
                </a:spcBef>
              </a:pPr>
              <a:t>12</a:t>
            </a:fld>
            <a:endParaRPr lang="en-US"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E0871894-726B-9590-1208-9773293B54E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EEB5FA01-DDC5-65DA-F833-3A4452CD81E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885825" eaLnBrk="1" hangingPunct="1">
              <a:spcBef>
                <a:spcPct val="0"/>
              </a:spcBef>
            </a:pPr>
            <a:r>
              <a:rPr lang="en-US" altLang="en-US"/>
              <a:t>Under the TCR, the CCR table must include information related to the highest monthly TC+ results (number or percentage) and the total number of fecal coliform/</a:t>
            </a:r>
            <a:r>
              <a:rPr lang="en-US" altLang="en-US" i="1"/>
              <a:t>E. coli</a:t>
            </a:r>
            <a:r>
              <a:rPr lang="en-US" altLang="en-US"/>
              <a:t>-positive samples (40 CFR 141.153(d)(4)(vii)). </a:t>
            </a:r>
          </a:p>
          <a:p>
            <a:pPr defTabSz="885825" eaLnBrk="1" hangingPunct="1">
              <a:spcBef>
                <a:spcPct val="0"/>
              </a:spcBef>
            </a:pPr>
            <a:endParaRPr lang="en-US" altLang="en-US"/>
          </a:p>
          <a:p>
            <a:pPr defTabSz="885825" eaLnBrk="1" hangingPunct="1">
              <a:spcBef>
                <a:spcPct val="0"/>
              </a:spcBef>
            </a:pPr>
            <a:r>
              <a:rPr lang="en-US" altLang="en-US"/>
              <a:t>Under the RTCR:</a:t>
            </a:r>
          </a:p>
          <a:p>
            <a:pPr defTabSz="885825" eaLnBrk="1" hangingPunct="1">
              <a:spcBef>
                <a:spcPct val="0"/>
              </a:spcBef>
              <a:buFontTx/>
              <a:buChar char="•"/>
            </a:pPr>
            <a:r>
              <a:rPr lang="en-US" altLang="en-US"/>
              <a:t>The CCR table must include information on the total number of </a:t>
            </a:r>
            <a:r>
              <a:rPr lang="en-US" altLang="en-US" i="1"/>
              <a:t>E. coli</a:t>
            </a:r>
            <a:r>
              <a:rPr lang="en-US" altLang="en-US"/>
              <a:t>-positive samples (40 CFR 141.153(d)(4)(viii) &amp; (x)). </a:t>
            </a:r>
          </a:p>
          <a:p>
            <a:pPr defTabSz="885825" eaLnBrk="1" hangingPunct="1">
              <a:spcBef>
                <a:spcPct val="0"/>
              </a:spcBef>
              <a:buFontTx/>
              <a:buChar char="•"/>
            </a:pPr>
            <a:r>
              <a:rPr lang="en-US" altLang="en-US"/>
              <a:t>The CCR requires language that describes the number of required assessments, the corrective actions taken, and if appropriate, the number of assessments missed and corrective actions not completed (40 CFR 141.153(h)(7)). </a:t>
            </a:r>
          </a:p>
          <a:p>
            <a:pPr defTabSz="885825" eaLnBrk="1" hangingPunct="1">
              <a:spcBef>
                <a:spcPct val="0"/>
              </a:spcBef>
            </a:pPr>
            <a:endParaRPr lang="en-US" altLang="en-US"/>
          </a:p>
        </p:txBody>
      </p:sp>
      <p:sp>
        <p:nvSpPr>
          <p:cNvPr id="40964" name="Slide Number Placeholder 3">
            <a:extLst>
              <a:ext uri="{FF2B5EF4-FFF2-40B4-BE49-F238E27FC236}">
                <a16:creationId xmlns:a16="http://schemas.microsoft.com/office/drawing/2014/main" id="{2E23DBA4-05B1-B22B-249F-84426954D35A}"/>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450652B2-806D-4B6F-A1A3-FBF5DD2CD1C5}" type="slidenum">
              <a:rPr lang="en-US" altLang="en-US">
                <a:latin typeface="Arial" panose="020B0604020202020204" pitchFamily="34" charset="0"/>
              </a:rPr>
              <a:pPr eaLnBrk="1" hangingPunct="1">
                <a:spcBef>
                  <a:spcPct val="0"/>
                </a:spcBef>
              </a:pPr>
              <a:t>13</a:t>
            </a:fld>
            <a:endParaRPr lang="en-US" altLang="en-US">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9596EB05-66DE-7097-109C-ABC5F4F042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2CFE3A5E-3BFA-E0D6-2D42-EC1CAE4B15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If you would like to talk to someone about these new requirements please call the IDEM DWB at 317/234-7430</a:t>
            </a:r>
          </a:p>
        </p:txBody>
      </p:sp>
      <p:sp>
        <p:nvSpPr>
          <p:cNvPr id="41988" name="Slide Number Placeholder 3">
            <a:extLst>
              <a:ext uri="{FF2B5EF4-FFF2-40B4-BE49-F238E27FC236}">
                <a16:creationId xmlns:a16="http://schemas.microsoft.com/office/drawing/2014/main" id="{148B26AE-EE79-2617-49B6-4655C30CE24E}"/>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2BA47E93-70F2-4D8F-B0D2-91DA932A7245}" type="slidenum">
              <a:rPr lang="en-US" altLang="en-US">
                <a:latin typeface="Arial" panose="020B0604020202020204" pitchFamily="34" charset="0"/>
              </a:rPr>
              <a:pPr eaLnBrk="1" hangingPunct="1">
                <a:spcBef>
                  <a:spcPct val="0"/>
                </a:spcBef>
              </a:pPr>
              <a:t>14</a:t>
            </a:fld>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36A862F-35CD-CF26-C374-19E8BC93A5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56611A79-516B-5D3D-3DD7-F15FF01783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Before we get started I am going to go over some abbreviations that will be helpful to know.  </a:t>
            </a:r>
          </a:p>
          <a:p>
            <a:pPr eaLnBrk="1" hangingPunct="1">
              <a:spcBef>
                <a:spcPct val="0"/>
              </a:spcBef>
            </a:pPr>
            <a:endParaRPr lang="en-US" altLang="en-US"/>
          </a:p>
          <a:p>
            <a:pPr eaLnBrk="1" hangingPunct="1">
              <a:spcBef>
                <a:spcPct val="0"/>
              </a:spcBef>
            </a:pPr>
            <a:r>
              <a:rPr lang="en-US" altLang="en-US"/>
              <a:t>RTCR  stands for Revised Total Coliform Rule</a:t>
            </a:r>
          </a:p>
          <a:p>
            <a:pPr eaLnBrk="1" hangingPunct="1">
              <a:spcBef>
                <a:spcPct val="0"/>
              </a:spcBef>
            </a:pPr>
            <a:r>
              <a:rPr lang="en-US" altLang="en-US"/>
              <a:t>TCR means Total Coliform Rule</a:t>
            </a:r>
          </a:p>
          <a:p>
            <a:pPr eaLnBrk="1" hangingPunct="1">
              <a:spcBef>
                <a:spcPct val="0"/>
              </a:spcBef>
            </a:pPr>
            <a:r>
              <a:rPr lang="en-US" altLang="en-US"/>
              <a:t>TC is Total Coliform</a:t>
            </a:r>
          </a:p>
          <a:p>
            <a:pPr eaLnBrk="1" hangingPunct="1">
              <a:spcBef>
                <a:spcPct val="0"/>
              </a:spcBef>
            </a:pPr>
            <a:r>
              <a:rPr lang="en-US" altLang="en-US"/>
              <a:t>EC is E. Coli</a:t>
            </a:r>
          </a:p>
          <a:p>
            <a:pPr eaLnBrk="1" hangingPunct="1">
              <a:spcBef>
                <a:spcPct val="0"/>
              </a:spcBef>
            </a:pPr>
            <a:r>
              <a:rPr lang="en-US" altLang="en-US"/>
              <a:t>PN is Public Notice</a:t>
            </a:r>
          </a:p>
          <a:p>
            <a:pPr eaLnBrk="1" hangingPunct="1">
              <a:spcBef>
                <a:spcPct val="0"/>
              </a:spcBef>
            </a:pPr>
            <a:r>
              <a:rPr lang="en-US" altLang="en-US"/>
              <a:t>CCR is Consumer Confidence Report</a:t>
            </a:r>
          </a:p>
          <a:p>
            <a:pPr eaLnBrk="1" hangingPunct="1">
              <a:spcBef>
                <a:spcPct val="0"/>
              </a:spcBef>
            </a:pPr>
            <a:r>
              <a:rPr lang="en-US" altLang="en-US"/>
              <a:t>PWS is Public Water Supply</a:t>
            </a:r>
          </a:p>
          <a:p>
            <a:pPr eaLnBrk="1" hangingPunct="1">
              <a:spcBef>
                <a:spcPct val="0"/>
              </a:spcBef>
            </a:pPr>
            <a:r>
              <a:rPr lang="en-US" altLang="en-US"/>
              <a:t>TT is Treatment Technique</a:t>
            </a:r>
          </a:p>
          <a:p>
            <a:pPr eaLnBrk="1" hangingPunct="1">
              <a:spcBef>
                <a:spcPct val="0"/>
              </a:spcBef>
            </a:pPr>
            <a:r>
              <a:rPr lang="en-US" altLang="en-US"/>
              <a:t>MCL is Maximum Contaminant Level</a:t>
            </a:r>
          </a:p>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6D26CE0A-9DCA-91F5-C112-5D3B22FAFD44}"/>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CA5213BF-F97D-41EA-867F-067477EFE22E}" type="slidenum">
              <a:rPr lang="en-US" altLang="en-US">
                <a:latin typeface="Arial" panose="020B0604020202020204" pitchFamily="34" charset="0"/>
              </a:rPr>
              <a:pPr eaLnBrk="1" hangingPunct="1">
                <a:spcBef>
                  <a:spcPct val="0"/>
                </a:spcBef>
              </a:pPr>
              <a:t>2</a:t>
            </a:fld>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4B89A4DB-C195-3951-9EC6-E02A6F2656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19C39C58-9212-3BD6-4E9B-00287CDDE92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Under the TCR, PWSs develop a written site sampling plan that reflects locations representative of water throughout the distribution system and must collect samples according to the plan. These plans are subject to review and revision by IDEM.</a:t>
            </a:r>
          </a:p>
          <a:p>
            <a:pPr eaLnBrk="1" hangingPunct="1">
              <a:spcBef>
                <a:spcPct val="0"/>
              </a:spcBef>
            </a:pPr>
            <a:endParaRPr lang="en-US" altLang="en-US"/>
          </a:p>
          <a:p>
            <a:pPr eaLnBrk="1" hangingPunct="1">
              <a:spcBef>
                <a:spcPct val="0"/>
              </a:spcBef>
            </a:pPr>
            <a:r>
              <a:rPr lang="en-US" altLang="en-US"/>
              <a:t>Under the RTCR, PWSs also develop a written site sampling plan that reflects locations representative of water throughout the distribution system and must collect samples according to the plan. New or updated plans must be completed no later than March 31, 2016, and the PWS can use an existing TCR site sampling plan, if it meets the requirements of the RTCR. The RTCR specifies that sites may include a customer’s premises, dedicated sampling station or other designated compliance sampling station and that all routine, repeat sampling sites must be reflected in the plan. </a:t>
            </a:r>
          </a:p>
          <a:p>
            <a:pPr eaLnBrk="1" hangingPunct="1">
              <a:spcBef>
                <a:spcPct val="0"/>
              </a:spcBef>
            </a:pPr>
            <a:endParaRPr lang="en-US" altLang="en-US"/>
          </a:p>
          <a:p>
            <a:pPr eaLnBrk="1" hangingPunct="1">
              <a:spcBef>
                <a:spcPct val="0"/>
              </a:spcBef>
            </a:pPr>
            <a:r>
              <a:rPr lang="en-US" altLang="en-US"/>
              <a:t>In addition, if a GW system is subject to the GWR requirements, the GWR sampling locations must also be included in the site sampling plan.  As with the TCR, the plans are subject to state review and revision.  </a:t>
            </a:r>
          </a:p>
          <a:p>
            <a:pPr eaLnBrk="1" hangingPunct="1">
              <a:spcBef>
                <a:spcPct val="0"/>
              </a:spcBef>
            </a:pPr>
            <a:endParaRPr lang="en-US" altLang="en-US"/>
          </a:p>
          <a:p>
            <a:pPr eaLnBrk="1" hangingPunct="1">
              <a:spcBef>
                <a:spcPct val="0"/>
              </a:spcBef>
            </a:pPr>
            <a:r>
              <a:rPr lang="en-US" altLang="en-US"/>
              <a:t>40 CFR 141.853(a)(1)</a:t>
            </a:r>
          </a:p>
          <a:p>
            <a:pPr eaLnBrk="1" hangingPunct="1">
              <a:spcBef>
                <a:spcPct val="0"/>
              </a:spcBef>
            </a:pPr>
            <a:endParaRPr lang="en-US" altLang="en-US"/>
          </a:p>
        </p:txBody>
      </p:sp>
      <p:sp>
        <p:nvSpPr>
          <p:cNvPr id="30724" name="Slide Number Placeholder 3">
            <a:extLst>
              <a:ext uri="{FF2B5EF4-FFF2-40B4-BE49-F238E27FC236}">
                <a16:creationId xmlns:a16="http://schemas.microsoft.com/office/drawing/2014/main" id="{1EA1B0B1-B37F-0D19-D0C4-7C65835CADA6}"/>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F8C7709D-2816-4B84-B3A2-2F639120160F}" type="slidenum">
              <a:rPr lang="en-US" altLang="en-US">
                <a:latin typeface="Arial" panose="020B0604020202020204" pitchFamily="34" charset="0"/>
              </a:rPr>
              <a:pPr eaLnBrk="1" hangingPunct="1">
                <a:spcBef>
                  <a:spcPct val="0"/>
                </a:spcBef>
              </a:pPr>
              <a:t>3</a:t>
            </a:fld>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B9223428-1759-2C36-56D2-15820FC775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F5FF444A-38AF-0F83-00C0-9394938261B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03288" eaLnBrk="1" hangingPunct="1">
              <a:spcBef>
                <a:spcPct val="0"/>
              </a:spcBef>
            </a:pPr>
            <a:r>
              <a:rPr lang="en-US" altLang="en-US"/>
              <a:t>Under the TCR, if a PWS takes fewer than five routine samples per month, they must take at least five routine samples in the month following a TC+ sample (40 CFR 141.21(b)(5)). </a:t>
            </a:r>
          </a:p>
          <a:p>
            <a:pPr defTabSz="903288" eaLnBrk="1" hangingPunct="1">
              <a:spcBef>
                <a:spcPct val="0"/>
              </a:spcBef>
            </a:pPr>
            <a:endParaRPr lang="en-US" altLang="en-US"/>
          </a:p>
          <a:p>
            <a:pPr defTabSz="903288" eaLnBrk="1" hangingPunct="1">
              <a:spcBef>
                <a:spcPts val="300"/>
              </a:spcBef>
              <a:spcAft>
                <a:spcPts val="300"/>
              </a:spcAft>
            </a:pPr>
            <a:r>
              <a:rPr lang="en-US" altLang="en-US"/>
              <a:t>Under the RTCR, this requirement was eliminated for all systems that monitor at least monthly. Instead, these systems must take their routine number of samples the following month (40 CFR 141.856(b) &amp; 141.857(b)). </a:t>
            </a:r>
          </a:p>
          <a:p>
            <a:pPr defTabSz="903288" eaLnBrk="1" hangingPunct="1">
              <a:spcBef>
                <a:spcPts val="300"/>
              </a:spcBef>
              <a:spcAft>
                <a:spcPts val="300"/>
              </a:spcAft>
            </a:pPr>
            <a:endParaRPr lang="en-US" altLang="en-US"/>
          </a:p>
          <a:p>
            <a:pPr defTabSz="903288" eaLnBrk="1" hangingPunct="1">
              <a:spcBef>
                <a:spcPts val="300"/>
              </a:spcBef>
              <a:spcAft>
                <a:spcPts val="300"/>
              </a:spcAft>
            </a:pPr>
            <a:r>
              <a:rPr lang="en-US" altLang="en-US"/>
              <a:t>However, PWSs sampling quarterly must take at least 3 routine samples in the month after a TC+ sample (40 CFR 141.854(j) &amp; 141.855(f)).</a:t>
            </a:r>
          </a:p>
          <a:p>
            <a:pPr defTabSz="903288"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559B3B49-162D-AC8D-7C65-86AAFEA4EF0F}"/>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9631FC59-7175-4498-A981-A25512F00A83}" type="slidenum">
              <a:rPr lang="en-US" altLang="en-US">
                <a:latin typeface="Arial" panose="020B0604020202020204" pitchFamily="34" charset="0"/>
              </a:rPr>
              <a:pPr eaLnBrk="1" hangingPunct="1">
                <a:spcBef>
                  <a:spcPct val="0"/>
                </a:spcBef>
              </a:pPr>
              <a:t>4</a:t>
            </a:fld>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CCD846B4-4688-3697-B1F9-01F86289331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85F882B4-19C3-6D1F-99BA-F52BDDB00AF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defTabSz="881063" eaLnBrk="1" hangingPunct="1">
              <a:spcBef>
                <a:spcPct val="0"/>
              </a:spcBef>
            </a:pPr>
            <a:r>
              <a:rPr lang="en-US" altLang="en-US"/>
              <a:t>Under the TCR, for each TC+ routine sample, a PWS serving less than or equal to 1000 persons collected 4 repeat samples. Under the RTCR now 3 repeat samples are required for each TC+ routine for ALL PWSs of any size. But remember Ground Water systems are still responsible for the Ground Water Rule. </a:t>
            </a:r>
          </a:p>
          <a:p>
            <a:pPr defTabSz="881063" eaLnBrk="1" hangingPunct="1">
              <a:spcBef>
                <a:spcPct val="0"/>
              </a:spcBef>
            </a:pPr>
            <a:endParaRPr lang="en-US" altLang="en-US"/>
          </a:p>
          <a:p>
            <a:pPr defTabSz="881063" eaLnBrk="1" hangingPunct="1">
              <a:spcBef>
                <a:spcPct val="0"/>
              </a:spcBef>
            </a:pPr>
            <a:r>
              <a:rPr lang="en-US" altLang="en-US"/>
              <a:t>PWSs must continue to take additional repeat samples until the PWS triggers an assessment and notifies IDEM or the PWS collects a set of repeat samples that are all TC-. </a:t>
            </a:r>
          </a:p>
          <a:p>
            <a:pPr defTabSz="881063" eaLnBrk="1" hangingPunct="1">
              <a:spcBef>
                <a:spcPct val="0"/>
              </a:spcBef>
            </a:pPr>
            <a:endParaRPr lang="en-US" altLang="en-US"/>
          </a:p>
          <a:p>
            <a:pPr defTabSz="881063" eaLnBrk="1" hangingPunct="1">
              <a:spcBef>
                <a:spcPct val="0"/>
              </a:spcBef>
            </a:pPr>
            <a:r>
              <a:rPr lang="en-US" altLang="en-US"/>
              <a:t>40 CFR 141.858(a)</a:t>
            </a:r>
          </a:p>
          <a:p>
            <a:pPr defTabSz="881063" eaLnBrk="1" hangingPunct="1">
              <a:spcBef>
                <a:spcPct val="0"/>
              </a:spcBef>
            </a:pPr>
            <a:endParaRPr lang="en-US" altLang="en-US"/>
          </a:p>
          <a:p>
            <a:pPr defTabSz="881063" eaLnBrk="1" hangingPunct="1">
              <a:spcBef>
                <a:spcPct val="0"/>
              </a:spcBef>
            </a:pPr>
            <a:endParaRPr lang="en-US" altLang="en-US"/>
          </a:p>
          <a:p>
            <a:pPr defTabSz="881063" eaLnBrk="1" hangingPunct="1">
              <a:spcBef>
                <a:spcPct val="0"/>
              </a:spcBef>
            </a:pPr>
            <a:endParaRPr lang="en-US" altLang="en-US"/>
          </a:p>
        </p:txBody>
      </p:sp>
      <p:sp>
        <p:nvSpPr>
          <p:cNvPr id="32772" name="Slide Number Placeholder 3">
            <a:extLst>
              <a:ext uri="{FF2B5EF4-FFF2-40B4-BE49-F238E27FC236}">
                <a16:creationId xmlns:a16="http://schemas.microsoft.com/office/drawing/2014/main" id="{603384CE-DBF9-378B-D852-5CB40E1AD274}"/>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9D18A6B7-330A-4284-93C0-A133302860EB}" type="slidenum">
              <a:rPr lang="en-US" altLang="en-US">
                <a:latin typeface="Arial" panose="020B0604020202020204" pitchFamily="34" charset="0"/>
              </a:rPr>
              <a:pPr eaLnBrk="1" hangingPunct="1">
                <a:spcBef>
                  <a:spcPct val="0"/>
                </a:spcBef>
              </a:pPr>
              <a:t>5</a:t>
            </a:fld>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0D655487-067E-5778-B88D-42B03900F3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75FD4E55-3A66-CEA4-1FBC-1921467DB3F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Under the TCR (40 CFR 141.21(b)), PWSs must collect one repeat sample from the original TC+ site, at least one sample at a location within five service connections upstream, and at least one sample at a location within five service connections downstream. </a:t>
            </a:r>
          </a:p>
          <a:p>
            <a:pPr eaLnBrk="1" hangingPunct="1">
              <a:spcBef>
                <a:spcPct val="0"/>
              </a:spcBef>
            </a:pPr>
            <a:endParaRPr lang="en-US" altLang="en-US"/>
          </a:p>
          <a:p>
            <a:pPr eaLnBrk="1" hangingPunct="1">
              <a:spcBef>
                <a:spcPct val="0"/>
              </a:spcBef>
            </a:pPr>
            <a:r>
              <a:rPr lang="en-US" altLang="en-US"/>
              <a:t>Under the RTCR, the same sample procedures as the TCR can be used, or based on site-specific conditions, the PWS may sample at alternative representative sites with permission from IDEM.</a:t>
            </a:r>
          </a:p>
          <a:p>
            <a:pPr eaLnBrk="1" hangingPunct="1">
              <a:spcBef>
                <a:spcPct val="0"/>
              </a:spcBef>
            </a:pPr>
            <a:r>
              <a:rPr lang="en-US" altLang="en-US"/>
              <a:t>standard operating procedure. </a:t>
            </a:r>
          </a:p>
          <a:p>
            <a:pPr eaLnBrk="1" hangingPunct="1">
              <a:spcBef>
                <a:spcPct val="0"/>
              </a:spcBef>
            </a:pPr>
            <a:endParaRPr lang="en-US" altLang="en-US"/>
          </a:p>
          <a:p>
            <a:pPr eaLnBrk="1" hangingPunct="1">
              <a:spcBef>
                <a:spcPct val="0"/>
              </a:spcBef>
            </a:pPr>
            <a:r>
              <a:rPr lang="en-US" altLang="en-US"/>
              <a:t>40 CFR 141.853(a)(5)</a:t>
            </a:r>
          </a:p>
          <a:p>
            <a:pPr eaLnBrk="1" hangingPunct="1">
              <a:spcBef>
                <a:spcPct val="0"/>
              </a:spcBef>
            </a:pPr>
            <a:endParaRPr lang="en-US" altLang="en-US"/>
          </a:p>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0BE1EDB8-9882-3B89-5143-F186F0BFAC38}"/>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4577BC1E-E341-49DC-AF0E-B0A933B2B4C4}" type="slidenum">
              <a:rPr lang="en-US" altLang="en-US">
                <a:latin typeface="Arial" panose="020B0604020202020204" pitchFamily="34" charset="0"/>
              </a:rPr>
              <a:pPr eaLnBrk="1" hangingPunct="1">
                <a:spcBef>
                  <a:spcPct val="0"/>
                </a:spcBef>
              </a:pPr>
              <a:t>6</a:t>
            </a:fld>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9B362FE6-C00D-32D5-D21D-AE0A6FD4D34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990A8DEC-2096-E127-8131-C8CE508051C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latin typeface="Arial" panose="020B0604020202020204" pitchFamily="34" charset="0"/>
              <a:cs typeface="Arial" panose="020B0604020202020204" pitchFamily="34" charset="0"/>
            </a:endParaRPr>
          </a:p>
          <a:p>
            <a:pPr eaLnBrk="1" hangingPunct="1">
              <a:spcBef>
                <a:spcPct val="0"/>
              </a:spcBef>
            </a:pPr>
            <a:r>
              <a:rPr lang="en-US" altLang="en-US">
                <a:cs typeface="Arial" panose="020B0604020202020204" pitchFamily="34" charset="0"/>
              </a:rPr>
              <a:t>The RTCR requires corrective actions in the form of TT triggers that cause a PWS to conduct a Level 1 or Level 2 assessment based on the triggered event.</a:t>
            </a:r>
          </a:p>
          <a:p>
            <a:pPr eaLnBrk="1" hangingPunct="1">
              <a:spcBef>
                <a:spcPct val="0"/>
              </a:spcBef>
            </a:pPr>
            <a:endParaRPr lang="en-US" altLang="en-US">
              <a:latin typeface="Arial" panose="020B0604020202020204" pitchFamily="34" charset="0"/>
              <a:cs typeface="Arial" panose="020B0604020202020204" pitchFamily="34" charset="0"/>
            </a:endParaRPr>
          </a:p>
          <a:p>
            <a:pPr eaLnBrk="1" hangingPunct="1">
              <a:spcBef>
                <a:spcPct val="0"/>
              </a:spcBef>
            </a:pPr>
            <a:r>
              <a:rPr lang="en-US" altLang="en-US"/>
              <a:t>For example, sampling results can trigger an assessment, and the requirement is designed to take a closer look at the system and to identify whether one or more sanitary defects are present. This is a more proactive approach than that of the 1989 TCR because instead of just violations based on occurrence, sampling now leads to identification and correction of problems that may compromise public health. </a:t>
            </a:r>
          </a:p>
          <a:p>
            <a:pPr eaLnBrk="1" hangingPunct="1">
              <a:spcBef>
                <a:spcPct val="0"/>
              </a:spcBef>
            </a:pPr>
            <a:endParaRPr lang="en-US" altLang="en-US"/>
          </a:p>
          <a:p>
            <a:pPr eaLnBrk="1" hangingPunct="1">
              <a:spcBef>
                <a:spcPct val="0"/>
              </a:spcBef>
            </a:pPr>
            <a:endParaRPr lang="en-US" altLang="en-US"/>
          </a:p>
        </p:txBody>
      </p:sp>
      <p:sp>
        <p:nvSpPr>
          <p:cNvPr id="34820" name="Slide Number Placeholder 3">
            <a:extLst>
              <a:ext uri="{FF2B5EF4-FFF2-40B4-BE49-F238E27FC236}">
                <a16:creationId xmlns:a16="http://schemas.microsoft.com/office/drawing/2014/main" id="{5BBA3AF6-F25D-5D57-BD84-FEB84F04F647}"/>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096A9A02-4E8F-49B8-8281-7734A813855F}" type="slidenum">
              <a:rPr lang="en-US" altLang="en-US">
                <a:latin typeface="Arial" panose="020B0604020202020204" pitchFamily="34" charset="0"/>
              </a:rPr>
              <a:pPr eaLnBrk="1" hangingPunct="1">
                <a:spcBef>
                  <a:spcPct val="0"/>
                </a:spcBef>
              </a:pPr>
              <a:t>7</a:t>
            </a:fld>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BEF4FB19-14E7-3413-FD4E-B9BC17DE396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087AF51A-84CE-C6B4-EF5F-7E214C5DE7F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Under the TCR, there is an MCL for total coliforms, including fecal coliforms and </a:t>
            </a:r>
            <a:r>
              <a:rPr lang="en-US" altLang="en-US" i="1"/>
              <a:t>E. coli</a:t>
            </a:r>
            <a:r>
              <a:rPr lang="en-US" altLang="en-US"/>
              <a:t>. An acute violation of the MCL is incurred when any repeat sample is fecal coliform or </a:t>
            </a:r>
            <a:r>
              <a:rPr lang="en-US" altLang="en-US" i="1"/>
              <a:t>EC+</a:t>
            </a:r>
            <a:r>
              <a:rPr lang="en-US" altLang="en-US"/>
              <a:t>, or the system has a TC+ repeat sample following a fecal coliform-positive or </a:t>
            </a:r>
            <a:r>
              <a:rPr lang="en-US" altLang="en-US" i="1"/>
              <a:t>EC+</a:t>
            </a:r>
            <a:r>
              <a:rPr lang="en-US" altLang="en-US"/>
              <a:t> routine sample (40 CFR 141.63). </a:t>
            </a:r>
          </a:p>
          <a:p>
            <a:pPr eaLnBrk="1" hangingPunct="1">
              <a:spcBef>
                <a:spcPct val="0"/>
              </a:spcBef>
            </a:pPr>
            <a:endParaRPr lang="en-US" altLang="en-US"/>
          </a:p>
          <a:p>
            <a:pPr eaLnBrk="1" hangingPunct="1">
              <a:spcBef>
                <a:spcPct val="0"/>
              </a:spcBef>
            </a:pPr>
            <a:r>
              <a:rPr lang="en-US" altLang="en-US"/>
              <a:t>Under the RTCR, there is no MCL for total coliforms or fecal coliforms, and there is an MCL for </a:t>
            </a:r>
            <a:r>
              <a:rPr lang="en-US" altLang="en-US" i="1"/>
              <a:t>E. coli</a:t>
            </a:r>
            <a:r>
              <a:rPr lang="en-US" altLang="en-US"/>
              <a:t>. The system will incur an MCL violation for </a:t>
            </a:r>
            <a:r>
              <a:rPr lang="en-US" altLang="en-US" i="1"/>
              <a:t>E. coli</a:t>
            </a:r>
            <a:r>
              <a:rPr lang="en-US" altLang="en-US"/>
              <a:t>, if the system: </a:t>
            </a:r>
          </a:p>
          <a:p>
            <a:pPr lvl="1" eaLnBrk="1" hangingPunct="1">
              <a:spcBef>
                <a:spcPct val="0"/>
              </a:spcBef>
            </a:pPr>
            <a:r>
              <a:rPr lang="en-US" altLang="en-US"/>
              <a:t>Has an </a:t>
            </a:r>
            <a:r>
              <a:rPr lang="en-US" altLang="en-US" i="1"/>
              <a:t>EC+ </a:t>
            </a:r>
            <a:r>
              <a:rPr lang="en-US" altLang="en-US"/>
              <a:t>repeat sample following a TC+ routine sample (40 CFR 141.860(a)(1)).</a:t>
            </a:r>
          </a:p>
          <a:p>
            <a:pPr lvl="1" eaLnBrk="1" hangingPunct="1">
              <a:spcBef>
                <a:spcPct val="0"/>
              </a:spcBef>
            </a:pPr>
            <a:r>
              <a:rPr lang="en-US" altLang="en-US"/>
              <a:t>Has a TC+ repeat sample following an </a:t>
            </a:r>
            <a:r>
              <a:rPr lang="en-US" altLang="en-US" i="1"/>
              <a:t>EC+ </a:t>
            </a:r>
            <a:r>
              <a:rPr lang="en-US" altLang="en-US"/>
              <a:t>routine sample (40 CFR 141.860(a)(2)).</a:t>
            </a:r>
          </a:p>
          <a:p>
            <a:pPr lvl="1" eaLnBrk="1" hangingPunct="1">
              <a:spcBef>
                <a:spcPct val="0"/>
              </a:spcBef>
            </a:pPr>
            <a:r>
              <a:rPr lang="en-US" altLang="en-US"/>
              <a:t>Fails to take all required repeat samples following an </a:t>
            </a:r>
            <a:r>
              <a:rPr lang="en-US" altLang="en-US" i="1"/>
              <a:t>EC+</a:t>
            </a:r>
            <a:r>
              <a:rPr lang="en-US" altLang="en-US"/>
              <a:t> routine sample (40 CFR 141.860(a)(3)).</a:t>
            </a:r>
          </a:p>
          <a:p>
            <a:pPr lvl="1" eaLnBrk="1" hangingPunct="1">
              <a:spcBef>
                <a:spcPct val="0"/>
              </a:spcBef>
            </a:pPr>
            <a:r>
              <a:rPr lang="en-US" altLang="en-US"/>
              <a:t>Fails to test for </a:t>
            </a:r>
            <a:r>
              <a:rPr lang="en-US" altLang="en-US" i="1"/>
              <a:t>E. coli </a:t>
            </a:r>
            <a:r>
              <a:rPr lang="en-US" altLang="en-US"/>
              <a:t>when any repeat sample tests positive for total coliform (40 CFR 141.860(a)(4)).</a:t>
            </a:r>
          </a:p>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75ED4266-C009-075E-1874-B12962EE8854}"/>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C5201172-4C30-48DC-B7CB-59554DA41DD7}" type="slidenum">
              <a:rPr lang="en-US" altLang="en-US">
                <a:latin typeface="Arial" panose="020B0604020202020204" pitchFamily="34" charset="0"/>
              </a:rPr>
              <a:pPr eaLnBrk="1" hangingPunct="1">
                <a:spcBef>
                  <a:spcPct val="0"/>
                </a:spcBef>
              </a:pPr>
              <a:t>8</a:t>
            </a:fld>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D60B02D2-4A2E-F8A7-0A86-0C62847B5E6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4472666C-893E-29E8-7890-C5A907CCB24F}"/>
              </a:ext>
            </a:extLst>
          </p:cNvPr>
          <p:cNvSpPr>
            <a:spLocks noGrp="1"/>
          </p:cNvSpPr>
          <p:nvPr>
            <p:ph type="body" idx="1"/>
          </p:nvPr>
        </p:nvSpPr>
        <p:spPr/>
        <p:txBody>
          <a:bodyPr/>
          <a:lstStyle/>
          <a:p>
            <a:pPr eaLnBrk="1" fontAlgn="auto" hangingPunct="1">
              <a:spcBef>
                <a:spcPts val="0"/>
              </a:spcBef>
              <a:spcAft>
                <a:spcPts val="0"/>
              </a:spcAft>
              <a:defRPr/>
            </a:pPr>
            <a:r>
              <a:rPr lang="en-US" dirty="0">
                <a:latin typeface="Arial" pitchFamily="34" charset="0"/>
                <a:cs typeface="Arial" pitchFamily="34" charset="0"/>
              </a:rPr>
              <a:t>A TT violation occurs when:</a:t>
            </a:r>
          </a:p>
          <a:p>
            <a:pPr marL="452748" indent="-169780" eaLnBrk="1" fontAlgn="auto" hangingPunct="1">
              <a:spcBef>
                <a:spcPts val="0"/>
              </a:spcBef>
              <a:spcAft>
                <a:spcPts val="0"/>
              </a:spcAft>
              <a:buFont typeface="Arial" panose="020B0604020202020204" pitchFamily="34" charset="0"/>
              <a:buChar char="•"/>
              <a:defRPr/>
            </a:pPr>
            <a:r>
              <a:rPr lang="en-US" dirty="0">
                <a:latin typeface="Arial" pitchFamily="34" charset="0"/>
                <a:cs typeface="Arial" pitchFamily="34" charset="0"/>
              </a:rPr>
              <a:t>A PWS exceeds a TT trigger for a Level 1 or 2 assessment </a:t>
            </a:r>
            <a:r>
              <a:rPr lang="en-US" i="1" dirty="0">
                <a:latin typeface="Arial" pitchFamily="34" charset="0"/>
                <a:cs typeface="Arial" pitchFamily="34" charset="0"/>
              </a:rPr>
              <a:t>and</a:t>
            </a:r>
            <a:r>
              <a:rPr lang="en-US" dirty="0">
                <a:latin typeface="Arial" pitchFamily="34" charset="0"/>
                <a:cs typeface="Arial" pitchFamily="34" charset="0"/>
              </a:rPr>
              <a:t> then fails to conduct the required assessment or corrective action within the specified timeframe (40 CFR 141.860(b)(1)).</a:t>
            </a:r>
          </a:p>
          <a:p>
            <a:pPr marL="452748" indent="-169780" eaLnBrk="1" fontAlgn="auto" hangingPunct="1">
              <a:spcBef>
                <a:spcPts val="0"/>
              </a:spcBef>
              <a:spcAft>
                <a:spcPts val="0"/>
              </a:spcAft>
              <a:buFont typeface="Arial" panose="020B0604020202020204" pitchFamily="34" charset="0"/>
              <a:buChar char="•"/>
              <a:defRPr/>
            </a:pPr>
            <a:r>
              <a:rPr lang="en-US" dirty="0">
                <a:latin typeface="Arial" pitchFamily="34" charset="0"/>
                <a:cs typeface="Arial" pitchFamily="34" charset="0"/>
              </a:rPr>
              <a:t>A seasonal system fails to complete state-approved start-up procedure prior to serving water to public (40 CFR 141.860(b)(2)).</a:t>
            </a:r>
          </a:p>
          <a:p>
            <a:pPr eaLnBrk="1" fontAlgn="auto" hangingPunct="1">
              <a:spcBef>
                <a:spcPts val="0"/>
              </a:spcBef>
              <a:spcAft>
                <a:spcPts val="0"/>
              </a:spcAft>
              <a:defRPr/>
            </a:pPr>
            <a:endParaRPr lang="en-US" dirty="0"/>
          </a:p>
        </p:txBody>
      </p:sp>
      <p:sp>
        <p:nvSpPr>
          <p:cNvPr id="36868" name="Slide Number Placeholder 3">
            <a:extLst>
              <a:ext uri="{FF2B5EF4-FFF2-40B4-BE49-F238E27FC236}">
                <a16:creationId xmlns:a16="http://schemas.microsoft.com/office/drawing/2014/main" id="{18AECD26-F4A0-3428-37FE-C906C83FADB5}"/>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F07E3F15-B781-4120-90B2-19CD7822FE18}" type="slidenum">
              <a:rPr lang="en-US" altLang="en-US">
                <a:latin typeface="Arial" panose="020B0604020202020204" pitchFamily="34" charset="0"/>
              </a:rPr>
              <a:pPr eaLnBrk="1" hangingPunct="1">
                <a:spcBef>
                  <a:spcPct val="0"/>
                </a:spcBef>
              </a:pPr>
              <a:t>9</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DF87476D-5ECB-CAE8-9884-0EE0A52AF1E7}"/>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41A476C-6602-4BB8-8A3A-78E427A6E0B1}" type="datetimeFigureOut">
              <a:rPr lang="en-US"/>
              <a:pPr>
                <a:defRPr/>
              </a:pPr>
              <a:t>10/4/2024</a:t>
            </a:fld>
            <a:endParaRPr lang="en-US" dirty="0"/>
          </a:p>
        </p:txBody>
      </p:sp>
      <p:sp>
        <p:nvSpPr>
          <p:cNvPr id="5" name="Footer Placeholder 4">
            <a:extLst>
              <a:ext uri="{FF2B5EF4-FFF2-40B4-BE49-F238E27FC236}">
                <a16:creationId xmlns:a16="http://schemas.microsoft.com/office/drawing/2014/main" id="{17FB79DB-F0A7-6709-5BFC-3488FAA3B40A}"/>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BF26A8E4-D4A3-4CBA-0BBB-4C0908F81DE6}"/>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55F4D3EA-AC35-4536-9504-E4432EA38546}" type="slidenum">
              <a:rPr lang="en-US" altLang="en-US"/>
              <a:pPr/>
              <a:t>‹#›</a:t>
            </a:fld>
            <a:endParaRPr lang="en-US" altLang="en-US"/>
          </a:p>
        </p:txBody>
      </p:sp>
    </p:spTree>
    <p:extLst>
      <p:ext uri="{BB962C8B-B14F-4D97-AF65-F5344CB8AC3E}">
        <p14:creationId xmlns:p14="http://schemas.microsoft.com/office/powerpoint/2010/main" val="1166386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2514600"/>
            <a:ext cx="8229600" cy="36115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507495-E2D3-5CC2-D8EE-AAB84EDB0980}"/>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13650C83-31FB-47DD-AA46-0A4FE31A3187}" type="datetimeFigureOut">
              <a:rPr lang="en-US"/>
              <a:pPr>
                <a:defRPr/>
              </a:pPr>
              <a:t>10/4/2024</a:t>
            </a:fld>
            <a:endParaRPr lang="en-US" dirty="0"/>
          </a:p>
        </p:txBody>
      </p:sp>
      <p:sp>
        <p:nvSpPr>
          <p:cNvPr id="5" name="Footer Placeholder 4">
            <a:extLst>
              <a:ext uri="{FF2B5EF4-FFF2-40B4-BE49-F238E27FC236}">
                <a16:creationId xmlns:a16="http://schemas.microsoft.com/office/drawing/2014/main" id="{AE700E77-4B35-6558-0742-83DA1B969F8C}"/>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611774AA-62E9-9F81-D5BC-F390BE32B7F3}"/>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0611D867-C97C-4FA4-99B8-0275CFF825E6}" type="slidenum">
              <a:rPr lang="en-US" altLang="en-US"/>
              <a:pPr/>
              <a:t>‹#›</a:t>
            </a:fld>
            <a:endParaRPr lang="en-US" altLang="en-US"/>
          </a:p>
        </p:txBody>
      </p:sp>
    </p:spTree>
    <p:extLst>
      <p:ext uri="{BB962C8B-B14F-4D97-AF65-F5344CB8AC3E}">
        <p14:creationId xmlns:p14="http://schemas.microsoft.com/office/powerpoint/2010/main" val="781107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7400"/>
            <a:ext cx="2057400" cy="4068763"/>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7400"/>
            <a:ext cx="6019800" cy="40687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864593-F704-903C-F003-A3D519BD84FD}"/>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966F42B-AAD2-453E-853D-01B209DF402B}" type="datetimeFigureOut">
              <a:rPr lang="en-US"/>
              <a:pPr>
                <a:defRPr/>
              </a:pPr>
              <a:t>10/4/2024</a:t>
            </a:fld>
            <a:endParaRPr lang="en-US" dirty="0"/>
          </a:p>
        </p:txBody>
      </p:sp>
      <p:sp>
        <p:nvSpPr>
          <p:cNvPr id="5" name="Footer Placeholder 4">
            <a:extLst>
              <a:ext uri="{FF2B5EF4-FFF2-40B4-BE49-F238E27FC236}">
                <a16:creationId xmlns:a16="http://schemas.microsoft.com/office/drawing/2014/main" id="{F145B9DB-8DB6-0625-C42F-2DFF4EADB7DE}"/>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7468C836-74DC-ED79-0AB0-09DC9AB18875}"/>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0360561D-D76F-4A3B-B32B-B1623D9D5420}" type="slidenum">
              <a:rPr lang="en-US" altLang="en-US"/>
              <a:pPr/>
              <a:t>‹#›</a:t>
            </a:fld>
            <a:endParaRPr lang="en-US" altLang="en-US"/>
          </a:p>
        </p:txBody>
      </p:sp>
    </p:spTree>
    <p:extLst>
      <p:ext uri="{BB962C8B-B14F-4D97-AF65-F5344CB8AC3E}">
        <p14:creationId xmlns:p14="http://schemas.microsoft.com/office/powerpoint/2010/main" val="1393748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2514600"/>
            <a:ext cx="8229600" cy="36115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3C3616-EBAE-7EA9-F1E6-67824C74DA82}"/>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EB8E0EE-DCD5-4D7B-B8F5-50448D2A9DC5}" type="datetimeFigureOut">
              <a:rPr lang="en-US"/>
              <a:pPr>
                <a:defRPr/>
              </a:pPr>
              <a:t>10/4/2024</a:t>
            </a:fld>
            <a:endParaRPr lang="en-US" dirty="0"/>
          </a:p>
        </p:txBody>
      </p:sp>
      <p:sp>
        <p:nvSpPr>
          <p:cNvPr id="5" name="Footer Placeholder 4">
            <a:extLst>
              <a:ext uri="{FF2B5EF4-FFF2-40B4-BE49-F238E27FC236}">
                <a16:creationId xmlns:a16="http://schemas.microsoft.com/office/drawing/2014/main" id="{D991E77F-60FF-6ADD-5F97-5D79590E6A99}"/>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B90F4A30-3370-E5E7-3674-82A0E718DF23}"/>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0B43E0B5-BE40-4F43-9F20-152527DB648C}" type="slidenum">
              <a:rPr lang="en-US" altLang="en-US"/>
              <a:pPr/>
              <a:t>‹#›</a:t>
            </a:fld>
            <a:endParaRPr lang="en-US" altLang="en-US"/>
          </a:p>
        </p:txBody>
      </p:sp>
    </p:spTree>
    <p:extLst>
      <p:ext uri="{BB962C8B-B14F-4D97-AF65-F5344CB8AC3E}">
        <p14:creationId xmlns:p14="http://schemas.microsoft.com/office/powerpoint/2010/main" val="1725551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610171E-E968-D015-B869-939F4123E0A8}"/>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3537B13-E216-4B25-AF79-6BEA40B609DA}" type="datetimeFigureOut">
              <a:rPr lang="en-US"/>
              <a:pPr>
                <a:defRPr/>
              </a:pPr>
              <a:t>10/4/2024</a:t>
            </a:fld>
            <a:endParaRPr lang="en-US" dirty="0"/>
          </a:p>
        </p:txBody>
      </p:sp>
      <p:sp>
        <p:nvSpPr>
          <p:cNvPr id="5" name="Footer Placeholder 4">
            <a:extLst>
              <a:ext uri="{FF2B5EF4-FFF2-40B4-BE49-F238E27FC236}">
                <a16:creationId xmlns:a16="http://schemas.microsoft.com/office/drawing/2014/main" id="{963DF0CF-1ADA-1B13-0784-2CC504839FD2}"/>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6EAB374C-FB26-E82A-DACE-06E888CA92CA}"/>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AC4D8E47-9E32-43FF-97CE-7D4C4DC41378}" type="slidenum">
              <a:rPr lang="en-US" altLang="en-US"/>
              <a:pPr/>
              <a:t>‹#›</a:t>
            </a:fld>
            <a:endParaRPr lang="en-US" altLang="en-US"/>
          </a:p>
        </p:txBody>
      </p:sp>
    </p:spTree>
    <p:extLst>
      <p:ext uri="{BB962C8B-B14F-4D97-AF65-F5344CB8AC3E}">
        <p14:creationId xmlns:p14="http://schemas.microsoft.com/office/powerpoint/2010/main" val="2381831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2514600"/>
            <a:ext cx="4038600" cy="3611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514600"/>
            <a:ext cx="4038600" cy="3611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CB545ED-7604-3B97-6642-4196DBE30035}"/>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6AD528C-F442-4C4D-A571-62239867B65F}" type="datetimeFigureOut">
              <a:rPr lang="en-US"/>
              <a:pPr>
                <a:defRPr/>
              </a:pPr>
              <a:t>10/4/2024</a:t>
            </a:fld>
            <a:endParaRPr lang="en-US" dirty="0"/>
          </a:p>
        </p:txBody>
      </p:sp>
      <p:sp>
        <p:nvSpPr>
          <p:cNvPr id="6" name="Footer Placeholder 5">
            <a:extLst>
              <a:ext uri="{FF2B5EF4-FFF2-40B4-BE49-F238E27FC236}">
                <a16:creationId xmlns:a16="http://schemas.microsoft.com/office/drawing/2014/main" id="{56A8AA3A-EC5F-B73D-F5B0-51F7E319AD13}"/>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81D6AE7E-F1E1-E993-D47A-1B5086DCA31A}"/>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EEE8C595-522B-4127-B45D-FE30C53D70F5}" type="slidenum">
              <a:rPr lang="en-US" altLang="en-US"/>
              <a:pPr/>
              <a:t>‹#›</a:t>
            </a:fld>
            <a:endParaRPr lang="en-US" altLang="en-US"/>
          </a:p>
        </p:txBody>
      </p:sp>
    </p:spTree>
    <p:extLst>
      <p:ext uri="{BB962C8B-B14F-4D97-AF65-F5344CB8AC3E}">
        <p14:creationId xmlns:p14="http://schemas.microsoft.com/office/powerpoint/2010/main" val="1663604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2438400"/>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3099816"/>
            <a:ext cx="4040188" cy="302634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8200" y="2438400"/>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099816"/>
            <a:ext cx="4041775" cy="302634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546948-15DD-F8B3-5925-59D5557A658F}"/>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9748CCB-8B17-4841-95EC-81F912DDF3B1}" type="datetimeFigureOut">
              <a:rPr lang="en-US"/>
              <a:pPr>
                <a:defRPr/>
              </a:pPr>
              <a:t>10/4/2024</a:t>
            </a:fld>
            <a:endParaRPr lang="en-US" dirty="0"/>
          </a:p>
        </p:txBody>
      </p:sp>
      <p:sp>
        <p:nvSpPr>
          <p:cNvPr id="8" name="Footer Placeholder 7">
            <a:extLst>
              <a:ext uri="{FF2B5EF4-FFF2-40B4-BE49-F238E27FC236}">
                <a16:creationId xmlns:a16="http://schemas.microsoft.com/office/drawing/2014/main" id="{D557D651-3EE9-3A53-5191-6CB3AC5C7BAD}"/>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9" name="Slide Number Placeholder 8">
            <a:extLst>
              <a:ext uri="{FF2B5EF4-FFF2-40B4-BE49-F238E27FC236}">
                <a16:creationId xmlns:a16="http://schemas.microsoft.com/office/drawing/2014/main" id="{89101D19-37D4-E9A9-5B4A-3CE4C1325F9F}"/>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32028109-FCA6-4766-990D-46A8AEE50C43}" type="slidenum">
              <a:rPr lang="en-US" altLang="en-US"/>
              <a:pPr/>
              <a:t>‹#›</a:t>
            </a:fld>
            <a:endParaRPr lang="en-US" altLang="en-US"/>
          </a:p>
        </p:txBody>
      </p:sp>
    </p:spTree>
    <p:extLst>
      <p:ext uri="{BB962C8B-B14F-4D97-AF65-F5344CB8AC3E}">
        <p14:creationId xmlns:p14="http://schemas.microsoft.com/office/powerpoint/2010/main" val="55284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D9E77538-96C0-3303-B6CD-EFBC09857A9A}"/>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2F6C855-2708-474C-93C4-2ED77AB10C56}" type="datetimeFigureOut">
              <a:rPr lang="en-US"/>
              <a:pPr>
                <a:defRPr/>
              </a:pPr>
              <a:t>10/4/2024</a:t>
            </a:fld>
            <a:endParaRPr lang="en-US" dirty="0"/>
          </a:p>
        </p:txBody>
      </p:sp>
      <p:sp>
        <p:nvSpPr>
          <p:cNvPr id="4" name="Footer Placeholder 3">
            <a:extLst>
              <a:ext uri="{FF2B5EF4-FFF2-40B4-BE49-F238E27FC236}">
                <a16:creationId xmlns:a16="http://schemas.microsoft.com/office/drawing/2014/main" id="{1AEA6D35-A420-CCFF-B657-6F69CA594A30}"/>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5" name="Slide Number Placeholder 4">
            <a:extLst>
              <a:ext uri="{FF2B5EF4-FFF2-40B4-BE49-F238E27FC236}">
                <a16:creationId xmlns:a16="http://schemas.microsoft.com/office/drawing/2014/main" id="{6CC2C653-5D95-83A6-472E-ECAFD25F7639}"/>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8F0EFB8C-C227-470D-820C-86AD2CAE2CD0}" type="slidenum">
              <a:rPr lang="en-US" altLang="en-US"/>
              <a:pPr/>
              <a:t>‹#›</a:t>
            </a:fld>
            <a:endParaRPr lang="en-US" altLang="en-US"/>
          </a:p>
        </p:txBody>
      </p:sp>
    </p:spTree>
    <p:extLst>
      <p:ext uri="{BB962C8B-B14F-4D97-AF65-F5344CB8AC3E}">
        <p14:creationId xmlns:p14="http://schemas.microsoft.com/office/powerpoint/2010/main" val="636863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04224E-CC05-2928-14EC-9F0FA44C1B50}"/>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BCD8CD0-24F5-4DF8-B1E3-1AC15F7CBD6F}" type="datetimeFigureOut">
              <a:rPr lang="en-US"/>
              <a:pPr>
                <a:defRPr/>
              </a:pPr>
              <a:t>10/4/2024</a:t>
            </a:fld>
            <a:endParaRPr lang="en-US" dirty="0"/>
          </a:p>
        </p:txBody>
      </p:sp>
      <p:sp>
        <p:nvSpPr>
          <p:cNvPr id="3" name="Footer Placeholder 2">
            <a:extLst>
              <a:ext uri="{FF2B5EF4-FFF2-40B4-BE49-F238E27FC236}">
                <a16:creationId xmlns:a16="http://schemas.microsoft.com/office/drawing/2014/main" id="{7FFA7B10-F5AD-F20A-7E9E-B2D6AD94DB6F}"/>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4" name="Slide Number Placeholder 3">
            <a:extLst>
              <a:ext uri="{FF2B5EF4-FFF2-40B4-BE49-F238E27FC236}">
                <a16:creationId xmlns:a16="http://schemas.microsoft.com/office/drawing/2014/main" id="{285D7E94-A729-AACD-DDC0-3DCCDDACA9F1}"/>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0D489429-3D64-4113-B0F2-E33CE4143E97}" type="slidenum">
              <a:rPr lang="en-US" altLang="en-US"/>
              <a:pPr/>
              <a:t>‹#›</a:t>
            </a:fld>
            <a:endParaRPr lang="en-US" altLang="en-US"/>
          </a:p>
        </p:txBody>
      </p:sp>
    </p:spTree>
    <p:extLst>
      <p:ext uri="{BB962C8B-B14F-4D97-AF65-F5344CB8AC3E}">
        <p14:creationId xmlns:p14="http://schemas.microsoft.com/office/powerpoint/2010/main" val="3749633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4112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1344168"/>
            <a:ext cx="5111750" cy="478199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514600"/>
            <a:ext cx="3008313" cy="36115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C3B6471-DF93-8816-9F01-070513E289A3}"/>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24873B95-C9AE-4AB4-8630-D3E6845A45AB}" type="datetimeFigureOut">
              <a:rPr lang="en-US"/>
              <a:pPr>
                <a:defRPr/>
              </a:pPr>
              <a:t>10/4/2024</a:t>
            </a:fld>
            <a:endParaRPr lang="en-US" dirty="0"/>
          </a:p>
        </p:txBody>
      </p:sp>
      <p:sp>
        <p:nvSpPr>
          <p:cNvPr id="6" name="Footer Placeholder 5">
            <a:extLst>
              <a:ext uri="{FF2B5EF4-FFF2-40B4-BE49-F238E27FC236}">
                <a16:creationId xmlns:a16="http://schemas.microsoft.com/office/drawing/2014/main" id="{053EEDDE-26F7-56D0-777E-479C3295DCFF}"/>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4893D6F3-5905-D569-BD08-4237B9838979}"/>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18AEE0DF-3EB9-45CE-AE60-24A8E3B609F4}" type="slidenum">
              <a:rPr lang="en-US" altLang="en-US"/>
              <a:pPr/>
              <a:t>‹#›</a:t>
            </a:fld>
            <a:endParaRPr lang="en-US" altLang="en-US"/>
          </a:p>
        </p:txBody>
      </p:sp>
    </p:spTree>
    <p:extLst>
      <p:ext uri="{BB962C8B-B14F-4D97-AF65-F5344CB8AC3E}">
        <p14:creationId xmlns:p14="http://schemas.microsoft.com/office/powerpoint/2010/main" val="3986665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295399"/>
            <a:ext cx="5486400" cy="343217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7765FE5-0E62-94F1-BA4C-FD70CE9C3E1C}"/>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50EDF49-141D-4411-B046-52198E8A7A47}" type="datetimeFigureOut">
              <a:rPr lang="en-US"/>
              <a:pPr>
                <a:defRPr/>
              </a:pPr>
              <a:t>10/4/2024</a:t>
            </a:fld>
            <a:endParaRPr lang="en-US" dirty="0"/>
          </a:p>
        </p:txBody>
      </p:sp>
      <p:sp>
        <p:nvSpPr>
          <p:cNvPr id="6" name="Footer Placeholder 5">
            <a:extLst>
              <a:ext uri="{FF2B5EF4-FFF2-40B4-BE49-F238E27FC236}">
                <a16:creationId xmlns:a16="http://schemas.microsoft.com/office/drawing/2014/main" id="{902DB56F-797F-89FD-8EA3-EFE8F3EA6DEF}"/>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7A16DE5B-B19B-3F91-7399-F2EC0E5E7470}"/>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1E4B8258-568A-4BA7-B602-7DFA86DF3AA1}" type="slidenum">
              <a:rPr lang="en-US" altLang="en-US"/>
              <a:pPr/>
              <a:t>‹#›</a:t>
            </a:fld>
            <a:endParaRPr lang="en-US" altLang="en-US"/>
          </a:p>
        </p:txBody>
      </p:sp>
    </p:spTree>
    <p:extLst>
      <p:ext uri="{BB962C8B-B14F-4D97-AF65-F5344CB8AC3E}">
        <p14:creationId xmlns:p14="http://schemas.microsoft.com/office/powerpoint/2010/main" val="2902738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
            <a:extLst>
              <a:ext uri="{FF2B5EF4-FFF2-40B4-BE49-F238E27FC236}">
                <a16:creationId xmlns:a16="http://schemas.microsoft.com/office/drawing/2014/main" id="{5AAB168E-237A-FA69-6172-879932D8CC37}"/>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228600" y="152400"/>
            <a:ext cx="8686800"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63" r:id="rId1"/>
    <p:sldLayoutId id="2147483864" r:id="rId2"/>
    <p:sldLayoutId id="2147483865" r:id="rId3"/>
    <p:sldLayoutId id="2147483866" r:id="rId4"/>
    <p:sldLayoutId id="2147483867" r:id="rId5"/>
    <p:sldLayoutId id="2147483868" r:id="rId6"/>
    <p:sldLayoutId id="2147483869" r:id="rId7"/>
    <p:sldLayoutId id="2147483870" r:id="rId8"/>
    <p:sldLayoutId id="2147483871" r:id="rId9"/>
    <p:sldLayoutId id="2147483872" r:id="rId10"/>
    <p:sldLayoutId id="214748387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928EA-DF7E-B587-73F3-5D728B3093FA}"/>
              </a:ext>
            </a:extLst>
          </p:cNvPr>
          <p:cNvSpPr>
            <a:spLocks noGrp="1"/>
          </p:cNvSpPr>
          <p:nvPr>
            <p:ph type="title"/>
          </p:nvPr>
        </p:nvSpPr>
        <p:spPr>
          <a:xfrm>
            <a:off x="457200" y="1676400"/>
            <a:ext cx="8229600" cy="3200400"/>
          </a:xfrm>
        </p:spPr>
        <p:style>
          <a:lnRef idx="0">
            <a:schemeClr val="accent1"/>
          </a:lnRef>
          <a:fillRef idx="3">
            <a:schemeClr val="accent1"/>
          </a:fillRef>
          <a:effectRef idx="3">
            <a:schemeClr val="accent1"/>
          </a:effectRef>
          <a:fontRef idx="minor">
            <a:schemeClr val="lt1"/>
          </a:fontRef>
        </p:style>
        <p:txBody>
          <a:bodyPr/>
          <a:lstStyle/>
          <a:p>
            <a:pPr eaLnBrk="1" hangingPunct="1">
              <a:defRPr/>
            </a:pPr>
            <a:r>
              <a:rPr lang="en-US" sz="6600" dirty="0"/>
              <a:t>Total Coliform Rule (Old) vs. Revised Total Coliform Rule (New)</a:t>
            </a:r>
            <a:br>
              <a:rPr lang="en-US" sz="6600" dirty="0"/>
            </a:br>
            <a:endParaRPr lang="en-US" sz="6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45992845-34B4-4A8B-A052-6964EBA6AFCC}"/>
              </a:ext>
            </a:extLst>
          </p:cNvPr>
          <p:cNvSpPr>
            <a:spLocks noGrp="1"/>
          </p:cNvSpPr>
          <p:nvPr>
            <p:ph type="title"/>
          </p:nvPr>
        </p:nvSpPr>
        <p:spPr bwMode="auto">
          <a:xfrm>
            <a:off x="457200" y="12192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en-US" altLang="en-US" sz="3600"/>
              <a:t>Monitoring &amp; Reporting Violations (M&amp;R)</a:t>
            </a:r>
          </a:p>
        </p:txBody>
      </p:sp>
      <p:graphicFrame>
        <p:nvGraphicFramePr>
          <p:cNvPr id="4" name="Content Placeholder 3">
            <a:extLst>
              <a:ext uri="{FF2B5EF4-FFF2-40B4-BE49-F238E27FC236}">
                <a16:creationId xmlns:a16="http://schemas.microsoft.com/office/drawing/2014/main" id="{67EA9E05-E46A-346F-538F-AD4011606032}"/>
              </a:ext>
            </a:extLst>
          </p:cNvPr>
          <p:cNvGraphicFramePr>
            <a:graphicFrameLocks noGrp="1"/>
          </p:cNvGraphicFramePr>
          <p:nvPr>
            <p:ph idx="1"/>
          </p:nvPr>
        </p:nvGraphicFramePr>
        <p:xfrm>
          <a:off x="457200" y="1981200"/>
          <a:ext cx="8229600" cy="4572000"/>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val="20000"/>
                    </a:ext>
                  </a:extLst>
                </a:gridCol>
                <a:gridCol w="5715000">
                  <a:extLst>
                    <a:ext uri="{9D8B030D-6E8A-4147-A177-3AD203B41FA5}">
                      <a16:colId xmlns:a16="http://schemas.microsoft.com/office/drawing/2014/main" val="20001"/>
                    </a:ext>
                  </a:extLst>
                </a:gridCol>
              </a:tblGrid>
              <a:tr h="416812">
                <a:tc>
                  <a:txBody>
                    <a:bodyPr/>
                    <a:lstStyle/>
                    <a:p>
                      <a:pPr algn="ctr"/>
                      <a:r>
                        <a:rPr lang="en-US" sz="2400" dirty="0"/>
                        <a:t>TCR</a:t>
                      </a:r>
                    </a:p>
                  </a:txBody>
                  <a:tcPr/>
                </a:tc>
                <a:tc>
                  <a:txBody>
                    <a:bodyPr/>
                    <a:lstStyle/>
                    <a:p>
                      <a:pPr algn="ctr"/>
                      <a:r>
                        <a:rPr lang="en-US" sz="2400" dirty="0"/>
                        <a:t>RTCR</a:t>
                      </a:r>
                    </a:p>
                  </a:txBody>
                  <a:tcPr/>
                </a:tc>
                <a:extLst>
                  <a:ext uri="{0D108BD9-81ED-4DB2-BD59-A6C34878D82A}">
                    <a16:rowId xmlns:a16="http://schemas.microsoft.com/office/drawing/2014/main" val="10000"/>
                  </a:ext>
                </a:extLst>
              </a:tr>
              <a:tr h="4114800">
                <a:tc>
                  <a:txBody>
                    <a:bodyPr/>
                    <a:lstStyle/>
                    <a:p>
                      <a:r>
                        <a:rPr lang="en-US" sz="2000" dirty="0"/>
                        <a:t>M&amp;R violation (tracked together as 1 violation type)</a:t>
                      </a:r>
                    </a:p>
                    <a:p>
                      <a:endParaRPr lang="en-US" dirty="0"/>
                    </a:p>
                  </a:txBody>
                  <a:tcPr/>
                </a:tc>
                <a:tc>
                  <a:txBody>
                    <a:bodyPr/>
                    <a:lstStyle/>
                    <a:p>
                      <a:r>
                        <a:rPr lang="en-US" sz="2000" dirty="0"/>
                        <a:t>Monitoring violations and reporting violations will be tracked separately as two different violation types</a:t>
                      </a:r>
                    </a:p>
                    <a:p>
                      <a:r>
                        <a:rPr lang="en-US" sz="2000" dirty="0"/>
                        <a:t>Newly specified Monitoring, Reporting violations: </a:t>
                      </a:r>
                    </a:p>
                    <a:p>
                      <a:r>
                        <a:rPr lang="en-US" sz="2000" dirty="0">
                          <a:solidFill>
                            <a:srgbClr val="FF0000"/>
                          </a:solidFill>
                        </a:rPr>
                        <a:t>Monitoring</a:t>
                      </a:r>
                      <a:r>
                        <a:rPr lang="en-US" sz="2000" dirty="0"/>
                        <a:t> - Failure to take every required routine or additional routine sample in a compliance period.</a:t>
                      </a:r>
                    </a:p>
                    <a:p>
                      <a:r>
                        <a:rPr lang="en-US" sz="2000" dirty="0">
                          <a:solidFill>
                            <a:srgbClr val="FF0000"/>
                          </a:solidFill>
                        </a:rPr>
                        <a:t>Monitoring</a:t>
                      </a:r>
                      <a:r>
                        <a:rPr lang="en-US" sz="2000" dirty="0"/>
                        <a:t> - Failure to analyze for E. coli following a TC+ routine sample.</a:t>
                      </a:r>
                    </a:p>
                    <a:p>
                      <a:r>
                        <a:rPr lang="en-US" sz="2000" dirty="0">
                          <a:solidFill>
                            <a:srgbClr val="FF0000"/>
                          </a:solidFill>
                        </a:rPr>
                        <a:t>Reporting</a:t>
                      </a:r>
                      <a:r>
                        <a:rPr lang="en-US" sz="2000" dirty="0"/>
                        <a:t> - Failure to submit a monitoring report or completed assessment form after monitoring or conducting assessment correctly/timely.</a:t>
                      </a:r>
                    </a:p>
                    <a:p>
                      <a:r>
                        <a:rPr lang="en-US" sz="2000" dirty="0">
                          <a:solidFill>
                            <a:srgbClr val="FF0000"/>
                          </a:solidFill>
                        </a:rPr>
                        <a:t>Reporting </a:t>
                      </a:r>
                      <a:r>
                        <a:rPr lang="en-US" sz="2000" dirty="0"/>
                        <a:t>- Failure to notify the state following an E. coli+ sample.</a:t>
                      </a:r>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329D170A-8AAD-270A-92A6-27E7BA3FC64F}"/>
              </a:ext>
            </a:extLst>
          </p:cNvPr>
          <p:cNvSpPr>
            <a:spLocks noGrp="1"/>
          </p:cNvSpPr>
          <p:nvPr>
            <p:ph type="title"/>
          </p:nvPr>
        </p:nvSpPr>
        <p:spPr bwMode="auto">
          <a:xfrm>
            <a:off x="457200" y="1219200"/>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en-US" altLang="en-US"/>
              <a:t>PN for MCL &amp; TT Violations</a:t>
            </a:r>
          </a:p>
        </p:txBody>
      </p:sp>
      <p:graphicFrame>
        <p:nvGraphicFramePr>
          <p:cNvPr id="4" name="Content Placeholder 3">
            <a:extLst>
              <a:ext uri="{FF2B5EF4-FFF2-40B4-BE49-F238E27FC236}">
                <a16:creationId xmlns:a16="http://schemas.microsoft.com/office/drawing/2014/main" id="{6FEDA942-71C9-E8AA-8004-D24DD2EAD86A}"/>
              </a:ext>
            </a:extLst>
          </p:cNvPr>
          <p:cNvGraphicFramePr>
            <a:graphicFrameLocks noGrp="1"/>
          </p:cNvGraphicFramePr>
          <p:nvPr>
            <p:ph idx="1"/>
          </p:nvPr>
        </p:nvGraphicFramePr>
        <p:xfrm>
          <a:off x="457200" y="2819400"/>
          <a:ext cx="8229600" cy="3108325"/>
        </p:xfrm>
        <a:graphic>
          <a:graphicData uri="http://schemas.openxmlformats.org/drawingml/2006/table">
            <a:tbl>
              <a:tblPr firstRow="1" bandRow="1">
                <a:tableStyleId>{5C22544A-7EE6-4342-B048-85BDC9FD1C3A}</a:tableStyleId>
              </a:tblPr>
              <a:tblGrid>
                <a:gridCol w="2362200">
                  <a:extLst>
                    <a:ext uri="{9D8B030D-6E8A-4147-A177-3AD203B41FA5}">
                      <a16:colId xmlns:a16="http://schemas.microsoft.com/office/drawing/2014/main" val="20000"/>
                    </a:ext>
                  </a:extLst>
                </a:gridCol>
                <a:gridCol w="48006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tblGrid>
              <a:tr h="10056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latin typeface="+mn-lt"/>
                          <a:ea typeface="+mn-ea"/>
                          <a:cs typeface="+mn-cs"/>
                        </a:rPr>
                        <a:t>TC MCL violation/acute MCL: FC+ </a:t>
                      </a:r>
                      <a:r>
                        <a:rPr lang="en-US" sz="2000" b="0" kern="1200" baseline="0" dirty="0">
                          <a:solidFill>
                            <a:schemeClr val="tx1"/>
                          </a:solidFill>
                          <a:latin typeface="+mn-lt"/>
                          <a:ea typeface="+mn-ea"/>
                          <a:cs typeface="+mn-cs"/>
                        </a:rPr>
                        <a:t>or </a:t>
                      </a:r>
                      <a:r>
                        <a:rPr lang="en-US" sz="2000" b="0" i="1" kern="1200" baseline="0" dirty="0">
                          <a:solidFill>
                            <a:schemeClr val="tx1"/>
                          </a:solidFill>
                          <a:latin typeface="+mn-lt"/>
                          <a:ea typeface="+mn-ea"/>
                          <a:cs typeface="+mn-cs"/>
                        </a:rPr>
                        <a:t>E.coli +</a:t>
                      </a:r>
                      <a:endParaRPr lang="en-US" sz="2000" b="0" kern="1200" dirty="0">
                        <a:solidFill>
                          <a:schemeClr val="tx1"/>
                        </a:solidFill>
                        <a:latin typeface="+mn-lt"/>
                        <a:ea typeface="+mn-ea"/>
                        <a:cs typeface="+mn-cs"/>
                      </a:endParaRPr>
                    </a:p>
                  </a:txBody>
                  <a:tcPr marL="47913" marR="47913" marT="45689" marB="45689">
                    <a:solidFill>
                      <a:schemeClr val="accent1">
                        <a:lumMod val="20000"/>
                        <a:lumOff val="80000"/>
                      </a:schemeClr>
                    </a:solidFill>
                  </a:tcPr>
                </a:tc>
                <a:tc>
                  <a:txBody>
                    <a:bodyPr/>
                    <a:lstStyle/>
                    <a:p>
                      <a:pPr marL="0" marR="0">
                        <a:lnSpc>
                          <a:spcPct val="150000"/>
                        </a:lnSpc>
                        <a:spcBef>
                          <a:spcPts val="0"/>
                        </a:spcBef>
                        <a:spcAft>
                          <a:spcPts val="0"/>
                        </a:spcAft>
                      </a:pPr>
                      <a:r>
                        <a:rPr lang="en-US" sz="2000" b="1" i="1" dirty="0">
                          <a:effectLst/>
                          <a:latin typeface="Calibri" panose="020F0502020204030204" pitchFamily="34" charset="0"/>
                          <a:ea typeface="Times New Roman" panose="02020603050405020304" pitchFamily="18" charset="0"/>
                          <a:cs typeface="Calibri" panose="020F0502020204030204" pitchFamily="34" charset="0"/>
                        </a:rPr>
                        <a:t> </a:t>
                      </a:r>
                      <a:r>
                        <a:rPr lang="en-US" sz="2000" b="1" i="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E. coli </a:t>
                      </a:r>
                      <a:r>
                        <a:rPr lang="en-US" sz="20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MCL violations</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marL="0" marR="0" algn="ctr">
                        <a:lnSpc>
                          <a:spcPct val="150000"/>
                        </a:lnSpc>
                        <a:spcBef>
                          <a:spcPts val="0"/>
                        </a:spcBef>
                        <a:spcAft>
                          <a:spcPts val="800"/>
                        </a:spcAft>
                      </a:pPr>
                      <a:r>
                        <a:rPr lang="en-US" sz="20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Tier 1</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val="10000"/>
                  </a:ext>
                </a:extLst>
              </a:tr>
              <a:tr h="7008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latin typeface="+mn-lt"/>
                          <a:ea typeface="+mn-ea"/>
                          <a:cs typeface="+mn-cs"/>
                        </a:rPr>
                        <a:t>Monthly TC MCL violation</a:t>
                      </a:r>
                    </a:p>
                  </a:txBody>
                  <a:tcPr marL="47913" marR="47913" marT="45689" marB="45689"/>
                </a:tc>
                <a:tc>
                  <a:txBody>
                    <a:bodyPr/>
                    <a:lstStyle/>
                    <a:p>
                      <a:pPr marL="0" marR="0">
                        <a:lnSpc>
                          <a:spcPct val="150000"/>
                        </a:lnSpc>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 Treatment technique (TT) violations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800"/>
                        </a:spcAft>
                      </a:pPr>
                      <a:r>
                        <a:rPr lang="en-US" sz="2000" dirty="0">
                          <a:effectLst/>
                          <a:latin typeface="Calibri" panose="020F0502020204030204" pitchFamily="34" charset="0"/>
                          <a:ea typeface="Times New Roman" panose="02020603050405020304" pitchFamily="18" charset="0"/>
                          <a:cs typeface="Calibri" panose="020F0502020204030204" pitchFamily="34" charset="0"/>
                        </a:rPr>
                        <a:t>Tier 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7008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latin typeface="+mn-lt"/>
                          <a:ea typeface="+mn-ea"/>
                          <a:cs typeface="+mn-cs"/>
                        </a:rPr>
                        <a:t>M&amp;R (tracked as 1 violation type)</a:t>
                      </a:r>
                    </a:p>
                  </a:txBody>
                  <a:tcPr marL="47913" marR="47913" marT="45689" marB="45689"/>
                </a:tc>
                <a:tc>
                  <a:txBody>
                    <a:bodyPr/>
                    <a:lstStyle/>
                    <a:p>
                      <a:pPr marL="0" marR="0">
                        <a:lnSpc>
                          <a:spcPct val="150000"/>
                        </a:lnSpc>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Monitoring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Tier 3</a:t>
                      </a:r>
                    </a:p>
                  </a:txBody>
                  <a:tcPr marL="68580" marR="68580" marT="0" marB="0" anchor="ctr"/>
                </a:tc>
                <a:extLst>
                  <a:ext uri="{0D108BD9-81ED-4DB2-BD59-A6C34878D82A}">
                    <a16:rowId xmlns:a16="http://schemas.microsoft.com/office/drawing/2014/main" val="10002"/>
                  </a:ext>
                </a:extLst>
              </a:tr>
              <a:tr h="7008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latin typeface="+mn-lt"/>
                          <a:ea typeface="+mn-ea"/>
                          <a:cs typeface="+mn-cs"/>
                        </a:rPr>
                        <a:t>M&amp;R (tracked as 1 violation type)</a:t>
                      </a:r>
                    </a:p>
                  </a:txBody>
                  <a:tcPr marL="47913" marR="47913" marT="45689" marB="45689"/>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sz="2000" b="1" dirty="0">
                          <a:effectLst/>
                          <a:latin typeface="Calibri" panose="020F0502020204030204" pitchFamily="34" charset="0"/>
                          <a:ea typeface="Calibri" panose="020F0502020204030204" pitchFamily="34" charset="0"/>
                          <a:cs typeface="Calibri" panose="020F0502020204030204" pitchFamily="34" charset="0"/>
                        </a:rPr>
                        <a:t>Reporting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Tier 3</a:t>
                      </a:r>
                    </a:p>
                  </a:txBody>
                  <a:tcPr marL="68580" marR="68580" marT="0" marB="0" anchor="ctr"/>
                </a:tc>
                <a:extLst>
                  <a:ext uri="{0D108BD9-81ED-4DB2-BD59-A6C34878D82A}">
                    <a16:rowId xmlns:a16="http://schemas.microsoft.com/office/drawing/2014/main" val="10003"/>
                  </a:ext>
                </a:extLst>
              </a:tr>
            </a:tbl>
          </a:graphicData>
        </a:graphic>
      </p:graphicFrame>
      <p:graphicFrame>
        <p:nvGraphicFramePr>
          <p:cNvPr id="5" name="Table 4">
            <a:extLst>
              <a:ext uri="{FF2B5EF4-FFF2-40B4-BE49-F238E27FC236}">
                <a16:creationId xmlns:a16="http://schemas.microsoft.com/office/drawing/2014/main" id="{D9DE3655-0A0E-9BBB-7313-F7B683564862}"/>
              </a:ext>
            </a:extLst>
          </p:cNvPr>
          <p:cNvGraphicFramePr>
            <a:graphicFrameLocks noGrp="1"/>
          </p:cNvGraphicFramePr>
          <p:nvPr/>
        </p:nvGraphicFramePr>
        <p:xfrm>
          <a:off x="457200" y="2286000"/>
          <a:ext cx="8229600" cy="457200"/>
        </p:xfrm>
        <a:graphic>
          <a:graphicData uri="http://schemas.openxmlformats.org/drawingml/2006/table">
            <a:tbl>
              <a:tblPr firstRow="1" bandRow="1">
                <a:tableStyleId>{5C22544A-7EE6-4342-B048-85BDC9FD1C3A}</a:tableStyleId>
              </a:tblPr>
              <a:tblGrid>
                <a:gridCol w="2362200">
                  <a:extLst>
                    <a:ext uri="{9D8B030D-6E8A-4147-A177-3AD203B41FA5}">
                      <a16:colId xmlns:a16="http://schemas.microsoft.com/office/drawing/2014/main" val="20000"/>
                    </a:ext>
                  </a:extLst>
                </a:gridCol>
                <a:gridCol w="5867400">
                  <a:extLst>
                    <a:ext uri="{9D8B030D-6E8A-4147-A177-3AD203B41FA5}">
                      <a16:colId xmlns:a16="http://schemas.microsoft.com/office/drawing/2014/main" val="20001"/>
                    </a:ext>
                  </a:extLst>
                </a:gridCol>
              </a:tblGrid>
              <a:tr h="152401">
                <a:tc>
                  <a:txBody>
                    <a:bodyPr/>
                    <a:lstStyle/>
                    <a:p>
                      <a:pPr algn="ctr"/>
                      <a:r>
                        <a:rPr lang="en-US" sz="2400" dirty="0"/>
                        <a:t>TCR</a:t>
                      </a:r>
                    </a:p>
                  </a:txBody>
                  <a:tcPr/>
                </a:tc>
                <a:tc>
                  <a:txBody>
                    <a:bodyPr/>
                    <a:lstStyle/>
                    <a:p>
                      <a:pPr algn="ctr"/>
                      <a:r>
                        <a:rPr lang="en-US" sz="2400" dirty="0"/>
                        <a:t>RTCR</a:t>
                      </a:r>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43C9507E-CC8C-E68F-BFF5-7E6455D18382}"/>
              </a:ext>
            </a:extLst>
          </p:cNvPr>
          <p:cNvSpPr>
            <a:spLocks noGrp="1"/>
          </p:cNvSpPr>
          <p:nvPr>
            <p:ph type="title"/>
          </p:nvPr>
        </p:nvSpPr>
        <p:spPr bwMode="auto">
          <a:xfrm>
            <a:off x="457200" y="1219200"/>
            <a:ext cx="8229600" cy="7127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en-US" altLang="en-US" sz="3600"/>
              <a:t>PN &amp; CCR Rules-Health Effects Language </a:t>
            </a:r>
          </a:p>
        </p:txBody>
      </p:sp>
      <p:graphicFrame>
        <p:nvGraphicFramePr>
          <p:cNvPr id="4" name="Content Placeholder 3">
            <a:extLst>
              <a:ext uri="{FF2B5EF4-FFF2-40B4-BE49-F238E27FC236}">
                <a16:creationId xmlns:a16="http://schemas.microsoft.com/office/drawing/2014/main" id="{3B96DAA4-DEF0-24F7-7120-FD08986E08CF}"/>
              </a:ext>
            </a:extLst>
          </p:cNvPr>
          <p:cNvGraphicFramePr>
            <a:graphicFrameLocks noGrp="1"/>
          </p:cNvGraphicFramePr>
          <p:nvPr>
            <p:ph idx="1"/>
          </p:nvPr>
        </p:nvGraphicFramePr>
        <p:xfrm>
          <a:off x="457200" y="2057400"/>
          <a:ext cx="8229600" cy="3749675"/>
        </p:xfrm>
        <a:graphic>
          <a:graphicData uri="http://schemas.openxmlformats.org/drawingml/2006/table">
            <a:tbl>
              <a:tblPr firstRow="1" bandRow="1">
                <a:tableStyleId>{5C22544A-7EE6-4342-B048-85BDC9FD1C3A}</a:tableStyleId>
              </a:tblPr>
              <a:tblGrid>
                <a:gridCol w="3276600">
                  <a:extLst>
                    <a:ext uri="{9D8B030D-6E8A-4147-A177-3AD203B41FA5}">
                      <a16:colId xmlns:a16="http://schemas.microsoft.com/office/drawing/2014/main" val="20000"/>
                    </a:ext>
                  </a:extLst>
                </a:gridCol>
                <a:gridCol w="4953000">
                  <a:extLst>
                    <a:ext uri="{9D8B030D-6E8A-4147-A177-3AD203B41FA5}">
                      <a16:colId xmlns:a16="http://schemas.microsoft.com/office/drawing/2014/main" val="20001"/>
                    </a:ext>
                  </a:extLst>
                </a:gridCol>
              </a:tblGrid>
              <a:tr h="457277">
                <a:tc>
                  <a:txBody>
                    <a:bodyPr/>
                    <a:lstStyle/>
                    <a:p>
                      <a:pPr algn="ctr"/>
                      <a:r>
                        <a:rPr lang="en-US" sz="2400" dirty="0"/>
                        <a:t>TC</a:t>
                      </a:r>
                    </a:p>
                  </a:txBody>
                  <a:tcPr marT="45728" marB="45728"/>
                </a:tc>
                <a:tc>
                  <a:txBody>
                    <a:bodyPr/>
                    <a:lstStyle/>
                    <a:p>
                      <a:pPr algn="ctr"/>
                      <a:r>
                        <a:rPr lang="en-US" sz="2400" dirty="0"/>
                        <a:t>RTCR</a:t>
                      </a:r>
                    </a:p>
                  </a:txBody>
                  <a:tcPr marT="45728" marB="45728"/>
                </a:tc>
                <a:extLst>
                  <a:ext uri="{0D108BD9-81ED-4DB2-BD59-A6C34878D82A}">
                    <a16:rowId xmlns:a16="http://schemas.microsoft.com/office/drawing/2014/main" val="10000"/>
                  </a:ext>
                </a:extLst>
              </a:tr>
              <a:tr h="3292398">
                <a:tc>
                  <a:txBody>
                    <a:bodyPr/>
                    <a:lstStyle/>
                    <a:p>
                      <a:r>
                        <a:rPr lang="en-US" sz="2400" dirty="0"/>
                        <a:t>Mandatory health effects language for total coliforms and fecal coliforms/E. coli.</a:t>
                      </a:r>
                    </a:p>
                    <a:p>
                      <a:endParaRPr lang="en-US" sz="1800" dirty="0"/>
                    </a:p>
                  </a:txBody>
                  <a:tcPr marT="45728" marB="45728"/>
                </a:tc>
                <a:tc>
                  <a:txBody>
                    <a:bodyPr/>
                    <a:lstStyle/>
                    <a:p>
                      <a:r>
                        <a:rPr lang="en-US" sz="2400" dirty="0"/>
                        <a:t>Total coliforms health effects language changed to reflect nature of total coliforms  as an indicator.</a:t>
                      </a:r>
                    </a:p>
                    <a:p>
                      <a:endParaRPr lang="en-US" sz="2400" dirty="0"/>
                    </a:p>
                    <a:p>
                      <a:r>
                        <a:rPr lang="en-US" sz="2400" dirty="0"/>
                        <a:t>The health effects language for fecal </a:t>
                      </a:r>
                      <a:r>
                        <a:rPr lang="en-US" sz="2400" i="0" dirty="0"/>
                        <a:t>coliforms/</a:t>
                      </a:r>
                      <a:r>
                        <a:rPr lang="en-US" sz="2400" i="1" dirty="0"/>
                        <a:t>E</a:t>
                      </a:r>
                      <a:r>
                        <a:rPr lang="en-US" sz="2400" dirty="0"/>
                        <a:t>. </a:t>
                      </a:r>
                      <a:r>
                        <a:rPr lang="en-US" sz="2400" i="1" dirty="0"/>
                        <a:t>coli</a:t>
                      </a:r>
                      <a:r>
                        <a:rPr lang="en-US" sz="2400" dirty="0"/>
                        <a:t> has been replaced with health effects language for </a:t>
                      </a:r>
                      <a:r>
                        <a:rPr lang="en-US" sz="2400" i="1" dirty="0"/>
                        <a:t>E. coli </a:t>
                      </a:r>
                      <a:r>
                        <a:rPr lang="en-US" sz="2400" dirty="0"/>
                        <a:t>only. </a:t>
                      </a:r>
                    </a:p>
                    <a:p>
                      <a:endParaRPr lang="en-US" sz="1800" dirty="0"/>
                    </a:p>
                  </a:txBody>
                  <a:tcPr marT="45728" marB="45728"/>
                </a:tc>
                <a:extLst>
                  <a:ext uri="{0D108BD9-81ED-4DB2-BD59-A6C34878D82A}">
                    <a16:rowId xmlns:a16="http://schemas.microsoft.com/office/drawing/2014/main" val="10001"/>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AE3055FC-3327-3B13-698B-1040CB92AD61}"/>
              </a:ext>
            </a:extLst>
          </p:cNvPr>
          <p:cNvSpPr>
            <a:spLocks noGrp="1"/>
          </p:cNvSpPr>
          <p:nvPr>
            <p:ph type="title"/>
          </p:nvPr>
        </p:nvSpPr>
        <p:spPr bwMode="auto">
          <a:xfrm>
            <a:off x="457200" y="1219200"/>
            <a:ext cx="82296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en-US" altLang="en-US"/>
              <a:t>CCR Language </a:t>
            </a:r>
          </a:p>
        </p:txBody>
      </p:sp>
      <p:graphicFrame>
        <p:nvGraphicFramePr>
          <p:cNvPr id="4" name="Content Placeholder 3">
            <a:extLst>
              <a:ext uri="{FF2B5EF4-FFF2-40B4-BE49-F238E27FC236}">
                <a16:creationId xmlns:a16="http://schemas.microsoft.com/office/drawing/2014/main" id="{712F231C-EEB8-9FCF-73AA-8701A9D5B606}"/>
              </a:ext>
            </a:extLst>
          </p:cNvPr>
          <p:cNvGraphicFramePr>
            <a:graphicFrameLocks noGrp="1"/>
          </p:cNvGraphicFramePr>
          <p:nvPr>
            <p:ph idx="1"/>
          </p:nvPr>
        </p:nvGraphicFramePr>
        <p:xfrm>
          <a:off x="457200" y="2209800"/>
          <a:ext cx="8229600" cy="29718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pPr algn="ctr"/>
                      <a:r>
                        <a:rPr lang="en-US" sz="2400" dirty="0"/>
                        <a:t>TCR</a:t>
                      </a:r>
                    </a:p>
                  </a:txBody>
                  <a:tcPr/>
                </a:tc>
                <a:tc>
                  <a:txBody>
                    <a:bodyPr/>
                    <a:lstStyle/>
                    <a:p>
                      <a:pPr algn="ctr"/>
                      <a:r>
                        <a:rPr lang="en-US" sz="2400" dirty="0"/>
                        <a:t>RTCR</a:t>
                      </a:r>
                    </a:p>
                  </a:txBody>
                  <a:tcPr/>
                </a:tc>
                <a:extLst>
                  <a:ext uri="{0D108BD9-81ED-4DB2-BD59-A6C34878D82A}">
                    <a16:rowId xmlns:a16="http://schemas.microsoft.com/office/drawing/2014/main" val="10000"/>
                  </a:ext>
                </a:extLst>
              </a:tr>
              <a:tr h="2514600">
                <a:tc>
                  <a:txBody>
                    <a:bodyPr/>
                    <a:lstStyle/>
                    <a:p>
                      <a:r>
                        <a:rPr lang="en-US" dirty="0"/>
                        <a:t>Information related to highest monthly total coliforms results (number or percentage) and the total number of fecal coliforms/E. coli-positive samples.</a:t>
                      </a:r>
                    </a:p>
                    <a:p>
                      <a:endParaRPr lang="en-US" dirty="0"/>
                    </a:p>
                  </a:txBody>
                  <a:tcPr/>
                </a:tc>
                <a:tc>
                  <a:txBody>
                    <a:bodyPr/>
                    <a:lstStyle/>
                    <a:p>
                      <a:r>
                        <a:rPr lang="en-US" dirty="0"/>
                        <a:t>Information on the total number of E. coli-positive samples.</a:t>
                      </a:r>
                    </a:p>
                    <a:p>
                      <a:endParaRPr lang="en-US" dirty="0"/>
                    </a:p>
                  </a:txBody>
                  <a:tcPr/>
                </a:tc>
                <a:extLst>
                  <a:ext uri="{0D108BD9-81ED-4DB2-BD59-A6C34878D82A}">
                    <a16:rowId xmlns:a16="http://schemas.microsoft.com/office/drawing/2014/main" val="10001"/>
                  </a:ext>
                </a:extLst>
              </a:tr>
            </a:tbl>
          </a:graphicData>
        </a:graphic>
      </p:graphicFrame>
      <p:sp>
        <p:nvSpPr>
          <p:cNvPr id="5" name="TextBox 4">
            <a:extLst>
              <a:ext uri="{FF2B5EF4-FFF2-40B4-BE49-F238E27FC236}">
                <a16:creationId xmlns:a16="http://schemas.microsoft.com/office/drawing/2014/main" id="{F4023F69-0F11-3235-93A7-082C42446B42}"/>
              </a:ext>
            </a:extLst>
          </p:cNvPr>
          <p:cNvSpPr txBox="1"/>
          <p:nvPr/>
        </p:nvSpPr>
        <p:spPr>
          <a:xfrm>
            <a:off x="4572000" y="3429000"/>
            <a:ext cx="4114800" cy="1754188"/>
          </a:xfrm>
          <a:prstGeom prst="rect">
            <a:avLst/>
          </a:prstGeom>
          <a:solidFill>
            <a:schemeClr val="tx2">
              <a:lumMod val="40000"/>
              <a:lumOff val="60000"/>
            </a:schemeClr>
          </a:solidFill>
          <a:ln>
            <a:solidFill>
              <a:schemeClr val="bg1"/>
            </a:solidFill>
          </a:ln>
        </p:spPr>
        <p:txBody>
          <a:bodyPr>
            <a:spAutoFit/>
          </a:bodyPr>
          <a:lstStyle/>
          <a:p>
            <a:pPr>
              <a:defRPr/>
            </a:pPr>
            <a:r>
              <a:rPr lang="en-US" dirty="0">
                <a:latin typeface="Arial" charset="0"/>
                <a:cs typeface="+mn-cs"/>
              </a:rPr>
              <a:t>Information about the number of assessments required and corrective actions taken, and, if appropriate, the number of assessments and corrective actions not completed.</a:t>
            </a:r>
          </a:p>
          <a:p>
            <a:pPr>
              <a:defRPr/>
            </a:pPr>
            <a:endParaRPr lang="en-US" dirty="0">
              <a:latin typeface="Arial" charset="0"/>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a:extLst>
              <a:ext uri="{FF2B5EF4-FFF2-40B4-BE49-F238E27FC236}">
                <a16:creationId xmlns:a16="http://schemas.microsoft.com/office/drawing/2014/main" id="{2E519E59-45C2-DC39-EDBC-4E2E664F4A0C}"/>
              </a:ext>
            </a:extLst>
          </p:cNvPr>
          <p:cNvSpPr>
            <a:spLocks noGrp="1"/>
          </p:cNvSpPr>
          <p:nvPr>
            <p:ph idx="1"/>
          </p:nvPr>
        </p:nvSpPr>
        <p:spPr bwMode="auto">
          <a:xfrm>
            <a:off x="304800" y="5867400"/>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ctr" eaLnBrk="1" hangingPunct="1">
              <a:buFont typeface="Arial" panose="020B0604020202020204" pitchFamily="34" charset="0"/>
              <a:buNone/>
            </a:pPr>
            <a:endParaRPr lang="en-US" altLang="en-US" sz="2400"/>
          </a:p>
          <a:p>
            <a:pPr marL="0" indent="0" algn="ctr" eaLnBrk="1" hangingPunct="1">
              <a:buFont typeface="Arial" panose="020B0604020202020204" pitchFamily="34" charset="0"/>
              <a:buNone/>
            </a:pPr>
            <a:r>
              <a:rPr lang="en-US" altLang="en-US"/>
              <a:t>Questions? Contact IDEM at (317) 234-7430</a:t>
            </a:r>
          </a:p>
        </p:txBody>
      </p:sp>
      <p:pic>
        <p:nvPicPr>
          <p:cNvPr id="26627" name="Picture 4" descr="C:\Users\ASIMS\AppData\Local\Microsoft\Windows\Temporary Internet Files\Content.IE5\G3E26B4R\question 1[1].jpg">
            <a:extLst>
              <a:ext uri="{FF2B5EF4-FFF2-40B4-BE49-F238E27FC236}">
                <a16:creationId xmlns:a16="http://schemas.microsoft.com/office/drawing/2014/main" id="{ECEC701D-7B25-CBEC-65DE-B49793AA3E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066800"/>
            <a:ext cx="60960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66CC8A73-21DA-65C4-36EB-8CF21ECC8FDF}"/>
              </a:ext>
            </a:extLst>
          </p:cNvPr>
          <p:cNvSpPr>
            <a:spLocks noGrp="1"/>
          </p:cNvSpPr>
          <p:nvPr>
            <p:ph type="title"/>
          </p:nvPr>
        </p:nvSpPr>
        <p:spPr bwMode="auto">
          <a:xfrm>
            <a:off x="468313" y="1008063"/>
            <a:ext cx="82296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t>Abbreviations To Know</a:t>
            </a:r>
          </a:p>
        </p:txBody>
      </p:sp>
      <p:sp>
        <p:nvSpPr>
          <p:cNvPr id="14339" name="Content Placeholder 2">
            <a:extLst>
              <a:ext uri="{FF2B5EF4-FFF2-40B4-BE49-F238E27FC236}">
                <a16:creationId xmlns:a16="http://schemas.microsoft.com/office/drawing/2014/main" id="{340E5A31-9DB4-D77F-0536-85A3655FAFA7}"/>
              </a:ext>
            </a:extLst>
          </p:cNvPr>
          <p:cNvSpPr>
            <a:spLocks noGrp="1"/>
          </p:cNvSpPr>
          <p:nvPr>
            <p:ph idx="1"/>
          </p:nvPr>
        </p:nvSpPr>
        <p:spPr bwMode="auto">
          <a:xfrm>
            <a:off x="457200" y="1752600"/>
            <a:ext cx="8229600" cy="457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800"/>
              <a:t>RTCR – Revised Total Coliform Rule</a:t>
            </a:r>
          </a:p>
          <a:p>
            <a:pPr eaLnBrk="1" hangingPunct="1"/>
            <a:r>
              <a:rPr lang="en-US" altLang="en-US" sz="2800"/>
              <a:t>TCR – Total Coliform Rule</a:t>
            </a:r>
          </a:p>
          <a:p>
            <a:pPr eaLnBrk="1" hangingPunct="1"/>
            <a:r>
              <a:rPr lang="en-US" altLang="en-US" sz="2800"/>
              <a:t>TC – Total Coliform</a:t>
            </a:r>
          </a:p>
          <a:p>
            <a:pPr eaLnBrk="1" hangingPunct="1"/>
            <a:r>
              <a:rPr lang="en-US" altLang="en-US" sz="2800"/>
              <a:t>EC – </a:t>
            </a:r>
            <a:r>
              <a:rPr lang="en-US" altLang="en-US" sz="2800" i="1"/>
              <a:t>E. coli</a:t>
            </a:r>
          </a:p>
          <a:p>
            <a:pPr eaLnBrk="1" hangingPunct="1"/>
            <a:r>
              <a:rPr lang="en-US" altLang="en-US" sz="2800"/>
              <a:t>PN – Public Notice</a:t>
            </a:r>
          </a:p>
          <a:p>
            <a:pPr eaLnBrk="1" hangingPunct="1"/>
            <a:r>
              <a:rPr lang="en-US" altLang="en-US" sz="2800"/>
              <a:t>CCR – Consumer Confidence Report</a:t>
            </a:r>
          </a:p>
          <a:p>
            <a:pPr eaLnBrk="1" hangingPunct="1"/>
            <a:r>
              <a:rPr lang="en-US" altLang="en-US" sz="2800"/>
              <a:t>PWS – Public Water Supply</a:t>
            </a:r>
          </a:p>
          <a:p>
            <a:pPr eaLnBrk="1" hangingPunct="1"/>
            <a:r>
              <a:rPr lang="en-US" altLang="en-US" sz="2800"/>
              <a:t>TT – Treatment Technique</a:t>
            </a:r>
          </a:p>
          <a:p>
            <a:pPr eaLnBrk="1" hangingPunct="1"/>
            <a:r>
              <a:rPr lang="en-US" altLang="en-US" sz="2800"/>
              <a:t>MCL – Maximum Contaminant Level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94FDBA2-F7EB-EBB9-6DC7-3B53C10CEC66}"/>
              </a:ext>
            </a:extLst>
          </p:cNvPr>
          <p:cNvSpPr>
            <a:spLocks noGrp="1"/>
          </p:cNvSpPr>
          <p:nvPr>
            <p:ph type="title"/>
          </p:nvPr>
        </p:nvSpPr>
        <p:spPr bwMode="auto">
          <a:xfrm>
            <a:off x="457200" y="1219200"/>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en-US" altLang="en-US"/>
              <a:t>Sampling Plan</a:t>
            </a:r>
          </a:p>
        </p:txBody>
      </p:sp>
      <p:graphicFrame>
        <p:nvGraphicFramePr>
          <p:cNvPr id="6" name="Content Placeholder 5">
            <a:extLst>
              <a:ext uri="{FF2B5EF4-FFF2-40B4-BE49-F238E27FC236}">
                <a16:creationId xmlns:a16="http://schemas.microsoft.com/office/drawing/2014/main" id="{0F34906C-134A-D8B4-0316-D881A9456423}"/>
              </a:ext>
            </a:extLst>
          </p:cNvPr>
          <p:cNvGraphicFramePr>
            <a:graphicFrameLocks noGrp="1"/>
          </p:cNvGraphicFramePr>
          <p:nvPr>
            <p:ph idx="1"/>
          </p:nvPr>
        </p:nvGraphicFramePr>
        <p:xfrm>
          <a:off x="457200" y="2514600"/>
          <a:ext cx="8229600" cy="2930525"/>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5486400">
                  <a:extLst>
                    <a:ext uri="{9D8B030D-6E8A-4147-A177-3AD203B41FA5}">
                      <a16:colId xmlns:a16="http://schemas.microsoft.com/office/drawing/2014/main" val="20001"/>
                    </a:ext>
                  </a:extLst>
                </a:gridCol>
              </a:tblGrid>
              <a:tr h="370587">
                <a:tc>
                  <a:txBody>
                    <a:bodyPr/>
                    <a:lstStyle/>
                    <a:p>
                      <a:pPr algn="ctr"/>
                      <a:r>
                        <a:rPr lang="en-US" sz="1800" dirty="0"/>
                        <a:t>TCR</a:t>
                      </a:r>
                    </a:p>
                  </a:txBody>
                  <a:tcPr marT="45689" marB="45689"/>
                </a:tc>
                <a:tc>
                  <a:txBody>
                    <a:bodyPr/>
                    <a:lstStyle/>
                    <a:p>
                      <a:pPr algn="ctr"/>
                      <a:r>
                        <a:rPr lang="en-US" sz="1800" dirty="0"/>
                        <a:t>RTCR</a:t>
                      </a:r>
                    </a:p>
                  </a:txBody>
                  <a:tcPr marT="45689" marB="45689"/>
                </a:tc>
                <a:extLst>
                  <a:ext uri="{0D108BD9-81ED-4DB2-BD59-A6C34878D82A}">
                    <a16:rowId xmlns:a16="http://schemas.microsoft.com/office/drawing/2014/main" val="10000"/>
                  </a:ext>
                </a:extLst>
              </a:tr>
              <a:tr h="2559938">
                <a:tc>
                  <a:txBody>
                    <a:bodyPr/>
                    <a:lstStyle/>
                    <a:p>
                      <a:r>
                        <a:rPr lang="en-US" sz="1800" dirty="0"/>
                        <a:t>System must collect samples</a:t>
                      </a:r>
                      <a:r>
                        <a:rPr lang="en-US" sz="1800" baseline="0" dirty="0"/>
                        <a:t> that are representative of water throughout the distribution system  and the monitoring period according to a written sample siting plan.</a:t>
                      </a:r>
                      <a:endParaRPr lang="en-US" sz="1800" dirty="0"/>
                    </a:p>
                  </a:txBody>
                  <a:tcPr marT="45689" marB="45689"/>
                </a:tc>
                <a:tc>
                  <a:txBody>
                    <a:bodyPr/>
                    <a:lstStyle/>
                    <a:p>
                      <a:pPr marL="285750" indent="-285750">
                        <a:buFont typeface="Calibri" panose="020F0502020204030204" pitchFamily="34" charset="0"/>
                        <a:buChar char="*"/>
                      </a:pPr>
                      <a:r>
                        <a:rPr lang="en-US" sz="1800" dirty="0"/>
                        <a:t>Systems must develop a written site sampling </a:t>
                      </a:r>
                      <a:r>
                        <a:rPr lang="en-US" sz="1800" baseline="0" dirty="0"/>
                        <a:t>plan that identifies sampling sites and sample collection schedule that are representative of water throughout the distribution system, no later than </a:t>
                      </a:r>
                      <a:r>
                        <a:rPr lang="en-US" sz="1800" u="sng" baseline="0" dirty="0"/>
                        <a:t>March 31, 2016</a:t>
                      </a:r>
                      <a:r>
                        <a:rPr lang="en-US" sz="1800" u="none" baseline="0" dirty="0"/>
                        <a:t>.</a:t>
                      </a:r>
                    </a:p>
                    <a:p>
                      <a:pPr marL="285750" indent="-285750">
                        <a:buFont typeface="Calibri" panose="020F0502020204030204" pitchFamily="34" charset="0"/>
                        <a:buChar char="*"/>
                      </a:pPr>
                      <a:r>
                        <a:rPr lang="en-US" sz="1800" u="none" baseline="0" dirty="0"/>
                        <a:t>Sites may include a customer’s premise or dedicated sampling station.</a:t>
                      </a:r>
                    </a:p>
                    <a:p>
                      <a:pPr marL="285750" indent="-285750">
                        <a:buFont typeface="Calibri" panose="020F0502020204030204" pitchFamily="34" charset="0"/>
                        <a:buChar char="*"/>
                      </a:pPr>
                      <a:r>
                        <a:rPr lang="en-US" sz="1800" u="none" baseline="0" dirty="0"/>
                        <a:t>Routine, repeat and ground water rule sampling sites must be reflected in the plan.</a:t>
                      </a:r>
                    </a:p>
                    <a:p>
                      <a:endParaRPr lang="en-US" sz="1800" u="sng" dirty="0"/>
                    </a:p>
                  </a:txBody>
                  <a:tcPr marT="45689" marB="45689"/>
                </a:tc>
                <a:extLst>
                  <a:ext uri="{0D108BD9-81ED-4DB2-BD59-A6C34878D82A}">
                    <a16:rowId xmlns:a16="http://schemas.microsoft.com/office/drawing/2014/main" val="10001"/>
                  </a:ext>
                </a:extLst>
              </a:tr>
            </a:tbl>
          </a:graphicData>
        </a:graphic>
      </p:graphicFrame>
      <p:sp>
        <p:nvSpPr>
          <p:cNvPr id="7" name="TextBox 6">
            <a:extLst>
              <a:ext uri="{FF2B5EF4-FFF2-40B4-BE49-F238E27FC236}">
                <a16:creationId xmlns:a16="http://schemas.microsoft.com/office/drawing/2014/main" id="{86C8300D-52A7-6B5B-CF99-24B9A3EAAA20}"/>
              </a:ext>
            </a:extLst>
          </p:cNvPr>
          <p:cNvSpPr txBox="1"/>
          <p:nvPr/>
        </p:nvSpPr>
        <p:spPr>
          <a:xfrm>
            <a:off x="762000" y="5867400"/>
            <a:ext cx="6494463" cy="369888"/>
          </a:xfrm>
          <a:prstGeom prst="rect">
            <a:avLst/>
          </a:prstGeom>
          <a:solidFill>
            <a:schemeClr val="accent1">
              <a:lumMod val="20000"/>
              <a:lumOff val="80000"/>
            </a:schemeClr>
          </a:solidFill>
        </p:spPr>
        <p:txBody>
          <a:bodyPr wrap="none">
            <a:spAutoFit/>
          </a:bodyPr>
          <a:lstStyle/>
          <a:p>
            <a:pPr>
              <a:defRPr/>
            </a:pPr>
            <a:r>
              <a:rPr lang="en-US" dirty="0">
                <a:latin typeface="Arial" charset="0"/>
                <a:cs typeface="+mn-cs"/>
              </a:rPr>
              <a:t>Plans are subject to IDEM review, approval &amp; revision request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514B5DB6-2E3A-9870-98D5-CAD224473B30}"/>
              </a:ext>
            </a:extLst>
          </p:cNvPr>
          <p:cNvSpPr>
            <a:spLocks noGrp="1"/>
          </p:cNvSpPr>
          <p:nvPr>
            <p:ph type="title"/>
          </p:nvPr>
        </p:nvSpPr>
        <p:spPr bwMode="auto">
          <a:xfrm>
            <a:off x="457200" y="1219200"/>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en-US" altLang="en-US"/>
              <a:t>Additional Routine Monitoring</a:t>
            </a:r>
          </a:p>
        </p:txBody>
      </p:sp>
      <p:graphicFrame>
        <p:nvGraphicFramePr>
          <p:cNvPr id="4" name="Content Placeholder 3">
            <a:extLst>
              <a:ext uri="{FF2B5EF4-FFF2-40B4-BE49-F238E27FC236}">
                <a16:creationId xmlns:a16="http://schemas.microsoft.com/office/drawing/2014/main" id="{F5BC7CD7-6422-F9FE-B046-18657D7F2763}"/>
              </a:ext>
            </a:extLst>
          </p:cNvPr>
          <p:cNvGraphicFramePr>
            <a:graphicFrameLocks noGrp="1"/>
          </p:cNvGraphicFramePr>
          <p:nvPr>
            <p:ph idx="1"/>
          </p:nvPr>
        </p:nvGraphicFramePr>
        <p:xfrm>
          <a:off x="457200" y="2286000"/>
          <a:ext cx="8229600" cy="3840163"/>
        </p:xfrm>
        <a:graphic>
          <a:graphicData uri="http://schemas.openxmlformats.org/drawingml/2006/table">
            <a:tbl>
              <a:tblPr firstRow="1" bandRow="1">
                <a:tableStyleId>{5C22544A-7EE6-4342-B048-85BDC9FD1C3A}</a:tableStyleId>
              </a:tblPr>
              <a:tblGrid>
                <a:gridCol w="3733800">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tblGrid>
              <a:tr h="457146">
                <a:tc>
                  <a:txBody>
                    <a:bodyPr/>
                    <a:lstStyle/>
                    <a:p>
                      <a:pPr algn="ctr"/>
                      <a:r>
                        <a:rPr lang="en-US" sz="2400" dirty="0"/>
                        <a:t>TCR</a:t>
                      </a:r>
                    </a:p>
                  </a:txBody>
                  <a:tcPr marT="45706" marB="45706"/>
                </a:tc>
                <a:tc>
                  <a:txBody>
                    <a:bodyPr/>
                    <a:lstStyle/>
                    <a:p>
                      <a:pPr algn="ctr"/>
                      <a:r>
                        <a:rPr lang="en-US" sz="2400" dirty="0"/>
                        <a:t>RTCR</a:t>
                      </a:r>
                    </a:p>
                  </a:txBody>
                  <a:tcPr marT="45706" marB="45706"/>
                </a:tc>
                <a:extLst>
                  <a:ext uri="{0D108BD9-81ED-4DB2-BD59-A6C34878D82A}">
                    <a16:rowId xmlns:a16="http://schemas.microsoft.com/office/drawing/2014/main" val="10000"/>
                  </a:ext>
                </a:extLst>
              </a:tr>
              <a:tr h="3383017">
                <a:tc>
                  <a:txBody>
                    <a:bodyPr/>
                    <a:lstStyle/>
                    <a:p>
                      <a:r>
                        <a:rPr lang="en-US" sz="2400" dirty="0"/>
                        <a:t>PWS taking &lt; 5 routine samples per</a:t>
                      </a:r>
                      <a:r>
                        <a:rPr lang="en-US" sz="2400" baseline="0" dirty="0"/>
                        <a:t> month (PWS serving ≤4,100):</a:t>
                      </a:r>
                    </a:p>
                    <a:p>
                      <a:r>
                        <a:rPr lang="en-US" sz="2400" baseline="0" dirty="0"/>
                        <a:t>* Must take at least 5 routine samples in the month after a TC+ sample. </a:t>
                      </a:r>
                      <a:endParaRPr lang="en-US" sz="2400" dirty="0"/>
                    </a:p>
                  </a:txBody>
                  <a:tcPr marT="45706" marB="45706"/>
                </a:tc>
                <a:tc>
                  <a:txBody>
                    <a:bodyPr/>
                    <a:lstStyle/>
                    <a:p>
                      <a:r>
                        <a:rPr lang="en-US" sz="2400" dirty="0"/>
                        <a:t>No longer a</a:t>
                      </a:r>
                      <a:r>
                        <a:rPr lang="en-US" sz="2400" baseline="0" dirty="0"/>
                        <a:t> requirement for systems that monitor at least monthly.</a:t>
                      </a:r>
                    </a:p>
                    <a:p>
                      <a:r>
                        <a:rPr lang="en-US" sz="2400" baseline="0" dirty="0"/>
                        <a:t>PWSS taking  samples less frequently than once per month (i.e. quarterly):</a:t>
                      </a:r>
                    </a:p>
                    <a:p>
                      <a:r>
                        <a:rPr lang="en-US" sz="2400" baseline="0" dirty="0"/>
                        <a:t>   *Must take at least 3 routine samples in a month after a TC+ sample.</a:t>
                      </a:r>
                    </a:p>
                  </a:txBody>
                  <a:tcPr marT="45706" marB="45706"/>
                </a:tc>
                <a:extLst>
                  <a:ext uri="{0D108BD9-81ED-4DB2-BD59-A6C34878D82A}">
                    <a16:rowId xmlns:a16="http://schemas.microsoft.com/office/drawing/2014/main" val="10001"/>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5E67E079-82DF-1BF7-6C2F-4530F6367321}"/>
              </a:ext>
            </a:extLst>
          </p:cNvPr>
          <p:cNvSpPr>
            <a:spLocks noGrp="1"/>
          </p:cNvSpPr>
          <p:nvPr>
            <p:ph type="title"/>
          </p:nvPr>
        </p:nvSpPr>
        <p:spPr bwMode="auto">
          <a:xfrm>
            <a:off x="457200" y="1219200"/>
            <a:ext cx="82296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en-US" altLang="en-US"/>
              <a:t>Repeat Monitoring # of Samples</a:t>
            </a:r>
          </a:p>
        </p:txBody>
      </p:sp>
      <p:graphicFrame>
        <p:nvGraphicFramePr>
          <p:cNvPr id="4" name="Content Placeholder 3">
            <a:extLst>
              <a:ext uri="{FF2B5EF4-FFF2-40B4-BE49-F238E27FC236}">
                <a16:creationId xmlns:a16="http://schemas.microsoft.com/office/drawing/2014/main" id="{874670C2-A3F5-65AB-C1BA-9FD9218B590F}"/>
              </a:ext>
            </a:extLst>
          </p:cNvPr>
          <p:cNvGraphicFramePr>
            <a:graphicFrameLocks noGrp="1"/>
          </p:cNvGraphicFramePr>
          <p:nvPr>
            <p:ph idx="1"/>
          </p:nvPr>
        </p:nvGraphicFramePr>
        <p:xfrm>
          <a:off x="457200" y="2514600"/>
          <a:ext cx="8229600" cy="31242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pPr algn="ctr"/>
                      <a:r>
                        <a:rPr lang="en-US" sz="2400" dirty="0"/>
                        <a:t>TCR</a:t>
                      </a:r>
                    </a:p>
                  </a:txBody>
                  <a:tcPr/>
                </a:tc>
                <a:tc>
                  <a:txBody>
                    <a:bodyPr/>
                    <a:lstStyle/>
                    <a:p>
                      <a:pPr algn="ctr"/>
                      <a:r>
                        <a:rPr lang="en-US" sz="2400" dirty="0"/>
                        <a:t>RTCR</a:t>
                      </a:r>
                    </a:p>
                  </a:txBody>
                  <a:tcPr/>
                </a:tc>
                <a:extLst>
                  <a:ext uri="{0D108BD9-81ED-4DB2-BD59-A6C34878D82A}">
                    <a16:rowId xmlns:a16="http://schemas.microsoft.com/office/drawing/2014/main" val="10000"/>
                  </a:ext>
                </a:extLst>
              </a:tr>
              <a:tr h="2667000">
                <a:tc>
                  <a:txBody>
                    <a:bodyPr/>
                    <a:lstStyle/>
                    <a:p>
                      <a:endParaRPr lang="en-US" baseline="0" dirty="0"/>
                    </a:p>
                    <a:p>
                      <a:endParaRPr lang="en-US" baseline="0" dirty="0"/>
                    </a:p>
                    <a:p>
                      <a:endParaRPr lang="en-US" baseline="0" dirty="0"/>
                    </a:p>
                    <a:p>
                      <a:r>
                        <a:rPr lang="en-US" baseline="0" dirty="0"/>
                        <a:t>PWS serving &gt;1,000: 3 repeat samples for every TC+ routine sample.</a:t>
                      </a:r>
                      <a:endParaRPr lang="en-US" dirty="0"/>
                    </a:p>
                  </a:txBody>
                  <a:tcPr/>
                </a:tc>
                <a:tc>
                  <a:txBody>
                    <a:bodyPr/>
                    <a:lstStyle/>
                    <a:p>
                      <a:r>
                        <a:rPr lang="en-US" sz="1050" dirty="0">
                          <a:sym typeface="Wingdings"/>
                        </a:rPr>
                        <a:t></a:t>
                      </a:r>
                      <a:r>
                        <a:rPr lang="en-US" dirty="0"/>
                        <a:t>All PWS must take 3 repeat samples for every TC+ </a:t>
                      </a:r>
                      <a:r>
                        <a:rPr lang="en-US" b="1" u="sng" dirty="0"/>
                        <a:t>routine</a:t>
                      </a:r>
                      <a:r>
                        <a:rPr lang="en-US" dirty="0"/>
                        <a:t> sample</a:t>
                      </a:r>
                    </a:p>
                    <a:p>
                      <a:endParaRPr lang="en-US" dirty="0"/>
                    </a:p>
                  </a:txBody>
                  <a:tcPr/>
                </a:tc>
                <a:extLst>
                  <a:ext uri="{0D108BD9-81ED-4DB2-BD59-A6C34878D82A}">
                    <a16:rowId xmlns:a16="http://schemas.microsoft.com/office/drawing/2014/main" val="10001"/>
                  </a:ext>
                </a:extLst>
              </a:tr>
            </a:tbl>
          </a:graphicData>
        </a:graphic>
      </p:graphicFrame>
      <p:sp>
        <p:nvSpPr>
          <p:cNvPr id="5" name="TextBox 4">
            <a:extLst>
              <a:ext uri="{FF2B5EF4-FFF2-40B4-BE49-F238E27FC236}">
                <a16:creationId xmlns:a16="http://schemas.microsoft.com/office/drawing/2014/main" id="{7F17458A-9374-A9A6-CE70-4BC2A5B534B3}"/>
              </a:ext>
            </a:extLst>
          </p:cNvPr>
          <p:cNvSpPr txBox="1"/>
          <p:nvPr/>
        </p:nvSpPr>
        <p:spPr>
          <a:xfrm>
            <a:off x="457200" y="4419600"/>
            <a:ext cx="4114800" cy="646113"/>
          </a:xfrm>
          <a:prstGeom prst="rect">
            <a:avLst/>
          </a:prstGeom>
          <a:solidFill>
            <a:schemeClr val="tx2">
              <a:lumMod val="40000"/>
              <a:lumOff val="60000"/>
            </a:schemeClr>
          </a:solidFill>
          <a:ln>
            <a:solidFill>
              <a:schemeClr val="bg1"/>
            </a:solidFill>
          </a:ln>
        </p:spPr>
        <p:txBody>
          <a:bodyPr>
            <a:spAutoFit/>
          </a:bodyPr>
          <a:lstStyle/>
          <a:p>
            <a:pPr>
              <a:defRPr/>
            </a:pPr>
            <a:r>
              <a:rPr lang="en-US" dirty="0">
                <a:latin typeface="Arial" charset="0"/>
                <a:cs typeface="+mn-cs"/>
              </a:rPr>
              <a:t>Must take additional repeats for TC+ until trigger an MCL violation.</a:t>
            </a:r>
          </a:p>
        </p:txBody>
      </p:sp>
      <p:sp>
        <p:nvSpPr>
          <p:cNvPr id="6" name="TextBox 5">
            <a:extLst>
              <a:ext uri="{FF2B5EF4-FFF2-40B4-BE49-F238E27FC236}">
                <a16:creationId xmlns:a16="http://schemas.microsoft.com/office/drawing/2014/main" id="{16098561-B0EF-2E1E-1102-F81F993814AD}"/>
              </a:ext>
            </a:extLst>
          </p:cNvPr>
          <p:cNvSpPr txBox="1"/>
          <p:nvPr/>
        </p:nvSpPr>
        <p:spPr>
          <a:xfrm>
            <a:off x="457200" y="3048000"/>
            <a:ext cx="4114800" cy="646113"/>
          </a:xfrm>
          <a:prstGeom prst="rect">
            <a:avLst/>
          </a:prstGeom>
          <a:solidFill>
            <a:schemeClr val="tx2">
              <a:lumMod val="40000"/>
              <a:lumOff val="60000"/>
            </a:schemeClr>
          </a:solidFill>
          <a:ln>
            <a:solidFill>
              <a:schemeClr val="bg1"/>
            </a:solidFill>
          </a:ln>
        </p:spPr>
        <p:txBody>
          <a:bodyPr>
            <a:spAutoFit/>
          </a:bodyPr>
          <a:lstStyle/>
          <a:p>
            <a:pPr>
              <a:defRPr/>
            </a:pPr>
            <a:r>
              <a:rPr lang="en-US" dirty="0">
                <a:latin typeface="Arial" charset="0"/>
                <a:cs typeface="+mn-cs"/>
              </a:rPr>
              <a:t>PWS serving ≤1,000: 4 repeat samples for every TC+ routine sample.</a:t>
            </a:r>
          </a:p>
        </p:txBody>
      </p:sp>
      <p:sp>
        <p:nvSpPr>
          <p:cNvPr id="7" name="TextBox 6">
            <a:extLst>
              <a:ext uri="{FF2B5EF4-FFF2-40B4-BE49-F238E27FC236}">
                <a16:creationId xmlns:a16="http://schemas.microsoft.com/office/drawing/2014/main" id="{4EF55F58-B209-C38B-75F9-C43C02A4D273}"/>
              </a:ext>
            </a:extLst>
          </p:cNvPr>
          <p:cNvSpPr txBox="1"/>
          <p:nvPr/>
        </p:nvSpPr>
        <p:spPr>
          <a:xfrm>
            <a:off x="4572000" y="4419600"/>
            <a:ext cx="4114800" cy="923925"/>
          </a:xfrm>
          <a:prstGeom prst="rect">
            <a:avLst/>
          </a:prstGeom>
          <a:solidFill>
            <a:schemeClr val="tx2">
              <a:lumMod val="40000"/>
              <a:lumOff val="60000"/>
            </a:schemeClr>
          </a:solidFill>
          <a:ln>
            <a:solidFill>
              <a:schemeClr val="bg1"/>
            </a:solidFill>
          </a:ln>
        </p:spPr>
        <p:txBody>
          <a:bodyPr>
            <a:spAutoFit/>
          </a:bodyPr>
          <a:lstStyle/>
          <a:p>
            <a:pPr>
              <a:defRPr/>
            </a:pPr>
            <a:r>
              <a:rPr lang="en-US" sz="1050" dirty="0">
                <a:latin typeface="Arial" charset="0"/>
                <a:cs typeface="+mn-cs"/>
                <a:sym typeface="Wingdings"/>
              </a:rPr>
              <a:t></a:t>
            </a:r>
            <a:r>
              <a:rPr lang="en-US" dirty="0">
                <a:latin typeface="Arial" charset="0"/>
                <a:cs typeface="+mn-cs"/>
              </a:rPr>
              <a:t>Must take additional repeats until the PWS triggers an assessment or has a set of repeat samples that are all TC-</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E825B818-F291-D0F5-8590-D54FDBC35A7C}"/>
              </a:ext>
            </a:extLst>
          </p:cNvPr>
          <p:cNvSpPr>
            <a:spLocks noGrp="1"/>
          </p:cNvSpPr>
          <p:nvPr>
            <p:ph type="title"/>
          </p:nvPr>
        </p:nvSpPr>
        <p:spPr bwMode="auto">
          <a:xfrm>
            <a:off x="457200" y="1219200"/>
            <a:ext cx="82296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en-US" altLang="en-US"/>
              <a:t>Repeat Monitoring - Locations</a:t>
            </a:r>
          </a:p>
        </p:txBody>
      </p:sp>
      <p:graphicFrame>
        <p:nvGraphicFramePr>
          <p:cNvPr id="4" name="Content Placeholder 3">
            <a:extLst>
              <a:ext uri="{FF2B5EF4-FFF2-40B4-BE49-F238E27FC236}">
                <a16:creationId xmlns:a16="http://schemas.microsoft.com/office/drawing/2014/main" id="{27A7A695-D09A-0825-9C58-52E10CF22BC0}"/>
              </a:ext>
            </a:extLst>
          </p:cNvPr>
          <p:cNvGraphicFramePr>
            <a:graphicFrameLocks noGrp="1"/>
          </p:cNvGraphicFramePr>
          <p:nvPr>
            <p:ph idx="1"/>
          </p:nvPr>
        </p:nvGraphicFramePr>
        <p:xfrm>
          <a:off x="381000" y="1981200"/>
          <a:ext cx="8229600" cy="43434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549088">
                <a:tc>
                  <a:txBody>
                    <a:bodyPr/>
                    <a:lstStyle/>
                    <a:p>
                      <a:pPr algn="ctr"/>
                      <a:r>
                        <a:rPr lang="en-US" sz="2400" dirty="0"/>
                        <a:t>TCR</a:t>
                      </a:r>
                    </a:p>
                  </a:txBody>
                  <a:tcPr/>
                </a:tc>
                <a:tc>
                  <a:txBody>
                    <a:bodyPr/>
                    <a:lstStyle/>
                    <a:p>
                      <a:pPr algn="ctr"/>
                      <a:r>
                        <a:rPr lang="en-US" sz="2400" dirty="0"/>
                        <a:t>RTCR</a:t>
                      </a:r>
                    </a:p>
                  </a:txBody>
                  <a:tcPr/>
                </a:tc>
                <a:extLst>
                  <a:ext uri="{0D108BD9-81ED-4DB2-BD59-A6C34878D82A}">
                    <a16:rowId xmlns:a16="http://schemas.microsoft.com/office/drawing/2014/main" val="10000"/>
                  </a:ext>
                </a:extLst>
              </a:tr>
              <a:tr h="3794312">
                <a:tc>
                  <a:txBody>
                    <a:bodyPr/>
                    <a:lstStyle/>
                    <a:p>
                      <a:r>
                        <a:rPr lang="en-US" sz="2400" dirty="0"/>
                        <a:t>Repeat samples must be collected from the original TC+ site, at least one at a tap within 5 service connections upstream, and at least</a:t>
                      </a:r>
                      <a:r>
                        <a:rPr lang="en-US" sz="2400" baseline="0" dirty="0"/>
                        <a:t> one at a tap within 5 service connections downstream.</a:t>
                      </a:r>
                      <a:endParaRPr lang="en-US" sz="2400" dirty="0"/>
                    </a:p>
                  </a:txBody>
                  <a:tcPr/>
                </a:tc>
                <a:tc>
                  <a:txBody>
                    <a:bodyPr/>
                    <a:lstStyle/>
                    <a:p>
                      <a:r>
                        <a:rPr lang="en-US" sz="2400" dirty="0"/>
                        <a:t>PWS can collect repeat samples using the same</a:t>
                      </a:r>
                      <a:r>
                        <a:rPr lang="en-US" sz="2400" baseline="0" dirty="0"/>
                        <a:t> procedures as in TCR; </a:t>
                      </a:r>
                      <a:endParaRPr lang="en-US" dirty="0"/>
                    </a:p>
                  </a:txBody>
                  <a:tcPr/>
                </a:tc>
                <a:extLst>
                  <a:ext uri="{0D108BD9-81ED-4DB2-BD59-A6C34878D82A}">
                    <a16:rowId xmlns:a16="http://schemas.microsoft.com/office/drawing/2014/main" val="10001"/>
                  </a:ext>
                </a:extLst>
              </a:tr>
            </a:tbl>
          </a:graphicData>
        </a:graphic>
      </p:graphicFrame>
      <p:sp>
        <p:nvSpPr>
          <p:cNvPr id="5" name="TextBox 4">
            <a:extLst>
              <a:ext uri="{FF2B5EF4-FFF2-40B4-BE49-F238E27FC236}">
                <a16:creationId xmlns:a16="http://schemas.microsoft.com/office/drawing/2014/main" id="{F32413AE-2D3B-05AB-C619-5C9F27249DC0}"/>
              </a:ext>
            </a:extLst>
          </p:cNvPr>
          <p:cNvSpPr txBox="1"/>
          <p:nvPr/>
        </p:nvSpPr>
        <p:spPr>
          <a:xfrm>
            <a:off x="4495800" y="3733800"/>
            <a:ext cx="4114800" cy="2216150"/>
          </a:xfrm>
          <a:prstGeom prst="rect">
            <a:avLst/>
          </a:prstGeom>
          <a:solidFill>
            <a:schemeClr val="tx2">
              <a:lumMod val="40000"/>
              <a:lumOff val="60000"/>
            </a:schemeClr>
          </a:solidFill>
        </p:spPr>
        <p:txBody>
          <a:bodyPr>
            <a:spAutoFit/>
          </a:bodyPr>
          <a:lstStyle/>
          <a:p>
            <a:pPr>
              <a:lnSpc>
                <a:spcPct val="115000"/>
              </a:lnSpc>
              <a:spcBef>
                <a:spcPts val="0"/>
              </a:spcBef>
              <a:spcAft>
                <a:spcPts val="1000"/>
              </a:spcAft>
              <a:defRPr/>
            </a:pPr>
            <a:r>
              <a:rPr lang="en-US" sz="2400" dirty="0">
                <a:latin typeface="Calibri"/>
                <a:ea typeface="Calibri"/>
                <a:cs typeface="Times New Roman"/>
              </a:rPr>
              <a:t>or based on site-specific conditions, the PWS may sample at alternative representative sites with permission from IDEM.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D3AE27B7-B205-3C73-2993-DDE7CFF770FD}"/>
              </a:ext>
            </a:extLst>
          </p:cNvPr>
          <p:cNvSpPr>
            <a:spLocks noGrp="1"/>
          </p:cNvSpPr>
          <p:nvPr>
            <p:ph type="title"/>
          </p:nvPr>
        </p:nvSpPr>
        <p:spPr bwMode="auto">
          <a:xfrm>
            <a:off x="457200" y="11430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en-US" altLang="en-US" sz="4000"/>
              <a:t>TT Triggers &amp; Level 1 &amp; 2 Assessments</a:t>
            </a:r>
          </a:p>
        </p:txBody>
      </p:sp>
      <p:graphicFrame>
        <p:nvGraphicFramePr>
          <p:cNvPr id="4" name="Content Placeholder 3">
            <a:extLst>
              <a:ext uri="{FF2B5EF4-FFF2-40B4-BE49-F238E27FC236}">
                <a16:creationId xmlns:a16="http://schemas.microsoft.com/office/drawing/2014/main" id="{74FADBCD-F9A7-CB77-4671-5C1C66A97F50}"/>
              </a:ext>
            </a:extLst>
          </p:cNvPr>
          <p:cNvGraphicFramePr>
            <a:graphicFrameLocks noGrp="1"/>
          </p:cNvGraphicFramePr>
          <p:nvPr>
            <p:ph idx="1"/>
          </p:nvPr>
        </p:nvGraphicFramePr>
        <p:xfrm>
          <a:off x="457200" y="1905000"/>
          <a:ext cx="8229600" cy="4595813"/>
        </p:xfrm>
        <a:graphic>
          <a:graphicData uri="http://schemas.openxmlformats.org/drawingml/2006/table">
            <a:tbl>
              <a:tblPr firstRow="1" bandRow="1">
                <a:tableStyleId>{5C22544A-7EE6-4342-B048-85BDC9FD1C3A}</a:tableStyleId>
              </a:tblPr>
              <a:tblGrid>
                <a:gridCol w="3962400">
                  <a:extLst>
                    <a:ext uri="{9D8B030D-6E8A-4147-A177-3AD203B41FA5}">
                      <a16:colId xmlns:a16="http://schemas.microsoft.com/office/drawing/2014/main" val="20000"/>
                    </a:ext>
                  </a:extLst>
                </a:gridCol>
                <a:gridCol w="4267200">
                  <a:extLst>
                    <a:ext uri="{9D8B030D-6E8A-4147-A177-3AD203B41FA5}">
                      <a16:colId xmlns:a16="http://schemas.microsoft.com/office/drawing/2014/main" val="20001"/>
                    </a:ext>
                  </a:extLst>
                </a:gridCol>
              </a:tblGrid>
              <a:tr h="457202">
                <a:tc>
                  <a:txBody>
                    <a:bodyPr/>
                    <a:lstStyle/>
                    <a:p>
                      <a:pPr algn="ctr"/>
                      <a:r>
                        <a:rPr lang="en-US" sz="2400" dirty="0"/>
                        <a:t>TCR</a:t>
                      </a:r>
                    </a:p>
                  </a:txBody>
                  <a:tcPr marT="45721" marB="45721"/>
                </a:tc>
                <a:tc>
                  <a:txBody>
                    <a:bodyPr/>
                    <a:lstStyle/>
                    <a:p>
                      <a:pPr algn="ctr"/>
                      <a:r>
                        <a:rPr lang="en-US" sz="2400" dirty="0"/>
                        <a:t>RTCR</a:t>
                      </a:r>
                    </a:p>
                  </a:txBody>
                  <a:tcPr marT="45721" marB="45721"/>
                </a:tc>
                <a:extLst>
                  <a:ext uri="{0D108BD9-81ED-4DB2-BD59-A6C34878D82A}">
                    <a16:rowId xmlns:a16="http://schemas.microsoft.com/office/drawing/2014/main" val="10000"/>
                  </a:ext>
                </a:extLst>
              </a:tr>
              <a:tr h="4138611">
                <a:tc>
                  <a:txBody>
                    <a:bodyPr/>
                    <a:lstStyle/>
                    <a:p>
                      <a:r>
                        <a:rPr lang="en-US" sz="2000" dirty="0"/>
                        <a:t>Does not exist</a:t>
                      </a:r>
                    </a:p>
                  </a:txBody>
                  <a:tcPr marT="45721" marB="45721"/>
                </a:tc>
                <a:tc>
                  <a:txBody>
                    <a:bodyPr/>
                    <a:lstStyle/>
                    <a:p>
                      <a:r>
                        <a:rPr lang="en-US" sz="2000" dirty="0"/>
                        <a:t>All systems required to conduct Level1/Level 2 assessment when monitoring results show that the system</a:t>
                      </a:r>
                      <a:r>
                        <a:rPr lang="en-US" sz="2000" baseline="0" dirty="0"/>
                        <a:t> may be vulnerable to contamination.</a:t>
                      </a:r>
                    </a:p>
                    <a:p>
                      <a:pPr marL="285750" indent="-285750">
                        <a:buFontTx/>
                        <a:buChar char="-"/>
                      </a:pPr>
                      <a:r>
                        <a:rPr lang="en-US" sz="2000" baseline="0" dirty="0"/>
                        <a:t>Initiated by a TT triggers, it is an evaluation to identify sanitary defects.</a:t>
                      </a:r>
                    </a:p>
                    <a:p>
                      <a:pPr marL="285750" indent="-285750">
                        <a:buFontTx/>
                        <a:buChar char="-"/>
                      </a:pPr>
                      <a:r>
                        <a:rPr lang="en-US" sz="2000" baseline="0" dirty="0"/>
                        <a:t>Conditions that defined a non-acute MCL violation under TCR are now used to trigger an assessment.</a:t>
                      </a:r>
                    </a:p>
                    <a:p>
                      <a:pPr marL="285750" indent="-285750">
                        <a:buFontTx/>
                        <a:buChar char="-"/>
                      </a:pPr>
                      <a:r>
                        <a:rPr lang="en-US" sz="2000" baseline="0" dirty="0"/>
                        <a:t>More proactive approach to public health protection compared to TCR.</a:t>
                      </a:r>
                      <a:endParaRPr lang="en-US" sz="2000" dirty="0"/>
                    </a:p>
                  </a:txBody>
                  <a:tcPr marT="45721" marB="45721"/>
                </a:tc>
                <a:extLst>
                  <a:ext uri="{0D108BD9-81ED-4DB2-BD59-A6C34878D82A}">
                    <a16:rowId xmlns:a16="http://schemas.microsoft.com/office/drawing/2014/main" val="10001"/>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C6CF2159-FD44-DE0D-BC1B-D7F7BCF573A2}"/>
              </a:ext>
            </a:extLst>
          </p:cNvPr>
          <p:cNvSpPr>
            <a:spLocks noGrp="1"/>
          </p:cNvSpPr>
          <p:nvPr>
            <p:ph type="title"/>
          </p:nvPr>
        </p:nvSpPr>
        <p:spPr bwMode="auto">
          <a:xfrm>
            <a:off x="457200" y="1219200"/>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en-US" altLang="en-US"/>
              <a:t>MCL Violations</a:t>
            </a:r>
          </a:p>
        </p:txBody>
      </p:sp>
      <p:graphicFrame>
        <p:nvGraphicFramePr>
          <p:cNvPr id="4" name="Content Placeholder 3">
            <a:extLst>
              <a:ext uri="{FF2B5EF4-FFF2-40B4-BE49-F238E27FC236}">
                <a16:creationId xmlns:a16="http://schemas.microsoft.com/office/drawing/2014/main" id="{918E994D-00E1-99B7-B7D0-92F1AC77FC9C}"/>
              </a:ext>
            </a:extLst>
          </p:cNvPr>
          <p:cNvGraphicFramePr>
            <a:graphicFrameLocks noGrp="1"/>
          </p:cNvGraphicFramePr>
          <p:nvPr>
            <p:ph idx="1"/>
          </p:nvPr>
        </p:nvGraphicFramePr>
        <p:xfrm>
          <a:off x="457200" y="2057400"/>
          <a:ext cx="8229600" cy="32766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2667000">
                  <a:extLst>
                    <a:ext uri="{9D8B030D-6E8A-4147-A177-3AD203B41FA5}">
                      <a16:colId xmlns:a16="http://schemas.microsoft.com/office/drawing/2014/main" val="20002"/>
                    </a:ext>
                  </a:extLst>
                </a:gridCol>
              </a:tblGrid>
              <a:tr h="370840">
                <a:tc>
                  <a:txBody>
                    <a:bodyPr/>
                    <a:lstStyle/>
                    <a:p>
                      <a:pPr algn="ctr"/>
                      <a:r>
                        <a:rPr lang="en-US" sz="2400" dirty="0"/>
                        <a:t>TCR</a:t>
                      </a:r>
                    </a:p>
                  </a:txBody>
                  <a:tcPr/>
                </a:tc>
                <a:tc gridSpan="2">
                  <a:txBody>
                    <a:bodyPr/>
                    <a:lstStyle/>
                    <a:p>
                      <a:pPr algn="ctr"/>
                      <a:r>
                        <a:rPr lang="en-US" sz="2400" dirty="0"/>
                        <a:t>RTCR</a:t>
                      </a:r>
                    </a:p>
                  </a:txBody>
                  <a:tcPr/>
                </a:tc>
                <a:tc hMerge="1">
                  <a:txBody>
                    <a:bodyPr/>
                    <a:lstStyle/>
                    <a:p>
                      <a:endParaRPr lang="en-US"/>
                    </a:p>
                  </a:txBody>
                  <a:tcPr/>
                </a:tc>
                <a:extLst>
                  <a:ext uri="{0D108BD9-81ED-4DB2-BD59-A6C34878D82A}">
                    <a16:rowId xmlns:a16="http://schemas.microsoft.com/office/drawing/2014/main" val="10000"/>
                  </a:ext>
                </a:extLst>
              </a:tr>
              <a:tr h="370840">
                <a:tc>
                  <a:txBody>
                    <a:bodyPr/>
                    <a:lstStyle/>
                    <a:p>
                      <a:endParaRPr lang="en-US" dirty="0"/>
                    </a:p>
                  </a:txBody>
                  <a:tcPr/>
                </a:tc>
                <a:tc>
                  <a:txBody>
                    <a:bodyPr/>
                    <a:lstStyle/>
                    <a:p>
                      <a:r>
                        <a:rPr lang="en-US" dirty="0"/>
                        <a:t>Routine sample</a:t>
                      </a:r>
                    </a:p>
                  </a:txBody>
                  <a:tcPr/>
                </a:tc>
                <a:tc>
                  <a:txBody>
                    <a:bodyPr/>
                    <a:lstStyle/>
                    <a:p>
                      <a:r>
                        <a:rPr lang="en-US" dirty="0"/>
                        <a:t>     Repeat sample</a:t>
                      </a:r>
                    </a:p>
                  </a:txBody>
                  <a:tcPr/>
                </a:tc>
                <a:extLst>
                  <a:ext uri="{0D108BD9-81ED-4DB2-BD59-A6C34878D82A}">
                    <a16:rowId xmlns:a16="http://schemas.microsoft.com/office/drawing/2014/main" val="10001"/>
                  </a:ext>
                </a:extLst>
              </a:tr>
              <a:tr h="370840">
                <a:tc>
                  <a:txBody>
                    <a:bodyPr/>
                    <a:lstStyle/>
                    <a:p>
                      <a:r>
                        <a:rPr lang="en-US" dirty="0"/>
                        <a:t>Fecal coliform positive repeat sample</a:t>
                      </a:r>
                    </a:p>
                  </a:txBody>
                  <a:tcPr/>
                </a:tc>
                <a:tc>
                  <a:txBody>
                    <a:bodyPr/>
                    <a:lstStyle/>
                    <a:p>
                      <a:r>
                        <a:rPr lang="en-US" dirty="0"/>
                        <a:t>TC+</a:t>
                      </a:r>
                    </a:p>
                  </a:txBody>
                  <a:tcPr/>
                </a:tc>
                <a:tc>
                  <a:txBody>
                    <a:bodyPr/>
                    <a:lstStyle/>
                    <a:p>
                      <a:r>
                        <a:rPr lang="en-US" dirty="0"/>
                        <a:t>EC+</a:t>
                      </a:r>
                    </a:p>
                  </a:txBody>
                  <a:tcPr/>
                </a:tc>
                <a:extLst>
                  <a:ext uri="{0D108BD9-81ED-4DB2-BD59-A6C34878D82A}">
                    <a16:rowId xmlns:a16="http://schemas.microsoft.com/office/drawing/2014/main" val="10002"/>
                  </a:ext>
                </a:extLst>
              </a:tr>
              <a:tr h="370840">
                <a:tc>
                  <a:txBody>
                    <a:bodyPr/>
                    <a:lstStyle/>
                    <a:p>
                      <a:r>
                        <a:rPr lang="en-US" dirty="0"/>
                        <a:t>EC+</a:t>
                      </a:r>
                    </a:p>
                  </a:txBody>
                  <a:tcPr/>
                </a:tc>
                <a:tc>
                  <a:txBody>
                    <a:bodyPr/>
                    <a:lstStyle/>
                    <a:p>
                      <a:r>
                        <a:rPr lang="en-US" dirty="0"/>
                        <a:t>EC+</a:t>
                      </a:r>
                    </a:p>
                  </a:txBody>
                  <a:tcPr/>
                </a:tc>
                <a:tc>
                  <a:txBody>
                    <a:bodyPr/>
                    <a:lstStyle/>
                    <a:p>
                      <a:r>
                        <a:rPr lang="en-US" dirty="0"/>
                        <a:t>TC+</a:t>
                      </a:r>
                    </a:p>
                  </a:txBody>
                  <a:tcPr/>
                </a:tc>
                <a:extLst>
                  <a:ext uri="{0D108BD9-81ED-4DB2-BD59-A6C34878D82A}">
                    <a16:rowId xmlns:a16="http://schemas.microsoft.com/office/drawing/2014/main" val="10003"/>
                  </a:ext>
                </a:extLst>
              </a:tr>
              <a:tr h="1437640">
                <a:tc>
                  <a:txBody>
                    <a:bodyPr/>
                    <a:lstStyle/>
                    <a:p>
                      <a:r>
                        <a:rPr lang="en-US" dirty="0"/>
                        <a:t>TC+ repeat sample following a fecal coliform positive or EC+ routing sample</a:t>
                      </a:r>
                    </a:p>
                  </a:txBody>
                  <a:tcPr/>
                </a:tc>
                <a:tc>
                  <a:txBody>
                    <a:bodyPr/>
                    <a:lstStyle/>
                    <a:p>
                      <a:r>
                        <a:rPr lang="en-US" dirty="0"/>
                        <a:t>EC+</a:t>
                      </a:r>
                      <a:r>
                        <a:rPr lang="en-US" baseline="0" dirty="0"/>
                        <a:t> routine</a:t>
                      </a:r>
                    </a:p>
                    <a:p>
                      <a:endParaRPr lang="en-US" baseline="0" dirty="0"/>
                    </a:p>
                    <a:p>
                      <a:endParaRPr lang="en-US" dirty="0"/>
                    </a:p>
                  </a:txBody>
                  <a:tcPr/>
                </a:tc>
                <a:tc>
                  <a:txBody>
                    <a:bodyPr/>
                    <a:lstStyle/>
                    <a:p>
                      <a:r>
                        <a:rPr lang="en-US" dirty="0"/>
                        <a:t>Fails to take all required repeat samples </a:t>
                      </a:r>
                    </a:p>
                    <a:p>
                      <a:endParaRPr lang="en-US" dirty="0"/>
                    </a:p>
                  </a:txBody>
                  <a:tcPr/>
                </a:tc>
                <a:extLst>
                  <a:ext uri="{0D108BD9-81ED-4DB2-BD59-A6C34878D82A}">
                    <a16:rowId xmlns:a16="http://schemas.microsoft.com/office/drawing/2014/main" val="10004"/>
                  </a:ext>
                </a:extLst>
              </a:tr>
            </a:tbl>
          </a:graphicData>
        </a:graphic>
      </p:graphicFrame>
      <p:sp>
        <p:nvSpPr>
          <p:cNvPr id="5" name="Left-Right Arrow 4">
            <a:extLst>
              <a:ext uri="{FF2B5EF4-FFF2-40B4-BE49-F238E27FC236}">
                <a16:creationId xmlns:a16="http://schemas.microsoft.com/office/drawing/2014/main" id="{D4A4B5A4-E731-C233-B752-CE91027DB49C}"/>
              </a:ext>
            </a:extLst>
          </p:cNvPr>
          <p:cNvSpPr/>
          <p:nvPr/>
        </p:nvSpPr>
        <p:spPr>
          <a:xfrm>
            <a:off x="5715000" y="2590800"/>
            <a:ext cx="609600" cy="2286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a:t>AND</a:t>
            </a:r>
          </a:p>
        </p:txBody>
      </p:sp>
      <p:sp>
        <p:nvSpPr>
          <p:cNvPr id="20509" name="TextBox 5">
            <a:extLst>
              <a:ext uri="{FF2B5EF4-FFF2-40B4-BE49-F238E27FC236}">
                <a16:creationId xmlns:a16="http://schemas.microsoft.com/office/drawing/2014/main" id="{9DDC26D1-FA97-00A0-FE6D-2A90099C0DC8}"/>
              </a:ext>
            </a:extLst>
          </p:cNvPr>
          <p:cNvSpPr txBox="1">
            <a:spLocks noChangeArrowheads="1"/>
          </p:cNvSpPr>
          <p:nvPr/>
        </p:nvSpPr>
        <p:spPr bwMode="auto">
          <a:xfrm>
            <a:off x="3505200" y="4724400"/>
            <a:ext cx="2514600" cy="369888"/>
          </a:xfrm>
          <a:prstGeom prst="rect">
            <a:avLst/>
          </a:prstGeom>
          <a:solidFill>
            <a:srgbClr val="DCE6F4"/>
          </a:solidFill>
          <a:ln w="9525">
            <a:solidFill>
              <a:schemeClr val="bg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TC+</a:t>
            </a:r>
          </a:p>
        </p:txBody>
      </p:sp>
      <p:sp>
        <p:nvSpPr>
          <p:cNvPr id="20510" name="TextBox 6">
            <a:extLst>
              <a:ext uri="{FF2B5EF4-FFF2-40B4-BE49-F238E27FC236}">
                <a16:creationId xmlns:a16="http://schemas.microsoft.com/office/drawing/2014/main" id="{094C2107-5B05-3F2F-3156-E1B5233550C1}"/>
              </a:ext>
            </a:extLst>
          </p:cNvPr>
          <p:cNvSpPr txBox="1">
            <a:spLocks noChangeArrowheads="1"/>
          </p:cNvSpPr>
          <p:nvPr/>
        </p:nvSpPr>
        <p:spPr bwMode="auto">
          <a:xfrm>
            <a:off x="6019800" y="4648200"/>
            <a:ext cx="2667000" cy="646113"/>
          </a:xfrm>
          <a:prstGeom prst="rect">
            <a:avLst/>
          </a:prstGeom>
          <a:solidFill>
            <a:srgbClr val="DCE6F4"/>
          </a:solidFill>
          <a:ln w="9525">
            <a:solidFill>
              <a:schemeClr val="bg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TC+ (but no </a:t>
            </a:r>
            <a:r>
              <a:rPr lang="en-US" altLang="en-US" i="1"/>
              <a:t>E. coli </a:t>
            </a:r>
            <a:r>
              <a:rPr lang="en-US" altLang="en-US"/>
              <a:t>analyzed)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A0EFE823-488D-38F4-992B-FF8637F3570C}"/>
              </a:ext>
            </a:extLst>
          </p:cNvPr>
          <p:cNvSpPr>
            <a:spLocks noGrp="1"/>
          </p:cNvSpPr>
          <p:nvPr>
            <p:ph type="title"/>
          </p:nvPr>
        </p:nvSpPr>
        <p:spPr bwMode="auto">
          <a:xfrm>
            <a:off x="457200" y="1219200"/>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en-US" altLang="en-US"/>
              <a:t>TT Violations</a:t>
            </a:r>
          </a:p>
        </p:txBody>
      </p:sp>
      <p:graphicFrame>
        <p:nvGraphicFramePr>
          <p:cNvPr id="4" name="Content Placeholder 3">
            <a:extLst>
              <a:ext uri="{FF2B5EF4-FFF2-40B4-BE49-F238E27FC236}">
                <a16:creationId xmlns:a16="http://schemas.microsoft.com/office/drawing/2014/main" id="{1780F75E-2461-1DC5-D786-6D8D20D80960}"/>
              </a:ext>
            </a:extLst>
          </p:cNvPr>
          <p:cNvGraphicFramePr>
            <a:graphicFrameLocks noGrp="1"/>
          </p:cNvGraphicFramePr>
          <p:nvPr>
            <p:ph idx="1"/>
          </p:nvPr>
        </p:nvGraphicFramePr>
        <p:xfrm>
          <a:off x="457200" y="2133600"/>
          <a:ext cx="8229600" cy="3475038"/>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0000"/>
                    </a:ext>
                  </a:extLst>
                </a:gridCol>
                <a:gridCol w="5791200">
                  <a:extLst>
                    <a:ext uri="{9D8B030D-6E8A-4147-A177-3AD203B41FA5}">
                      <a16:colId xmlns:a16="http://schemas.microsoft.com/office/drawing/2014/main" val="20001"/>
                    </a:ext>
                  </a:extLst>
                </a:gridCol>
              </a:tblGrid>
              <a:tr h="457242">
                <a:tc>
                  <a:txBody>
                    <a:bodyPr/>
                    <a:lstStyle/>
                    <a:p>
                      <a:pPr algn="ctr"/>
                      <a:r>
                        <a:rPr lang="en-US" sz="2400" dirty="0"/>
                        <a:t>TCR</a:t>
                      </a:r>
                    </a:p>
                  </a:txBody>
                  <a:tcPr marT="45724" marB="45724"/>
                </a:tc>
                <a:tc>
                  <a:txBody>
                    <a:bodyPr/>
                    <a:lstStyle/>
                    <a:p>
                      <a:pPr algn="ctr"/>
                      <a:r>
                        <a:rPr lang="en-US" sz="2400" dirty="0"/>
                        <a:t>RTCR</a:t>
                      </a:r>
                    </a:p>
                  </a:txBody>
                  <a:tcPr marT="45724" marB="45724"/>
                </a:tc>
                <a:extLst>
                  <a:ext uri="{0D108BD9-81ED-4DB2-BD59-A6C34878D82A}">
                    <a16:rowId xmlns:a16="http://schemas.microsoft.com/office/drawing/2014/main" val="10000"/>
                  </a:ext>
                </a:extLst>
              </a:tr>
              <a:tr h="3017796">
                <a:tc>
                  <a:txBody>
                    <a:bodyPr/>
                    <a:lstStyle/>
                    <a:p>
                      <a:r>
                        <a:rPr lang="en-US" sz="2400" dirty="0"/>
                        <a:t>Does not exist</a:t>
                      </a:r>
                    </a:p>
                  </a:txBody>
                  <a:tcPr marT="45724" marB="45724"/>
                </a:tc>
                <a:tc>
                  <a:txBody>
                    <a:bodyPr/>
                    <a:lstStyle/>
                    <a:p>
                      <a:r>
                        <a:rPr lang="en-US" sz="2400" dirty="0"/>
                        <a:t>TT Violations:</a:t>
                      </a:r>
                    </a:p>
                    <a:p>
                      <a:pPr marL="285750" indent="-285750">
                        <a:buFontTx/>
                        <a:buChar char="-"/>
                      </a:pPr>
                      <a:r>
                        <a:rPr lang="en-US" sz="2400" dirty="0"/>
                        <a:t>Failure to conduct a level 1 or Level 2 assessment within 30 days</a:t>
                      </a:r>
                      <a:r>
                        <a:rPr lang="en-US" sz="2400" baseline="0" dirty="0"/>
                        <a:t> of learning of the trigger.</a:t>
                      </a:r>
                    </a:p>
                    <a:p>
                      <a:pPr marL="285750" indent="-285750">
                        <a:buFontTx/>
                        <a:buChar char="-"/>
                      </a:pPr>
                      <a:r>
                        <a:rPr lang="en-US" sz="2400" baseline="0" dirty="0"/>
                        <a:t>Failure to correct all sanitary defects from a Level 1 or Level 2 assessment within 30 days of learning of the trigger or approved timeframe by IDEM.</a:t>
                      </a:r>
                      <a:endParaRPr lang="en-US" sz="2400" dirty="0"/>
                    </a:p>
                  </a:txBody>
                  <a:tcPr marT="45724" marB="45724"/>
                </a:tc>
                <a:extLst>
                  <a:ext uri="{0D108BD9-81ED-4DB2-BD59-A6C34878D82A}">
                    <a16:rowId xmlns:a16="http://schemas.microsoft.com/office/drawing/2014/main" val="10001"/>
                  </a:ext>
                </a:extLst>
              </a:tr>
            </a:tbl>
          </a:graphicData>
        </a:graphic>
      </p:graphicFrame>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gt;&lt;/object&gt;&lt;/database&gt;"/>
</p:tagLst>
</file>

<file path=ppt/theme/theme1.xml><?xml version="1.0" encoding="utf-8"?>
<a:theme xmlns:a="http://schemas.openxmlformats.org/drawingml/2006/main" name="TCR vs RTC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dem_water_template.pot [Compatibility Mode]" id="{27F91A3A-55D3-4C31-B840-0525E703BB6D}" vid="{66C71879-037A-4B5D-A6DA-42F6BF5CF0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FC186F1A-C546-41A7-93CD-AB3955213FF1}">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TCR vs RTCR</Template>
  <TotalTime>354</TotalTime>
  <Words>2892</Words>
  <Application>Microsoft Office PowerPoint</Application>
  <PresentationFormat>On-screen Show (4:3)</PresentationFormat>
  <Paragraphs>230</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Wingdings</vt:lpstr>
      <vt:lpstr>Times New Roman</vt:lpstr>
      <vt:lpstr>TCR vs RTCR</vt:lpstr>
      <vt:lpstr>Total Coliform Rule (Old) vs. Revised Total Coliform Rule (New) </vt:lpstr>
      <vt:lpstr>Abbreviations To Know</vt:lpstr>
      <vt:lpstr>Sampling Plan</vt:lpstr>
      <vt:lpstr>Additional Routine Monitoring</vt:lpstr>
      <vt:lpstr>Repeat Monitoring # of Samples</vt:lpstr>
      <vt:lpstr>Repeat Monitoring - Locations</vt:lpstr>
      <vt:lpstr>TT Triggers &amp; Level 1 &amp; 2 Assessments</vt:lpstr>
      <vt:lpstr>MCL Violations</vt:lpstr>
      <vt:lpstr>TT Violations</vt:lpstr>
      <vt:lpstr>Monitoring &amp; Reporting Violations (M&amp;R)</vt:lpstr>
      <vt:lpstr>PN for MCL &amp; TT Violations</vt:lpstr>
      <vt:lpstr>PN &amp; CCR Rules-Health Effects Language </vt:lpstr>
      <vt:lpstr>CCR Language </vt:lpstr>
      <vt:lpstr>PowerPoint Presentation</vt:lpstr>
    </vt:vector>
  </TitlesOfParts>
  <Company>State of Indiana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TCR vs. RTCR</dc:title>
  <dc:creator>APowers</dc:creator>
  <cp:lastModifiedBy>Kevin Bump</cp:lastModifiedBy>
  <cp:revision>31</cp:revision>
  <dcterms:created xsi:type="dcterms:W3CDTF">2015-10-15T15:22:02Z</dcterms:created>
  <dcterms:modified xsi:type="dcterms:W3CDTF">2024-10-04T19:09:11Z</dcterms:modified>
</cp:coreProperties>
</file>