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01_D6588814.xml" ContentType="application/vnd.ms-powerpoint.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9" r:id="rId4"/>
    <p:sldId id="260" r:id="rId5"/>
    <p:sldId id="261" r:id="rId6"/>
    <p:sldId id="305" r:id="rId7"/>
    <p:sldId id="306" r:id="rId8"/>
    <p:sldId id="307" r:id="rId9"/>
    <p:sldId id="270" r:id="rId10"/>
    <p:sldId id="319" r:id="rId11"/>
    <p:sldId id="308" r:id="rId12"/>
    <p:sldId id="266" r:id="rId13"/>
    <p:sldId id="267" r:id="rId14"/>
    <p:sldId id="271" r:id="rId15"/>
    <p:sldId id="272" r:id="rId16"/>
    <p:sldId id="273" r:id="rId17"/>
    <p:sldId id="275" r:id="rId18"/>
    <p:sldId id="299" r:id="rId19"/>
    <p:sldId id="276" r:id="rId20"/>
    <p:sldId id="279" r:id="rId21"/>
    <p:sldId id="298" r:id="rId22"/>
    <p:sldId id="280" r:id="rId23"/>
    <p:sldId id="281" r:id="rId24"/>
    <p:sldId id="282" r:id="rId25"/>
    <p:sldId id="283" r:id="rId26"/>
    <p:sldId id="285" r:id="rId27"/>
    <p:sldId id="286" r:id="rId28"/>
    <p:sldId id="320" r:id="rId29"/>
    <p:sldId id="288" r:id="rId30"/>
    <p:sldId id="321" r:id="rId31"/>
    <p:sldId id="309" r:id="rId32"/>
    <p:sldId id="322" r:id="rId33"/>
    <p:sldId id="323" r:id="rId34"/>
    <p:sldId id="290"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2BF8854-4A55-8D33-1903-D152052CAB5D}" name="Garcia, Christina" initials="GC" userId="S::cgarcia@idoa.in.gov::d83705a8-3f37-45b3-8efd-d0f182cdb294" providerId="AD"/>
  <p188:author id="{860E406D-CFC7-87CA-6D06-61EE41D3F2BE}" name="Garcia, Christina" initials="" userId="S::CGarcia@idoa.IN.gov::d83705a8-3f37-45b3-8efd-d0f182cdb294" providerId="AD"/>
  <p188:author id="{BAB523D1-973B-8C9F-150B-2EC9B2139F19}" name="Embry, Angela" initials="AE" userId="S::AnEmbry@idoa.IN.gov::2d9ed074-b4ef-4c03-9df1-c9cbd61bd92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5A2D79-259C-2AED-5EF7-B85E9A44C9D4}" v="4" dt="2024-10-16T16:34:08.8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cia, Christina" userId="S::cgarcia@idoa.in.gov::d83705a8-3f37-45b3-8efd-d0f182cdb294" providerId="AD" clId="Web-{2D27622D-AAF5-B0A8-49FA-95FD56B2476D}"/>
    <pc:docChg chg="modSld">
      <pc:chgData name="Garcia, Christina" userId="S::cgarcia@idoa.in.gov::d83705a8-3f37-45b3-8efd-d0f182cdb294" providerId="AD" clId="Web-{2D27622D-AAF5-B0A8-49FA-95FD56B2476D}" dt="2024-10-04T13:22:54.495" v="12" actId="20577"/>
      <pc:docMkLst>
        <pc:docMk/>
      </pc:docMkLst>
      <pc:sldChg chg="modSp">
        <pc:chgData name="Garcia, Christina" userId="S::cgarcia@idoa.in.gov::d83705a8-3f37-45b3-8efd-d0f182cdb294" providerId="AD" clId="Web-{2D27622D-AAF5-B0A8-49FA-95FD56B2476D}" dt="2024-10-04T13:22:54.495" v="12" actId="20577"/>
        <pc:sldMkLst>
          <pc:docMk/>
          <pc:sldMk cId="483112830" sldId="267"/>
        </pc:sldMkLst>
        <pc:spChg chg="mod">
          <ac:chgData name="Garcia, Christina" userId="S::cgarcia@idoa.in.gov::d83705a8-3f37-45b3-8efd-d0f182cdb294" providerId="AD" clId="Web-{2D27622D-AAF5-B0A8-49FA-95FD56B2476D}" dt="2024-10-04T13:22:54.495" v="12" actId="20577"/>
          <ac:spMkLst>
            <pc:docMk/>
            <pc:sldMk cId="483112830" sldId="267"/>
            <ac:spMk id="6" creationId="{00000000-0000-0000-0000-000000000000}"/>
          </ac:spMkLst>
        </pc:spChg>
      </pc:sldChg>
    </pc:docChg>
  </pc:docChgLst>
  <pc:docChgLst>
    <pc:chgData name="Embry, Angela" userId="2d9ed074-b4ef-4c03-9df1-c9cbd61bd921" providerId="ADAL" clId="{932A3604-1826-40F6-AEDE-4BC51D60B76B}"/>
    <pc:docChg chg="custSel modSld">
      <pc:chgData name="Embry, Angela" userId="2d9ed074-b4ef-4c03-9df1-c9cbd61bd921" providerId="ADAL" clId="{932A3604-1826-40F6-AEDE-4BC51D60B76B}" dt="2024-10-04T16:46:32.331" v="421" actId="207"/>
      <pc:docMkLst>
        <pc:docMk/>
      </pc:docMkLst>
      <pc:sldChg chg="modSp mod">
        <pc:chgData name="Embry, Angela" userId="2d9ed074-b4ef-4c03-9df1-c9cbd61bd921" providerId="ADAL" clId="{932A3604-1826-40F6-AEDE-4BC51D60B76B}" dt="2024-10-04T12:09:35.991" v="346" actId="6549"/>
        <pc:sldMkLst>
          <pc:docMk/>
          <pc:sldMk cId="3596126228" sldId="257"/>
        </pc:sldMkLst>
        <pc:spChg chg="mod">
          <ac:chgData name="Embry, Angela" userId="2d9ed074-b4ef-4c03-9df1-c9cbd61bd921" providerId="ADAL" clId="{932A3604-1826-40F6-AEDE-4BC51D60B76B}" dt="2024-10-04T12:09:35.991" v="346" actId="6549"/>
          <ac:spMkLst>
            <pc:docMk/>
            <pc:sldMk cId="3596126228" sldId="257"/>
            <ac:spMk id="9" creationId="{00000000-0000-0000-0000-000000000000}"/>
          </ac:spMkLst>
        </pc:spChg>
      </pc:sldChg>
      <pc:sldChg chg="modSp mod">
        <pc:chgData name="Embry, Angela" userId="2d9ed074-b4ef-4c03-9df1-c9cbd61bd921" providerId="ADAL" clId="{932A3604-1826-40F6-AEDE-4BC51D60B76B}" dt="2024-10-04T12:23:21.691" v="366" actId="20577"/>
        <pc:sldMkLst>
          <pc:docMk/>
          <pc:sldMk cId="1641067088" sldId="259"/>
        </pc:sldMkLst>
        <pc:spChg chg="mod">
          <ac:chgData name="Embry, Angela" userId="2d9ed074-b4ef-4c03-9df1-c9cbd61bd921" providerId="ADAL" clId="{932A3604-1826-40F6-AEDE-4BC51D60B76B}" dt="2024-10-04T12:23:21.691" v="366" actId="20577"/>
          <ac:spMkLst>
            <pc:docMk/>
            <pc:sldMk cId="1641067088" sldId="259"/>
            <ac:spMk id="6" creationId="{00000000-0000-0000-0000-000000000000}"/>
          </ac:spMkLst>
        </pc:spChg>
      </pc:sldChg>
      <pc:sldChg chg="modSp mod">
        <pc:chgData name="Embry, Angela" userId="2d9ed074-b4ef-4c03-9df1-c9cbd61bd921" providerId="ADAL" clId="{932A3604-1826-40F6-AEDE-4BC51D60B76B}" dt="2024-10-04T12:25:49.052" v="401" actId="207"/>
        <pc:sldMkLst>
          <pc:docMk/>
          <pc:sldMk cId="4237097398" sldId="260"/>
        </pc:sldMkLst>
        <pc:spChg chg="mod">
          <ac:chgData name="Embry, Angela" userId="2d9ed074-b4ef-4c03-9df1-c9cbd61bd921" providerId="ADAL" clId="{932A3604-1826-40F6-AEDE-4BC51D60B76B}" dt="2024-10-04T12:25:49.052" v="401" actId="207"/>
          <ac:spMkLst>
            <pc:docMk/>
            <pc:sldMk cId="4237097398" sldId="260"/>
            <ac:spMk id="6" creationId="{00000000-0000-0000-0000-000000000000}"/>
          </ac:spMkLst>
        </pc:spChg>
      </pc:sldChg>
      <pc:sldChg chg="modSp mod">
        <pc:chgData name="Embry, Angela" userId="2d9ed074-b4ef-4c03-9df1-c9cbd61bd921" providerId="ADAL" clId="{932A3604-1826-40F6-AEDE-4BC51D60B76B}" dt="2024-10-03T18:49:35.848" v="148" actId="6549"/>
        <pc:sldMkLst>
          <pc:docMk/>
          <pc:sldMk cId="593248629" sldId="261"/>
        </pc:sldMkLst>
        <pc:spChg chg="mod">
          <ac:chgData name="Embry, Angela" userId="2d9ed074-b4ef-4c03-9df1-c9cbd61bd921" providerId="ADAL" clId="{932A3604-1826-40F6-AEDE-4BC51D60B76B}" dt="2024-10-03T18:49:35.848" v="148" actId="6549"/>
          <ac:spMkLst>
            <pc:docMk/>
            <pc:sldMk cId="593248629" sldId="261"/>
            <ac:spMk id="6" creationId="{00000000-0000-0000-0000-000000000000}"/>
          </ac:spMkLst>
        </pc:spChg>
      </pc:sldChg>
      <pc:sldChg chg="modSp mod">
        <pc:chgData name="Embry, Angela" userId="2d9ed074-b4ef-4c03-9df1-c9cbd61bd921" providerId="ADAL" clId="{932A3604-1826-40F6-AEDE-4BC51D60B76B}" dt="2024-10-04T13:49:24.871" v="406" actId="207"/>
        <pc:sldMkLst>
          <pc:docMk/>
          <pc:sldMk cId="483112830" sldId="267"/>
        </pc:sldMkLst>
        <pc:spChg chg="mod">
          <ac:chgData name="Embry, Angela" userId="2d9ed074-b4ef-4c03-9df1-c9cbd61bd921" providerId="ADAL" clId="{932A3604-1826-40F6-AEDE-4BC51D60B76B}" dt="2024-10-04T13:49:24.871" v="406" actId="207"/>
          <ac:spMkLst>
            <pc:docMk/>
            <pc:sldMk cId="483112830" sldId="267"/>
            <ac:spMk id="6" creationId="{00000000-0000-0000-0000-000000000000}"/>
          </ac:spMkLst>
        </pc:spChg>
      </pc:sldChg>
      <pc:sldChg chg="modSp mod">
        <pc:chgData name="Embry, Angela" userId="2d9ed074-b4ef-4c03-9df1-c9cbd61bd921" providerId="ADAL" clId="{932A3604-1826-40F6-AEDE-4BC51D60B76B}" dt="2024-10-03T17:49:47.412" v="113" actId="20577"/>
        <pc:sldMkLst>
          <pc:docMk/>
          <pc:sldMk cId="3653544809" sldId="271"/>
        </pc:sldMkLst>
        <pc:graphicFrameChg chg="modGraphic">
          <ac:chgData name="Embry, Angela" userId="2d9ed074-b4ef-4c03-9df1-c9cbd61bd921" providerId="ADAL" clId="{932A3604-1826-40F6-AEDE-4BC51D60B76B}" dt="2024-10-03T17:49:47.412" v="113" actId="20577"/>
          <ac:graphicFrameMkLst>
            <pc:docMk/>
            <pc:sldMk cId="3653544809" sldId="271"/>
            <ac:graphicFrameMk id="2" creationId="{00000000-0000-0000-0000-000000000000}"/>
          </ac:graphicFrameMkLst>
        </pc:graphicFrameChg>
      </pc:sldChg>
      <pc:sldChg chg="modSp mod">
        <pc:chgData name="Embry, Angela" userId="2d9ed074-b4ef-4c03-9df1-c9cbd61bd921" providerId="ADAL" clId="{932A3604-1826-40F6-AEDE-4BC51D60B76B}" dt="2024-10-04T16:46:32.331" v="421" actId="207"/>
        <pc:sldMkLst>
          <pc:docMk/>
          <pc:sldMk cId="1676371153" sldId="290"/>
        </pc:sldMkLst>
        <pc:spChg chg="mod">
          <ac:chgData name="Embry, Angela" userId="2d9ed074-b4ef-4c03-9df1-c9cbd61bd921" providerId="ADAL" clId="{932A3604-1826-40F6-AEDE-4BC51D60B76B}" dt="2024-10-04T16:46:32.331" v="421" actId="207"/>
          <ac:spMkLst>
            <pc:docMk/>
            <pc:sldMk cId="1676371153" sldId="290"/>
            <ac:spMk id="6" creationId="{00000000-0000-0000-0000-000000000000}"/>
          </ac:spMkLst>
        </pc:spChg>
      </pc:sldChg>
      <pc:sldChg chg="modSp mod">
        <pc:chgData name="Embry, Angela" userId="2d9ed074-b4ef-4c03-9df1-c9cbd61bd921" providerId="ADAL" clId="{932A3604-1826-40F6-AEDE-4BC51D60B76B}" dt="2024-10-04T16:43:38.280" v="417" actId="207"/>
        <pc:sldMkLst>
          <pc:docMk/>
          <pc:sldMk cId="4281142172" sldId="305"/>
        </pc:sldMkLst>
        <pc:graphicFrameChg chg="modGraphic">
          <ac:chgData name="Embry, Angela" userId="2d9ed074-b4ef-4c03-9df1-c9cbd61bd921" providerId="ADAL" clId="{932A3604-1826-40F6-AEDE-4BC51D60B76B}" dt="2024-10-04T16:43:38.280" v="417" actId="207"/>
          <ac:graphicFrameMkLst>
            <pc:docMk/>
            <pc:sldMk cId="4281142172" sldId="305"/>
            <ac:graphicFrameMk id="3" creationId="{00000000-0000-0000-0000-000000000000}"/>
          </ac:graphicFrameMkLst>
        </pc:graphicFrameChg>
      </pc:sldChg>
      <pc:sldChg chg="modSp mod">
        <pc:chgData name="Embry, Angela" userId="2d9ed074-b4ef-4c03-9df1-c9cbd61bd921" providerId="ADAL" clId="{932A3604-1826-40F6-AEDE-4BC51D60B76B}" dt="2024-10-03T18:50:02.283" v="149" actId="20577"/>
        <pc:sldMkLst>
          <pc:docMk/>
          <pc:sldMk cId="2502255748" sldId="308"/>
        </pc:sldMkLst>
        <pc:spChg chg="mod">
          <ac:chgData name="Embry, Angela" userId="2d9ed074-b4ef-4c03-9df1-c9cbd61bd921" providerId="ADAL" clId="{932A3604-1826-40F6-AEDE-4BC51D60B76B}" dt="2024-10-03T18:50:02.283" v="149" actId="20577"/>
          <ac:spMkLst>
            <pc:docMk/>
            <pc:sldMk cId="2502255748" sldId="308"/>
            <ac:spMk id="6" creationId="{00000000-0000-0000-0000-000000000000}"/>
          </ac:spMkLst>
        </pc:spChg>
      </pc:sldChg>
      <pc:sldChg chg="modSp mod">
        <pc:chgData name="Embry, Angela" userId="2d9ed074-b4ef-4c03-9df1-c9cbd61bd921" providerId="ADAL" clId="{932A3604-1826-40F6-AEDE-4BC51D60B76B}" dt="2024-10-04T16:46:06.390" v="420" actId="207"/>
        <pc:sldMkLst>
          <pc:docMk/>
          <pc:sldMk cId="1493845397" sldId="309"/>
        </pc:sldMkLst>
        <pc:graphicFrameChg chg="modGraphic">
          <ac:chgData name="Embry, Angela" userId="2d9ed074-b4ef-4c03-9df1-c9cbd61bd921" providerId="ADAL" clId="{932A3604-1826-40F6-AEDE-4BC51D60B76B}" dt="2024-10-04T16:46:06.390" v="420" actId="207"/>
          <ac:graphicFrameMkLst>
            <pc:docMk/>
            <pc:sldMk cId="1493845397" sldId="309"/>
            <ac:graphicFrameMk id="6" creationId="{7876F7DA-A0EB-403E-B937-0330DC8B0A2B}"/>
          </ac:graphicFrameMkLst>
        </pc:graphicFrameChg>
      </pc:sldChg>
      <pc:sldChg chg="modSp mod">
        <pc:chgData name="Embry, Angela" userId="2d9ed074-b4ef-4c03-9df1-c9cbd61bd921" providerId="ADAL" clId="{932A3604-1826-40F6-AEDE-4BC51D60B76B}" dt="2024-10-04T13:51:30.845" v="409" actId="207"/>
        <pc:sldMkLst>
          <pc:docMk/>
          <pc:sldMk cId="640590226" sldId="322"/>
        </pc:sldMkLst>
        <pc:graphicFrameChg chg="modGraphic">
          <ac:chgData name="Embry, Angela" userId="2d9ed074-b4ef-4c03-9df1-c9cbd61bd921" providerId="ADAL" clId="{932A3604-1826-40F6-AEDE-4BC51D60B76B}" dt="2024-10-04T13:51:30.845" v="409" actId="207"/>
          <ac:graphicFrameMkLst>
            <pc:docMk/>
            <pc:sldMk cId="640590226" sldId="322"/>
            <ac:graphicFrameMk id="6" creationId="{7876F7DA-A0EB-403E-B937-0330DC8B0A2B}"/>
          </ac:graphicFrameMkLst>
        </pc:graphicFrameChg>
      </pc:sldChg>
    </pc:docChg>
  </pc:docChgLst>
  <pc:docChgLst>
    <pc:chgData name="Garcia, Christina" userId="S::cgarcia@idoa.in.gov::d83705a8-3f37-45b3-8efd-d0f182cdb294" providerId="AD" clId="Web-{5B23F7B5-CFDD-9846-830F-6FA519707409}"/>
    <pc:docChg chg="mod">
      <pc:chgData name="Garcia, Christina" userId="S::cgarcia@idoa.in.gov::d83705a8-3f37-45b3-8efd-d0f182cdb294" providerId="AD" clId="Web-{5B23F7B5-CFDD-9846-830F-6FA519707409}" dt="2024-10-04T11:20:55.716" v="0"/>
      <pc:docMkLst>
        <pc:docMk/>
      </pc:docMkLst>
    </pc:docChg>
  </pc:docChgLst>
  <pc:docChgLst>
    <pc:chgData name="Embry, Angela" userId="S::anembry@idoa.in.gov::2d9ed074-b4ef-4c03-9df1-c9cbd61bd921" providerId="AD" clId="Web-{455A2D79-259C-2AED-5EF7-B85E9A44C9D4}"/>
    <pc:docChg chg="modSld">
      <pc:chgData name="Embry, Angela" userId="S::anembry@idoa.in.gov::2d9ed074-b4ef-4c03-9df1-c9cbd61bd921" providerId="AD" clId="Web-{455A2D79-259C-2AED-5EF7-B85E9A44C9D4}" dt="2024-10-16T16:34:04.575" v="2" actId="20577"/>
      <pc:docMkLst>
        <pc:docMk/>
      </pc:docMkLst>
      <pc:sldChg chg="modSp">
        <pc:chgData name="Embry, Angela" userId="S::anembry@idoa.in.gov::2d9ed074-b4ef-4c03-9df1-c9cbd61bd921" providerId="AD" clId="Web-{455A2D79-259C-2AED-5EF7-B85E9A44C9D4}" dt="2024-10-16T16:34:04.575" v="2" actId="20577"/>
        <pc:sldMkLst>
          <pc:docMk/>
          <pc:sldMk cId="1549426886" sldId="256"/>
        </pc:sldMkLst>
        <pc:spChg chg="mod">
          <ac:chgData name="Embry, Angela" userId="S::anembry@idoa.in.gov::2d9ed074-b4ef-4c03-9df1-c9cbd61bd921" providerId="AD" clId="Web-{455A2D79-259C-2AED-5EF7-B85E9A44C9D4}" dt="2024-10-16T16:34:04.575" v="2" actId="20577"/>
          <ac:spMkLst>
            <pc:docMk/>
            <pc:sldMk cId="1549426886" sldId="256"/>
            <ac:spMk id="5" creationId="{00000000-0000-0000-0000-000000000000}"/>
          </ac:spMkLst>
        </pc:spChg>
      </pc:sldChg>
    </pc:docChg>
  </pc:docChgLst>
</pc:chgInfo>
</file>

<file path=ppt/comments/modernComment_101_D6588814.xml><?xml version="1.0" encoding="utf-8"?>
<p188:cmLst xmlns:a="http://schemas.openxmlformats.org/drawingml/2006/main" xmlns:r="http://schemas.openxmlformats.org/officeDocument/2006/relationships" xmlns:p188="http://schemas.microsoft.com/office/powerpoint/2018/8/main">
  <p188:cm id="{F88D0E89-7B6B-4FEE-ACE6-CCEEA489D9F1}" authorId="{BAB523D1-973B-8C9F-150B-2EC9B2139F19}" status="resolved" created="2024-10-03T18:46:10.585" complete="100000">
    <ac:deMkLst xmlns:ac="http://schemas.microsoft.com/office/drawing/2013/main/command">
      <pc:docMk xmlns:pc="http://schemas.microsoft.com/office/powerpoint/2013/main/command"/>
      <pc:sldMk xmlns:pc="http://schemas.microsoft.com/office/powerpoint/2013/main/command" cId="3596126228" sldId="257"/>
      <ac:spMk id="9" creationId="{00000000-0000-0000-0000-000000000000}"/>
    </ac:deMkLst>
    <p188:replyLst>
      <p188:reply id="{57B313C9-5024-4847-A24D-F033907EE1E0}" authorId="{82BF8854-4A55-8D33-1903-D152052CAB5D}" created="2024-10-04T11:26:02.636">
        <p188:txBody>
          <a:bodyPr/>
          <a:lstStyle/>
          <a:p>
            <a:r>
              <a:rPr lang="en-US"/>
              <a:t>Is this a form that needs to signed or returned with the proposal. Then I would say no.</a:t>
            </a:r>
          </a:p>
        </p188:txBody>
      </p188:reply>
    </p188:replyLst>
    <p188:txBody>
      <a:bodyPr/>
      <a:lstStyle/>
      <a:p>
        <a:r>
          <a:rPr lang="en-US"/>
          <a:t>Should I add a bulletpoint for sla attachment</a:t>
        </a:r>
      </a:p>
    </p188:txBody>
  </p188:cm>
</p188: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10/24/2024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10/24/2024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I ask everyone to mute themselves….</a:t>
            </a:r>
          </a:p>
        </p:txBody>
      </p:sp>
      <p:sp>
        <p:nvSpPr>
          <p:cNvPr id="4" name="Slide Number Placeholder 3"/>
          <p:cNvSpPr>
            <a:spLocks noGrp="1"/>
          </p:cNvSpPr>
          <p:nvPr>
            <p:ph type="sldNum" sz="quarter" idx="5"/>
          </p:nvPr>
        </p:nvSpPr>
        <p:spPr/>
        <p:txBody>
          <a:bodyPr/>
          <a:lstStyle/>
          <a:p>
            <a:fld id="{240F4897-6078-4538-85D1-77B3AFD6576E}" type="slidenum">
              <a:rPr lang="en-US" smtClean="0"/>
              <a:t>1</a:t>
            </a:fld>
            <a:endParaRPr lang="en-US"/>
          </a:p>
        </p:txBody>
      </p:sp>
    </p:spTree>
    <p:extLst>
      <p:ext uri="{BB962C8B-B14F-4D97-AF65-F5344CB8AC3E}">
        <p14:creationId xmlns:p14="http://schemas.microsoft.com/office/powerpoint/2010/main" val="3661823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now Eli Sturgeon from </a:t>
            </a:r>
            <a:r>
              <a:rPr lang="en-US" dirty="0" err="1"/>
              <a:t>Diivision</a:t>
            </a:r>
            <a:r>
              <a:rPr lang="en-US" dirty="0"/>
              <a:t> of Supplier Diversity will present the next few slides</a:t>
            </a:r>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t>Eli Sturgeon</a:t>
            </a:r>
          </a:p>
          <a:p>
            <a:endParaRPr lang="en-US" sz="1800" b="1" dirty="0"/>
          </a:p>
        </p:txBody>
      </p:sp>
      <p:sp>
        <p:nvSpPr>
          <p:cNvPr id="4" name="Slide Number Placeholder 3"/>
          <p:cNvSpPr>
            <a:spLocks noGrp="1"/>
          </p:cNvSpPr>
          <p:nvPr>
            <p:ph type="sldNum" sz="quarter" idx="5"/>
          </p:nvPr>
        </p:nvSpPr>
        <p:spPr/>
        <p:txBody>
          <a:bodyPr/>
          <a:lstStyle/>
          <a:p>
            <a:fld id="{240F4897-6078-4538-85D1-77B3AFD6576E}" type="slidenum">
              <a:rPr lang="en-US" smtClean="0"/>
              <a:t>16</a:t>
            </a:fld>
            <a:endParaRPr lang="en-US"/>
          </a:p>
        </p:txBody>
      </p:sp>
    </p:spTree>
    <p:extLst>
      <p:ext uri="{BB962C8B-B14F-4D97-AF65-F5344CB8AC3E}">
        <p14:creationId xmlns:p14="http://schemas.microsoft.com/office/powerpoint/2010/main" val="2394811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3593160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21</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so much Eli! </a:t>
            </a:r>
          </a:p>
        </p:txBody>
      </p:sp>
      <p:sp>
        <p:nvSpPr>
          <p:cNvPr id="4" name="Slide Number Placeholder 3"/>
          <p:cNvSpPr>
            <a:spLocks noGrp="1"/>
          </p:cNvSpPr>
          <p:nvPr>
            <p:ph type="sldNum" sz="quarter" idx="5"/>
          </p:nvPr>
        </p:nvSpPr>
        <p:spPr/>
        <p:txBody>
          <a:bodyPr/>
          <a:lstStyle/>
          <a:p>
            <a:fld id="{B31B5F83-8112-46FB-97A2-D0AF9A589CA9}" type="slidenum">
              <a:rPr lang="en-US" smtClean="0"/>
              <a:t>30</a:t>
            </a:fld>
            <a:endParaRPr lang="en-US"/>
          </a:p>
        </p:txBody>
      </p:sp>
    </p:spTree>
    <p:extLst>
      <p:ext uri="{BB962C8B-B14F-4D97-AF65-F5344CB8AC3E}">
        <p14:creationId xmlns:p14="http://schemas.microsoft.com/office/powerpoint/2010/main" val="900748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31</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not read date 7 times…say “ the following documents and / or forms are all due on January 6,2025….</a:t>
            </a:r>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agenda is </a:t>
            </a:r>
            <a:r>
              <a:rPr lang="en-US"/>
              <a:t>as follows:</a:t>
            </a:r>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 reminder to please be sure you are registered with the state as a bidder and do not wait to the last minute. </a:t>
            </a:r>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a:p>
        </p:txBody>
      </p:sp>
    </p:spTree>
    <p:extLst>
      <p:ext uri="{BB962C8B-B14F-4D97-AF65-F5344CB8AC3E}">
        <p14:creationId xmlns:p14="http://schemas.microsoft.com/office/powerpoint/2010/main" val="2500643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a:p>
        </p:txBody>
      </p:sp>
    </p:spTree>
    <p:extLst>
      <p:ext uri="{BB962C8B-B14F-4D97-AF65-F5344CB8AC3E}">
        <p14:creationId xmlns:p14="http://schemas.microsoft.com/office/powerpoint/2010/main" val="2150453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40F4897-6078-4538-85D1-77B3AFD6576E}" type="slidenum">
              <a:rPr lang="en-US" smtClean="0"/>
              <a:t>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10/24/2024</a:t>
            </a:fld>
            <a:endParaRPr lang="en-US"/>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10/24/2024</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10/24/2024</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10/24/2024</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10/24/2024</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10/24/2024</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10/24/2024</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10/24/2024</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in.gov/idoa/mwbe"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1_D6588814.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lIns="91440" tIns="45720" rIns="91440" bIns="45720" anchor="b">
            <a:noAutofit/>
          </a:bodyPr>
          <a:lstStyle/>
          <a:p>
            <a:r>
              <a:rPr lang="en-US" sz="2800" b="1" dirty="0">
                <a:latin typeface="Times New Roman"/>
                <a:cs typeface="Times New Roman"/>
              </a:rPr>
              <a:t>Request for Proposal 25-80365</a:t>
            </a:r>
            <a:br>
              <a:rPr lang="en-US" sz="2000" b="1" dirty="0">
                <a:latin typeface="Times New Roman" panose="02020603050405020304" pitchFamily="18" charset="0"/>
                <a:cs typeface="Times New Roman" panose="02020603050405020304" pitchFamily="18" charset="0"/>
              </a:rPr>
            </a:br>
            <a:r>
              <a:rPr lang="en-US" sz="2000" b="1" dirty="0">
                <a:latin typeface="Times New Roman"/>
                <a:cs typeface="Times New Roman"/>
              </a:rPr>
              <a:t>Office Furniture, Products and Design</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a:cs typeface="Times New Roman"/>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a:cs typeface="Times New Roman"/>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a:cs typeface="Times New Roman"/>
              </a:rPr>
              <a:t>All State Agencies</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a:cs typeface="Times New Roman"/>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a:cs typeface="Times New Roman"/>
              </a:rPr>
              <a:t>Angela Embry</a:t>
            </a:r>
            <a:br>
              <a:rPr lang="en-US" sz="2000" dirty="0">
                <a:latin typeface="Times New Roman" panose="02020603050405020304" pitchFamily="18" charset="0"/>
                <a:cs typeface="Times New Roman" panose="02020603050405020304" pitchFamily="18" charset="0"/>
              </a:rPr>
            </a:br>
            <a:r>
              <a:rPr lang="en-US" sz="2000" dirty="0">
                <a:latin typeface="Times New Roman"/>
                <a:cs typeface="Times New Roman"/>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a:solidFill>
                  <a:srgbClr val="101D49"/>
                </a:solidFill>
                <a:latin typeface="Times New Roman" panose="02020603050405020304" pitchFamily="18" charset="0"/>
                <a:cs typeface="Times New Roman" panose="02020603050405020304" pitchFamily="18" charset="0"/>
              </a:rPr>
              <a:t>Indiana Economic Impact, Attachment C</a:t>
            </a:r>
          </a:p>
          <a:p>
            <a:pPr lvl="1"/>
            <a:r>
              <a:rPr lang="en-US" sz="1600" i="0">
                <a:solidFill>
                  <a:srgbClr val="101D49"/>
                </a:solidFill>
                <a:latin typeface="Times New Roman" panose="02020603050405020304" pitchFamily="18" charset="0"/>
                <a:cs typeface="Times New Roman" panose="02020603050405020304" pitchFamily="18" charset="0"/>
              </a:rPr>
              <a:t>Respondents must submit this completed attachment, </a:t>
            </a:r>
            <a:r>
              <a:rPr lang="en-US" sz="1600" b="1" i="0">
                <a:solidFill>
                  <a:srgbClr val="101D49"/>
                </a:solidFill>
                <a:latin typeface="Times New Roman" panose="02020603050405020304" pitchFamily="18" charset="0"/>
                <a:cs typeface="Times New Roman" panose="02020603050405020304" pitchFamily="18" charset="0"/>
              </a:rPr>
              <a:t>but it will not be used for evaluation purposes. </a:t>
            </a:r>
          </a:p>
          <a:p>
            <a:pPr lvl="1"/>
            <a:r>
              <a:rPr lang="en-US" sz="1600" i="0">
                <a:solidFill>
                  <a:srgbClr val="101D49"/>
                </a:solidFill>
                <a:latin typeface="Times New Roman" panose="02020603050405020304" pitchFamily="18" charset="0"/>
                <a:cs typeface="Times New Roman" panose="02020603050405020304" pitchFamily="18" charset="0"/>
              </a:rPr>
              <a:t>Definitions of FTE (Full-Time Equivalent)</a:t>
            </a:r>
          </a:p>
          <a:p>
            <a:pPr lvl="1"/>
            <a:r>
              <a:rPr lang="en-US" sz="1600" i="0">
                <a:solidFill>
                  <a:srgbClr val="101D49"/>
                </a:solidFill>
                <a:latin typeface="Times New Roman" panose="02020603050405020304" pitchFamily="18" charset="0"/>
                <a:cs typeface="Times New Roman" panose="02020603050405020304" pitchFamily="18" charset="0"/>
              </a:rPr>
              <a:t>Example:  If a Respondent has five (5) full time employees, is bidding on its 5</a:t>
            </a:r>
            <a:r>
              <a:rPr lang="en-US" sz="1600" i="0" baseline="30000">
                <a:solidFill>
                  <a:srgbClr val="101D49"/>
                </a:solidFill>
                <a:latin typeface="Times New Roman" panose="02020603050405020304" pitchFamily="18" charset="0"/>
                <a:cs typeface="Times New Roman" panose="02020603050405020304" pitchFamily="18" charset="0"/>
              </a:rPr>
              <a:t>th</a:t>
            </a:r>
            <a:r>
              <a:rPr lang="en-US" sz="1600" i="0">
                <a:solidFill>
                  <a:srgbClr val="101D49"/>
                </a:solidFill>
                <a:latin typeface="Times New Roman" panose="02020603050405020304"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a:solidFill>
                  <a:srgbClr val="101D49"/>
                </a:solidFill>
                <a:latin typeface="Times New Roman" panose="02020603050405020304"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Business Proposal </a:t>
            </a:r>
            <a:r>
              <a:rPr lang="en-US" sz="2400">
                <a:latin typeface="Times New Roman" panose="02020603050405020304" pitchFamily="18" charset="0"/>
                <a:cs typeface="Times New Roman" panose="02020603050405020304" pitchFamily="18" charset="0"/>
              </a:rPr>
              <a:t>(Attachment E)</a:t>
            </a:r>
            <a:endParaRPr lang="en-US">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a:solidFill>
                  <a:srgbClr val="101D49"/>
                </a:solidFill>
                <a:latin typeface="Times New Roman" panose="02020603050405020304" pitchFamily="18" charset="0"/>
                <a:cs typeface="Times New Roman" panose="02020603050405020304" pitchFamily="18" charset="0"/>
              </a:rPr>
              <a:t>C</a:t>
            </a:r>
            <a:r>
              <a:rPr lang="en-US" i="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a:solidFill>
                  <a:srgbClr val="101D49"/>
                </a:solidFill>
                <a:latin typeface="Times New Roman" panose="02020603050405020304" pitchFamily="18" charset="0"/>
                <a:cs typeface="Times New Roman" panose="02020603050405020304" pitchFamily="18" charset="0"/>
              </a:rPr>
              <a:t>) by </a:t>
            </a:r>
            <a:r>
              <a:rPr lang="en-US" sz="1800" b="1" i="0">
                <a:solidFill>
                  <a:srgbClr val="FF0000"/>
                </a:solidFill>
                <a:latin typeface="Times New Roman" panose="02020603050405020304" pitchFamily="18" charset="0"/>
                <a:cs typeface="Times New Roman" panose="02020603050405020304" pitchFamily="18" charset="0"/>
              </a:rPr>
              <a:t>January 6, 2025</a:t>
            </a:r>
            <a:r>
              <a:rPr lang="en-US" sz="1800" i="0">
                <a:solidFill>
                  <a:srgbClr val="101D49"/>
                </a:solidFill>
                <a:latin typeface="Times New Roman" panose="02020603050405020304" pitchFamily="18" charset="0"/>
                <a:cs typeface="Times New Roman" panose="02020603050405020304" pitchFamily="18" charset="0"/>
              </a:rPr>
              <a:t>.</a:t>
            </a:r>
            <a:endParaRPr lang="en-US" sz="1800" i="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a:solidFill>
                <a:schemeClr val="tx1"/>
              </a:solidFill>
              <a:latin typeface="Times New Roman" panose="02020603050405020304" pitchFamily="18" charset="0"/>
              <a:cs typeface="Times New Roman" panose="02020603050405020304" pitchFamily="18" charset="0"/>
            </a:endParaRPr>
          </a:p>
          <a:p>
            <a:endParaRPr lang="en-US" sz="180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Technical Proposal </a:t>
            </a:r>
            <a:r>
              <a:rPr lang="en-US" sz="2400">
                <a:latin typeface="Times New Roman" panose="02020603050405020304" pitchFamily="18" charset="0"/>
                <a:cs typeface="Times New Roman" panose="02020603050405020304" pitchFamily="18" charset="0"/>
              </a:rPr>
              <a:t>(Attachment F)</a:t>
            </a:r>
            <a:endParaRPr lang="en-US">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Template is Attachment F.  </a:t>
            </a:r>
          </a:p>
          <a:p>
            <a:pPr marL="0" indent="0">
              <a:spcBef>
                <a:spcPts val="0"/>
              </a:spcBef>
              <a:spcAft>
                <a:spcPts val="0"/>
              </a:spcAft>
              <a:buNone/>
            </a:pPr>
            <a:endParaRPr lang="en-US" sz="1800" b="1">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Cost Proposal </a:t>
            </a:r>
            <a:r>
              <a:rPr lang="en-US" sz="2400">
                <a:latin typeface="Times New Roman" panose="02020603050405020304" pitchFamily="18" charset="0"/>
                <a:cs typeface="Times New Roman" panose="02020603050405020304" pitchFamily="18" charset="0"/>
              </a:rPr>
              <a:t>(Attachment D)</a:t>
            </a:r>
            <a:endParaRPr lang="en-US">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vert="horz" lIns="91440" tIns="45720" rIns="91440" bIns="45720" rtlCol="0" anchor="t">
            <a:noAutofit/>
          </a:bodyPr>
          <a:lstStyle/>
          <a:p>
            <a:pPr marL="383540" indent="-383540"/>
            <a:r>
              <a:rPr lang="en-US" sz="1800" dirty="0">
                <a:solidFill>
                  <a:srgbClr val="101D49"/>
                </a:solidFill>
                <a:latin typeface="Times New Roman"/>
                <a:cs typeface="Times New Roman"/>
              </a:rPr>
              <a:t>Please complete the template provided for the Cost Proposal by populating ONLY the yellow shaded cells. The Cost Proposal (Attachment D) must be returned in the original </a:t>
            </a:r>
            <a:r>
              <a:rPr lang="en-US" sz="1800" b="1" u="sng" dirty="0">
                <a:solidFill>
                  <a:srgbClr val="101D49"/>
                </a:solidFill>
                <a:latin typeface="Times New Roman"/>
                <a:cs typeface="Times New Roman"/>
              </a:rPr>
              <a:t>Excel</a:t>
            </a:r>
            <a:r>
              <a:rPr lang="en-US" sz="1800" dirty="0">
                <a:solidFill>
                  <a:srgbClr val="101D49"/>
                </a:solidFill>
                <a:latin typeface="Times New Roman"/>
                <a:cs typeface="Times New Roman"/>
              </a:rPr>
              <a:t> format (No PDFs). </a:t>
            </a:r>
            <a:endParaRPr lang="en-US" dirty="0">
              <a:latin typeface="Times New Roman"/>
              <a:cs typeface="Times New Roman"/>
            </a:endParaRPr>
          </a:p>
          <a:p>
            <a:pPr marL="383540" indent="-383540"/>
            <a:r>
              <a:rPr lang="en-US" sz="1800" dirty="0">
                <a:solidFill>
                  <a:srgbClr val="101D49"/>
                </a:solidFill>
                <a:effectLst/>
                <a:latin typeface="Times New Roman"/>
                <a:ea typeface="Times New Roman" panose="02020603050405020304" pitchFamily="18" charset="0"/>
                <a:cs typeface="Times New Roman"/>
              </a:rPr>
              <a:t>Cost Proposals will be scored based on</a:t>
            </a:r>
            <a:r>
              <a:rPr lang="en-US" sz="1800" dirty="0">
                <a:solidFill>
                  <a:srgbClr val="101D49"/>
                </a:solidFill>
                <a:latin typeface="Times New Roman"/>
                <a:ea typeface="Times New Roman" panose="02020603050405020304" pitchFamily="18" charset="0"/>
                <a:cs typeface="Times New Roman"/>
              </a:rPr>
              <a:t> </a:t>
            </a:r>
            <a:r>
              <a:rPr lang="en-US" sz="1800" dirty="0">
                <a:solidFill>
                  <a:schemeClr val="tx1"/>
                </a:solidFill>
                <a:latin typeface="Times New Roman"/>
                <a:ea typeface="Times New Roman" panose="02020603050405020304" pitchFamily="18" charset="0"/>
                <a:cs typeface="Times New Roman"/>
              </a:rPr>
              <a:t>discount offered. </a:t>
            </a:r>
            <a:r>
              <a:rPr lang="en-US" sz="1800" dirty="0">
                <a:solidFill>
                  <a:srgbClr val="101D49"/>
                </a:solidFill>
                <a:effectLst/>
                <a:latin typeface="Times New Roman"/>
                <a:ea typeface="Times New Roman" panose="02020603050405020304" pitchFamily="18" charset="0"/>
                <a:cs typeface="Times New Roman"/>
              </a:rPr>
              <a:t>The lowest cost proposal receives a total of 40 points.  The normalization formula is as follows:</a:t>
            </a:r>
            <a:endParaRPr lang="en-US" sz="1800" i="1" dirty="0">
              <a:solidFill>
                <a:srgbClr val="101D49"/>
              </a:solidFill>
              <a:effectLst/>
              <a:latin typeface="Times New Roman"/>
              <a:ea typeface="Times New Roman" panose="02020603050405020304" pitchFamily="18" charset="0"/>
              <a:cs typeface="Times New Roman"/>
            </a:endParaRPr>
          </a:p>
          <a:p>
            <a:pPr marL="0" marR="0" indent="0" algn="ctr">
              <a:spcBef>
                <a:spcPts val="0"/>
              </a:spcBef>
              <a:spcAft>
                <a:spcPts val="0"/>
              </a:spcAft>
              <a:buNone/>
            </a:pPr>
            <a:r>
              <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Respondent’s Cost Score = (Lowest Cost Proposal / Total Cost of Proposal) X 40</a:t>
            </a: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spcBef>
                <a:spcPts val="0"/>
              </a:spcBef>
              <a:spcAft>
                <a:spcPts val="0"/>
              </a:spcAft>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Schedules.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907756020"/>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a:solidFill>
                            <a:srgbClr val="101D49"/>
                          </a:solidFill>
                          <a:latin typeface="Times New Roman" panose="02020603050405020304" pitchFamily="18" charset="0"/>
                          <a:ea typeface="Times New Roman"/>
                          <a:cs typeface="Times New Roman" panose="02020603050405020304" pitchFamily="18" charset="0"/>
                        </a:rPr>
                        <a:t>40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a:solidFill>
                            <a:srgbClr val="101D49"/>
                          </a:solidFill>
                          <a:latin typeface="Times New Roman" panose="02020603050405020304" pitchFamily="18" charset="0"/>
                          <a:ea typeface="Times New Roman"/>
                          <a:cs typeface="Times New Roman" panose="02020603050405020304" pitchFamily="18" charset="0"/>
                        </a:rPr>
                        <a:t>40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a:solidFill>
                            <a:srgbClr val="101D49"/>
                          </a:solidFill>
                          <a:latin typeface="Times New Roman" panose="02020603050405020304" pitchFamily="18" charset="0"/>
                          <a:ea typeface="Times New Roman"/>
                          <a:cs typeface="Times New Roman" panose="02020603050405020304" pitchFamily="18" charset="0"/>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a:solidFill>
                            <a:srgbClr val="101D49"/>
                          </a:solidFill>
                          <a:latin typeface="Times New Roman" panose="02020603050405020304" pitchFamily="18" charset="0"/>
                          <a:ea typeface="Times New Roman"/>
                          <a:cs typeface="Times New Roman" panose="02020603050405020304" pitchFamily="18" charset="0"/>
                        </a:rPr>
                        <a:t>5 points</a:t>
                      </a:r>
                    </a:p>
                    <a:p>
                      <a:pPr marL="0" marR="0" algn="ctr">
                        <a:spcBef>
                          <a:spcPts val="0"/>
                        </a:spcBef>
                        <a:spcAft>
                          <a:spcPts val="0"/>
                        </a:spcAft>
                      </a:pPr>
                      <a:r>
                        <a:rPr lang="en-US" sz="1500" b="1" kern="1200">
                          <a:solidFill>
                            <a:srgbClr val="101D49"/>
                          </a:solidFill>
                          <a:latin typeface="Times New Roman" panose="02020603050405020304" pitchFamily="18" charset="0"/>
                          <a:ea typeface="Times New Roman"/>
                          <a:cs typeface="Times New Roman" panose="02020603050405020304" pitchFamily="18" charset="0"/>
                        </a:rPr>
                        <a:t>(1 bonus point is available, see Section 3.2.5)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6. Women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5 points</a:t>
                      </a:r>
                    </a:p>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a:solidFill>
                            <a:srgbClr val="101D49"/>
                          </a:solidFill>
                          <a:latin typeface="Times New Roman" panose="02020603050405020304" pitchFamily="18" charset="0"/>
                          <a:ea typeface="Times New Roman"/>
                          <a:cs typeface="Times New Roman" panose="02020603050405020304" pitchFamily="18" charset="0"/>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5 points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a:solidFill>
                            <a:srgbClr val="101D49"/>
                          </a:solidFill>
                          <a:latin typeface="Times New Roman" panose="02020603050405020304" pitchFamily="18" charset="0"/>
                          <a:ea typeface="Times New Roman"/>
                          <a:cs typeface="Times New Roman" panose="02020603050405020304" pitchFamily="18" charset="0"/>
                        </a:rPr>
                        <a:t>100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a:solidFill>
                  <a:srgbClr val="101D49"/>
                </a:solidFill>
                <a:latin typeface="Times New Roman" panose="02020603050405020304" pitchFamily="18" charset="0"/>
                <a:cs typeface="Times New Roman" panose="02020603050405020304" pitchFamily="18" charset="0"/>
              </a:rPr>
              <a:t>Mission/Vision </a:t>
            </a:r>
          </a:p>
          <a:p>
            <a:pPr lvl="1"/>
            <a:r>
              <a:rPr lang="en-US" altLang="en-US" sz="2600" i="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600" i="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600" i="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a:p>
        </p:txBody>
      </p:sp>
    </p:spTree>
    <p:extLst>
      <p:ext uri="{BB962C8B-B14F-4D97-AF65-F5344CB8AC3E}">
        <p14:creationId xmlns:p14="http://schemas.microsoft.com/office/powerpoint/2010/main" val="629086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600" i="0">
                <a:solidFill>
                  <a:srgbClr val="101D49"/>
                </a:solidFill>
                <a:latin typeface="Times New Roman" panose="02020603050405020304" pitchFamily="18" charset="0"/>
                <a:cs typeface="Times New Roman" panose="02020603050405020304" pitchFamily="18" charset="0"/>
              </a:rPr>
              <a:t>Phone: 317-232-3061</a:t>
            </a:r>
          </a:p>
          <a:p>
            <a:pPr lvl="1"/>
            <a:r>
              <a:rPr lang="en-US" altLang="en-US" sz="2600" i="0">
                <a:solidFill>
                  <a:srgbClr val="101D49"/>
                </a:solidFill>
                <a:latin typeface="Times New Roman" panose="02020603050405020304" pitchFamily="18" charset="0"/>
                <a:cs typeface="Times New Roman" panose="02020603050405020304" pitchFamily="18" charset="0"/>
              </a:rPr>
              <a:t>E-mail</a:t>
            </a:r>
            <a:r>
              <a:rPr lang="en-US" altLang="en-US" sz="2600" b="1" i="0">
                <a:solidFill>
                  <a:srgbClr val="101D49"/>
                </a:solidFill>
                <a:latin typeface="Times New Roman" panose="02020603050405020304" pitchFamily="18" charset="0"/>
                <a:cs typeface="Times New Roman" panose="02020603050405020304" pitchFamily="18" charset="0"/>
              </a:rPr>
              <a:t>:</a:t>
            </a:r>
            <a:r>
              <a:rPr lang="en-US" altLang="en-US" sz="2600" i="0">
                <a:solidFill>
                  <a:srgbClr val="101D49"/>
                </a:solidFill>
                <a:latin typeface="Times New Roman" panose="02020603050405020304" pitchFamily="18" charset="0"/>
                <a:cs typeface="Times New Roman" panose="02020603050405020304" pitchFamily="18" charset="0"/>
              </a:rPr>
              <a:t> </a:t>
            </a:r>
            <a:r>
              <a:rPr lang="en-US" altLang="en-US" sz="2600" i="0">
                <a:latin typeface="Times New Roman" panose="02020603050405020304" pitchFamily="18" charset="0"/>
                <a:cs typeface="Times New Roman" panose="02020603050405020304" pitchFamily="18" charset="0"/>
                <a:hlinkClick r:id="rId3"/>
              </a:rPr>
              <a:t>mwbecompliance@idoa.in.gov</a:t>
            </a:r>
            <a:endParaRPr lang="en-US" altLang="en-US" sz="2600" i="0">
              <a:latin typeface="Times New Roman" panose="02020603050405020304" pitchFamily="18" charset="0"/>
              <a:cs typeface="Times New Roman" panose="02020603050405020304" pitchFamily="18" charset="0"/>
            </a:endParaRPr>
          </a:p>
          <a:p>
            <a:pPr lvl="1"/>
            <a:r>
              <a:rPr lang="en-US" altLang="en-US" sz="2600" i="0">
                <a:solidFill>
                  <a:srgbClr val="101D49"/>
                </a:solidFill>
                <a:latin typeface="Times New Roman" panose="02020603050405020304" pitchFamily="18" charset="0"/>
                <a:cs typeface="Times New Roman" panose="02020603050405020304" pitchFamily="18" charset="0"/>
              </a:rPr>
              <a:t>Web: </a:t>
            </a:r>
            <a:r>
              <a:rPr lang="en-US" altLang="en-US" sz="2600" i="0">
                <a:latin typeface="Times New Roman" panose="02020603050405020304" pitchFamily="18" charset="0"/>
                <a:cs typeface="Times New Roman" panose="02020603050405020304" pitchFamily="18" charset="0"/>
                <a:hlinkClick r:id="rId4"/>
              </a:rPr>
              <a:t>www.in.gov/idoa/mwbe</a:t>
            </a:r>
            <a:br>
              <a:rPr lang="en-US" altLang="en-US" sz="2600" i="0">
                <a:latin typeface="Times New Roman" panose="02020603050405020304" pitchFamily="18" charset="0"/>
                <a:cs typeface="Times New Roman" panose="02020603050405020304" pitchFamily="18" charset="0"/>
              </a:rPr>
            </a:br>
            <a:endParaRPr lang="en-US" altLang="en-US" sz="2600" i="0">
              <a:latin typeface="Times New Roman" panose="02020603050405020304" pitchFamily="18" charset="0"/>
              <a:cs typeface="Times New Roman" panose="02020603050405020304" pitchFamily="18" charset="0"/>
            </a:endParaRPr>
          </a:p>
          <a:p>
            <a:pPr marL="0" indent="0">
              <a:buNone/>
            </a:pPr>
            <a:r>
              <a:rPr lang="en-US" altLang="en-US" sz="2600" b="1">
                <a:solidFill>
                  <a:srgbClr val="101D49"/>
                </a:solidFill>
                <a:latin typeface="Times New Roman" panose="02020603050405020304" pitchFamily="18" charset="0"/>
                <a:cs typeface="Times New Roman" panose="02020603050405020304" pitchFamily="18" charset="0"/>
              </a:rPr>
              <a:t>Complete Attachment A, MBE/WBE Form</a:t>
            </a:r>
          </a:p>
          <a:p>
            <a:pPr>
              <a:buNone/>
            </a:pPr>
            <a:r>
              <a:rPr lang="en-US" altLang="en-US" sz="2600">
                <a:solidFill>
                  <a:srgbClr val="101D49"/>
                </a:solidFill>
                <a:latin typeface="Times New Roman" panose="02020603050405020304" pitchFamily="18" charset="0"/>
                <a:cs typeface="Times New Roman" panose="02020603050405020304" pitchFamily="18" charset="0"/>
              </a:rPr>
              <a:t>	- Include sub-contractor letter of commitment</a:t>
            </a:r>
            <a:br>
              <a:rPr lang="en-US" altLang="en-US" sz="2600">
                <a:solidFill>
                  <a:srgbClr val="101D49"/>
                </a:solidFill>
                <a:latin typeface="Times New Roman" panose="02020603050405020304" pitchFamily="18" charset="0"/>
                <a:cs typeface="Times New Roman" panose="02020603050405020304" pitchFamily="18" charset="0"/>
              </a:rPr>
            </a:br>
            <a:r>
              <a:rPr lang="en-US" altLang="en-US" sz="2600">
                <a:solidFill>
                  <a:srgbClr val="101D49"/>
                </a:solidFill>
                <a:latin typeface="Times New Roman" panose="02020603050405020304" pitchFamily="18" charset="0"/>
                <a:cs typeface="Times New Roman" panose="02020603050405020304" pitchFamily="18" charset="0"/>
              </a:rPr>
              <a:t> </a:t>
            </a:r>
          </a:p>
          <a:p>
            <a:pPr marL="0" indent="0">
              <a:buNone/>
            </a:pPr>
            <a:r>
              <a:rPr lang="en-US" altLang="en-US" sz="2600" b="1">
                <a:solidFill>
                  <a:srgbClr val="101D49"/>
                </a:solidFill>
                <a:latin typeface="Times New Roman" panose="02020603050405020304" pitchFamily="18" charset="0"/>
                <a:cs typeface="Times New Roman" panose="02020603050405020304" pitchFamily="18" charset="0"/>
              </a:rPr>
              <a:t>Goals for Proposal</a:t>
            </a:r>
          </a:p>
          <a:p>
            <a:pPr>
              <a:buNone/>
            </a:pPr>
            <a:r>
              <a:rPr lang="en-US" altLang="en-US" sz="2600">
                <a:solidFill>
                  <a:srgbClr val="101D49"/>
                </a:solidFill>
                <a:latin typeface="Times New Roman" panose="02020603050405020304" pitchFamily="18" charset="0"/>
                <a:cs typeface="Times New Roman" panose="02020603050405020304" pitchFamily="18" charset="0"/>
              </a:rPr>
              <a:t>	- 8% Minority Business Enterprise of Total Bid Amount</a:t>
            </a:r>
          </a:p>
          <a:p>
            <a:pPr>
              <a:buNone/>
            </a:pPr>
            <a:r>
              <a:rPr lang="en-US" altLang="en-US" sz="2600">
                <a:solidFill>
                  <a:srgbClr val="101D49"/>
                </a:solidFill>
                <a:latin typeface="Times New Roman" panose="02020603050405020304" pitchFamily="18" charset="0"/>
                <a:cs typeface="Times New Roman" panose="02020603050405020304" pitchFamily="18" charset="0"/>
              </a:rPr>
              <a:t>	- 11% Women’s Business Enterprise of Total Bid Amount</a:t>
            </a:r>
            <a:endParaRPr lang="en-US" sz="2600">
              <a:solidFill>
                <a:srgbClr val="101D49"/>
              </a:solidFill>
              <a:latin typeface="Times New Roman" panose="02020603050405020304" pitchFamily="18" charset="0"/>
              <a:cs typeface="Times New Roman" panose="02020603050405020304" pitchFamily="18" charset="0"/>
            </a:endParaRPr>
          </a:p>
          <a:p>
            <a:endParaRPr lang="en-US"/>
          </a:p>
        </p:txBody>
      </p:sp>
    </p:spTree>
    <p:extLst>
      <p:ext uri="{BB962C8B-B14F-4D97-AF65-F5344CB8AC3E}">
        <p14:creationId xmlns:p14="http://schemas.microsoft.com/office/powerpoint/2010/main" val="4142864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ocument with text and images&#10;&#10;Description automatically generated">
            <a:extLst>
              <a:ext uri="{FF2B5EF4-FFF2-40B4-BE49-F238E27FC236}">
                <a16:creationId xmlns:a16="http://schemas.microsoft.com/office/drawing/2014/main" id="{94BA3FD6-49BF-776D-2893-0A60FD1E03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1222" y="406433"/>
            <a:ext cx="4649555" cy="6045134"/>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10000"/>
          </a:bodyPr>
          <a:lstStyle/>
          <a:p>
            <a:pPr marL="0" indent="0">
              <a:lnSpc>
                <a:spcPct val="110000"/>
              </a:lnSpc>
              <a:buNone/>
              <a:defRPr/>
            </a:pPr>
            <a:r>
              <a:rPr lang="en-US"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dirty="0">
                <a:latin typeface="Times New Roman" panose="02020603050405020304" pitchFamily="18" charset="0"/>
                <a:cs typeface="Times New Roman" panose="02020603050405020304" pitchFamily="18" charset="0"/>
                <a:hlinkClick r:id="rId2"/>
              </a:rPr>
              <a:t>http://www.in.gov/idoa/mwbe/2743.htm</a:t>
            </a:r>
            <a:r>
              <a:rPr lang="en-US" dirty="0">
                <a:latin typeface="Times New Roman" panose="02020603050405020304" pitchFamily="18" charset="0"/>
                <a:cs typeface="Times New Roman" panose="02020603050405020304" pitchFamily="18" charset="0"/>
              </a:rPr>
              <a:t>.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r>
              <a:rPr lang="en-US" dirty="0">
                <a:solidFill>
                  <a:srgbClr val="101D49"/>
                </a:solidFill>
                <a:latin typeface="Garamond"/>
                <a:ea typeface="Garamond"/>
                <a:cs typeface="Garamond"/>
                <a:sym typeface="Garamond"/>
              </a:rPr>
              <a:t>National Diversity Plans are generally not acceptable.</a:t>
            </a:r>
            <a:endParaRPr lang="en-US" dirty="0"/>
          </a:p>
          <a:p>
            <a:endParaRPr lang="en-US"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a:solidFill>
                  <a:srgbClr val="101D49"/>
                </a:solidFill>
                <a:latin typeface="Times New Roman" panose="02020603050405020304" pitchFamily="18" charset="0"/>
                <a:cs typeface="Times New Roman" panose="02020603050405020304" pitchFamily="18" charset="0"/>
              </a:rPr>
              <a:t>Each firm may only serve as one classification – MBE or WBE (see section 1.22)</a:t>
            </a:r>
          </a:p>
          <a:p>
            <a:pPr lvl="0"/>
            <a:r>
              <a:rPr lang="en-US">
                <a:solidFill>
                  <a:srgbClr val="101D49"/>
                </a:solidFill>
                <a:latin typeface="Times New Roman" panose="02020603050405020304" pitchFamily="18" charset="0"/>
                <a:cs typeface="Times New Roman" panose="02020603050405020304" pitchFamily="18" charset="0"/>
              </a:rPr>
              <a:t>Pursuant to 25 IAC 5-6-2(b)(d), a Prime Contractor who is an MBE or WBE must meet subcontractor goals by using other listed certified firms.  Certified Prime Contractors cannot count their own workforce or companies to meet this requirement.</a:t>
            </a:r>
          </a:p>
          <a:p>
            <a:endParaRPr lang="en-US"/>
          </a:p>
        </p:txBody>
      </p:sp>
    </p:spTree>
    <p:extLst>
      <p:ext uri="{BB962C8B-B14F-4D97-AF65-F5344CB8AC3E}">
        <p14:creationId xmlns:p14="http://schemas.microsoft.com/office/powerpoint/2010/main" val="3328580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a:solidFill>
                  <a:srgbClr val="101D49"/>
                </a:solidFill>
                <a:latin typeface="Times New Roman" panose="02020603050405020304" pitchFamily="18" charset="0"/>
                <a:cs typeface="Times New Roman" panose="02020603050405020304" pitchFamily="18" charset="0"/>
              </a:rPr>
              <a:t>Questions (Attachment G)</a:t>
            </a:r>
          </a:p>
        </p:txBody>
      </p:sp>
      <p:sp>
        <p:nvSpPr>
          <p:cNvPr id="5" name="Title 4"/>
          <p:cNvSpPr>
            <a:spLocks noGrp="1"/>
          </p:cNvSpPr>
          <p:nvPr>
            <p:ph type="title"/>
          </p:nvPr>
        </p:nvSpPr>
        <p:spPr/>
        <p:txBody>
          <a:bodyPr/>
          <a:lstStyle/>
          <a:p>
            <a:pPr algn="ctr"/>
            <a:r>
              <a:rPr lang="en-US">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a:latin typeface="Times New Roman" panose="02020603050405020304" pitchFamily="18" charset="0"/>
                <a:cs typeface="Times New Roman" panose="02020603050405020304" pitchFamily="18" charset="0"/>
              </a:rPr>
              <a:t>Minority and Women’s Business Enterprises</a:t>
            </a:r>
          </a:p>
        </p:txBody>
      </p:sp>
      <p:pic>
        <p:nvPicPr>
          <p:cNvPr id="3" name="Picture 2" descr="A form with a number and text&#10;&#10;Description automatically generated with medium confidence">
            <a:extLst>
              <a:ext uri="{FF2B5EF4-FFF2-40B4-BE49-F238E27FC236}">
                <a16:creationId xmlns:a16="http://schemas.microsoft.com/office/drawing/2014/main" id="{53CCF2FF-44F0-D10C-059A-438B91E6BD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6612" y="1795083"/>
            <a:ext cx="6438776" cy="3267833"/>
          </a:xfrm>
          <a:prstGeom prst="rect">
            <a:avLst/>
          </a:prstGeom>
        </p:spPr>
      </p:pic>
      <p:sp>
        <p:nvSpPr>
          <p:cNvPr id="8" name="Right Arrow 10">
            <a:extLst>
              <a:ext uri="{FF2B5EF4-FFF2-40B4-BE49-F238E27FC236}">
                <a16:creationId xmlns:a16="http://schemas.microsoft.com/office/drawing/2014/main" id="{0B59D8D5-1A76-4A81-B70D-CA2B82D74BEA}"/>
              </a:ext>
            </a:extLst>
          </p:cNvPr>
          <p:cNvSpPr/>
          <p:nvPr/>
        </p:nvSpPr>
        <p:spPr>
          <a:xfrm>
            <a:off x="2344315" y="245824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7" name="Right Arrow 10">
            <a:extLst>
              <a:ext uri="{FF2B5EF4-FFF2-40B4-BE49-F238E27FC236}">
                <a16:creationId xmlns:a16="http://schemas.microsoft.com/office/drawing/2014/main" id="{0B59D8D5-1A76-4A81-B70D-CA2B82D74BEA}"/>
              </a:ext>
            </a:extLst>
          </p:cNvPr>
          <p:cNvSpPr/>
          <p:nvPr/>
        </p:nvSpPr>
        <p:spPr>
          <a:xfrm>
            <a:off x="2344315" y="271915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2344315" y="383382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2344315" y="415127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072544" y="4076018"/>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Tree>
    <p:extLst>
      <p:ext uri="{BB962C8B-B14F-4D97-AF65-F5344CB8AC3E}">
        <p14:creationId xmlns:p14="http://schemas.microsoft.com/office/powerpoint/2010/main" val="1899481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a:latin typeface="Times New Roman" panose="02020603050405020304" pitchFamily="18" charset="0"/>
                <a:cs typeface="Times New Roman" panose="02020603050405020304" pitchFamily="18" charset="0"/>
              </a:rPr>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a:solidFill>
                  <a:srgbClr val="101D49"/>
                </a:solidFill>
                <a:latin typeface="Times New Roman" panose="02020603050405020304" pitchFamily="18" charset="0"/>
                <a:cs typeface="Times New Roman" panose="02020603050405020304" pitchFamily="18" charset="0"/>
              </a:rPr>
              <a:t>MBE/WBE Scoring Methodology:</a:t>
            </a:r>
            <a:r>
              <a:rPr lang="en-US" sz="1800">
                <a:solidFill>
                  <a:srgbClr val="101D49"/>
                </a:solidFill>
                <a:latin typeface="Times New Roman" panose="02020603050405020304" pitchFamily="18" charset="0"/>
                <a:cs typeface="Times New Roman" panose="02020603050405020304" pitchFamily="18" charset="0"/>
              </a:rPr>
              <a:t> </a:t>
            </a:r>
            <a:r>
              <a:rPr lang="en-US" sz="1600">
                <a:solidFill>
                  <a:srgbClr val="101D49"/>
                </a:solidFill>
                <a:latin typeface="Times New Roman" panose="02020603050405020304" pitchFamily="18" charset="0"/>
                <a:cs typeface="Times New Roman" panose="02020603050405020304" pitchFamily="18"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MBE: Possible 5 points + 1 bonus point</a:t>
            </a:r>
          </a:p>
          <a:p>
            <a:pPr marL="346075" lvl="1" indent="-111125" defTabSz="914377" eaLnBrk="1" fontAlgn="auto" hangingPunct="1">
              <a:buFont typeface="Arial"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defTabSz="914377" eaLnBrk="1" fontAlgn="auto" hangingPunct="1">
              <a:defRPr/>
            </a:pPr>
            <a:r>
              <a:rPr lang="en-US" sz="1800" b="1">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The points will be awarded on the following schedule:</a:t>
            </a:r>
          </a:p>
          <a:p>
            <a:pPr marL="231775" lvl="1" indent="0" defTabSz="914377" eaLnBrk="1" fontAlgn="auto" hangingPunct="1">
              <a:buNone/>
              <a:defRPr/>
            </a:pPr>
            <a:r>
              <a:rPr lang="en-US" sz="1600" i="0">
                <a:solidFill>
                  <a:srgbClr val="101D49"/>
                </a:solidFill>
                <a:latin typeface="Times New Roman" panose="02020603050405020304" pitchFamily="18" charset="0"/>
                <a:cs typeface="Times New Roman" panose="02020603050405020304" pitchFamily="18" charset="0"/>
              </a:rPr>
              <a:t>MBE:</a:t>
            </a:r>
            <a:br>
              <a:rPr lang="en-US" sz="1600" i="0">
                <a:solidFill>
                  <a:srgbClr val="101D49"/>
                </a:solidFill>
                <a:latin typeface="Times New Roman" panose="02020603050405020304" pitchFamily="18" charset="0"/>
                <a:cs typeface="Times New Roman" panose="02020603050405020304" pitchFamily="18" charset="0"/>
              </a:rPr>
            </a:br>
            <a:br>
              <a:rPr lang="en-US" sz="1600" i="0">
                <a:solidFill>
                  <a:srgbClr val="101D49"/>
                </a:solidFill>
                <a:latin typeface="Times New Roman" panose="02020603050405020304" pitchFamily="18" charset="0"/>
                <a:cs typeface="Times New Roman" panose="02020603050405020304" pitchFamily="18" charset="0"/>
              </a:rPr>
            </a:br>
            <a:endParaRPr lang="en-US" sz="1600" i="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r>
              <a:rPr lang="en-US" sz="1600" i="0">
                <a:solidFill>
                  <a:srgbClr val="101D49"/>
                </a:solidFill>
                <a:latin typeface="Times New Roman" panose="02020603050405020304" pitchFamily="18" charset="0"/>
                <a:cs typeface="Times New Roman" panose="02020603050405020304" pitchFamily="18" charset="0"/>
              </a:rPr>
              <a:t>WBE:</a:t>
            </a:r>
          </a:p>
          <a:p>
            <a:pPr marL="231775" lvl="1" indent="0" defTabSz="914377" eaLnBrk="1" fontAlgn="auto" hangingPunct="1">
              <a:buNone/>
              <a:defRPr/>
            </a:pPr>
            <a:endParaRPr lang="en-US" sz="1600" i="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600" i="0" u="sng">
                <a:solidFill>
                  <a:srgbClr val="101D49"/>
                </a:solidFill>
                <a:latin typeface="Times New Roman" panose="02020603050405020304" pitchFamily="18" charset="0"/>
                <a:cs typeface="Times New Roman" panose="02020603050405020304" pitchFamily="18" charset="0"/>
              </a:rPr>
              <a:t>before rounding</a:t>
            </a:r>
            <a:r>
              <a:rPr lang="en-US" sz="1600" i="0">
                <a:solidFill>
                  <a:srgbClr val="101D49"/>
                </a:solidFill>
                <a:latin typeface="Times New Roman" panose="02020603050405020304" pitchFamily="18" charset="0"/>
                <a:cs typeface="Times New Roman" panose="02020603050405020304" pitchFamily="18" charset="0"/>
              </a:rPr>
              <a:t>) for the MBE participation or equal to or greater than 12% </a:t>
            </a:r>
            <a:r>
              <a:rPr lang="en-US" sz="1600" i="0" u="sng">
                <a:solidFill>
                  <a:srgbClr val="101D49"/>
                </a:solidFill>
                <a:latin typeface="Times New Roman" panose="02020603050405020304" pitchFamily="18" charset="0"/>
                <a:cs typeface="Times New Roman" panose="02020603050405020304" pitchFamily="18" charset="0"/>
              </a:rPr>
              <a:t>before rounding</a:t>
            </a:r>
            <a:r>
              <a:rPr lang="en-US" sz="1600" i="0">
                <a:solidFill>
                  <a:srgbClr val="101D49"/>
                </a:solidFill>
                <a:latin typeface="Times New Roman" panose="02020603050405020304" pitchFamily="18" charset="0"/>
                <a:cs typeface="Times New Roman" panose="02020603050405020304" pitchFamily="18" charset="0"/>
              </a:rPr>
              <a:t>) for the WBE participation will receive 6 points (5 points plus 1 bonus point). In case of a tie both firms will receive 6 points.</a:t>
            </a:r>
          </a:p>
          <a:p>
            <a:pPr marL="384038" indent="-384038" defTabSz="914377" eaLnBrk="1" fontAlgn="auto" hangingPunct="1">
              <a:defRPr/>
            </a:pPr>
            <a:endParaRPr lang="en-US">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a:ln>
                            <a:noFill/>
                          </a:ln>
                          <a:solidFill>
                            <a:srgbClr val="101D49"/>
                          </a:solidFill>
                          <a:latin typeface="+mn-lt"/>
                          <a:ea typeface="Times New Roman"/>
                          <a:cs typeface="Calibri"/>
                        </a:rPr>
                        <a:t>%</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1%</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2%</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3%</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4%</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6%</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7%</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8%</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a:ln>
                            <a:noFill/>
                          </a:ln>
                          <a:solidFill>
                            <a:srgbClr val="101D49"/>
                          </a:solidFill>
                          <a:latin typeface="+mn-lt"/>
                          <a:ea typeface="Times New Roman"/>
                          <a:cs typeface="Calibri"/>
                        </a:rPr>
                        <a:t>Pts.</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.45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.9</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1.35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1.8</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3.125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3.75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4.375</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a:ln>
                            <a:noFill/>
                          </a:ln>
                          <a:solidFill>
                            <a:srgbClr val="101D49"/>
                          </a:solidFill>
                          <a:latin typeface="+mn-lt"/>
                          <a:ea typeface="Times New Roman"/>
                          <a:cs typeface="Calibri"/>
                        </a:rPr>
                        <a:t>5.0</a:t>
                      </a:r>
                      <a:endParaRPr lang="en-US" sz="120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5.0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200" i="0">
                <a:solidFill>
                  <a:srgbClr val="101D49"/>
                </a:solidFill>
                <a:latin typeface="Times New Roman" panose="02020603050405020304" pitchFamily="18" charset="0"/>
                <a:cs typeface="Times New Roman" panose="02020603050405020304" pitchFamily="18" charset="0"/>
              </a:rPr>
              <a:t>Phone: 317-232-3061</a:t>
            </a:r>
          </a:p>
          <a:p>
            <a:pPr lvl="1"/>
            <a:r>
              <a:rPr lang="en-US" altLang="en-US" sz="2200" i="0">
                <a:solidFill>
                  <a:srgbClr val="101D49"/>
                </a:solidFill>
                <a:latin typeface="Times New Roman" panose="02020603050405020304" pitchFamily="18" charset="0"/>
                <a:cs typeface="Times New Roman" panose="02020603050405020304" pitchFamily="18" charset="0"/>
              </a:rPr>
              <a:t>E-mail</a:t>
            </a:r>
            <a:r>
              <a:rPr lang="en-US" altLang="en-US" sz="2200" b="1" i="0">
                <a:solidFill>
                  <a:srgbClr val="101D49"/>
                </a:solidFill>
                <a:latin typeface="Times New Roman" panose="02020603050405020304" pitchFamily="18" charset="0"/>
                <a:cs typeface="Times New Roman" panose="02020603050405020304" pitchFamily="18" charset="0"/>
              </a:rPr>
              <a:t>:</a:t>
            </a:r>
            <a:r>
              <a:rPr lang="en-US" altLang="en-US" sz="2200" i="0">
                <a:solidFill>
                  <a:srgbClr val="101D49"/>
                </a:solidFill>
                <a:latin typeface="Times New Roman" panose="02020603050405020304" pitchFamily="18" charset="0"/>
                <a:cs typeface="Times New Roman" panose="02020603050405020304" pitchFamily="18" charset="0"/>
              </a:rPr>
              <a:t> </a:t>
            </a:r>
            <a:r>
              <a:rPr lang="en-US" altLang="en-US" sz="2200" i="0">
                <a:latin typeface="Times New Roman" panose="02020603050405020304" pitchFamily="18" charset="0"/>
                <a:cs typeface="Times New Roman" panose="02020603050405020304" pitchFamily="18" charset="0"/>
                <a:hlinkClick r:id="rId2"/>
              </a:rPr>
              <a:t>Indianaveteranspreference@idoa.in.gov</a:t>
            </a:r>
            <a:endParaRPr lang="en-US" altLang="en-US" sz="2200" i="0">
              <a:latin typeface="Times New Roman" panose="02020603050405020304" pitchFamily="18" charset="0"/>
              <a:cs typeface="Times New Roman" panose="02020603050405020304" pitchFamily="18" charset="0"/>
            </a:endParaRPr>
          </a:p>
          <a:p>
            <a:pPr lvl="1"/>
            <a:r>
              <a:rPr lang="en-US" altLang="en-US" sz="2200" i="0">
                <a:solidFill>
                  <a:srgbClr val="101D49"/>
                </a:solidFill>
                <a:latin typeface="Times New Roman" panose="02020603050405020304" pitchFamily="18" charset="0"/>
                <a:cs typeface="Times New Roman" panose="02020603050405020304" pitchFamily="18" charset="0"/>
              </a:rPr>
              <a:t>Web: </a:t>
            </a:r>
            <a:r>
              <a:rPr lang="en-US" altLang="en-US" sz="2200" i="0">
                <a:latin typeface="Times New Roman" panose="02020603050405020304" pitchFamily="18" charset="0"/>
                <a:cs typeface="Times New Roman" panose="02020603050405020304" pitchFamily="18" charset="0"/>
                <a:hlinkClick r:id="rId3"/>
              </a:rPr>
              <a:t>www.in.gov/idoa/2862.htm </a:t>
            </a:r>
            <a:endParaRPr lang="en-US" altLang="en-US" sz="2200" i="0">
              <a:solidFill>
                <a:srgbClr val="101D49"/>
              </a:solidFill>
              <a:latin typeface="Times New Roman" panose="02020603050405020304" pitchFamily="18" charset="0"/>
              <a:cs typeface="Times New Roman" panose="02020603050405020304" pitchFamily="18" charset="0"/>
            </a:endParaRPr>
          </a:p>
          <a:p>
            <a:pPr marL="0" indent="0">
              <a:buNone/>
            </a:pPr>
            <a:r>
              <a:rPr lang="en-US" sz="2200" b="1">
                <a:solidFill>
                  <a:srgbClr val="101D49"/>
                </a:solidFill>
                <a:latin typeface="Times New Roman" panose="02020603050405020304" pitchFamily="18" charset="0"/>
                <a:cs typeface="Times New Roman" panose="02020603050405020304" pitchFamily="18" charset="0"/>
              </a:rPr>
              <a:t>Complete Attachment A1, IVOSB Form</a:t>
            </a:r>
          </a:p>
          <a:p>
            <a:pPr lvl="1"/>
            <a:r>
              <a:rPr lang="en-US" sz="2200" i="0">
                <a:solidFill>
                  <a:srgbClr val="101D49"/>
                </a:solidFill>
                <a:latin typeface="Times New Roman" panose="02020603050405020304" pitchFamily="18" charset="0"/>
                <a:cs typeface="Times New Roman" panose="02020603050405020304" pitchFamily="18" charset="0"/>
              </a:rPr>
              <a:t>Include sub-contractor letters of commitment</a:t>
            </a:r>
          </a:p>
          <a:p>
            <a:pPr marL="0" indent="0">
              <a:buNone/>
            </a:pPr>
            <a:r>
              <a:rPr lang="en-US" sz="2200" b="1">
                <a:solidFill>
                  <a:srgbClr val="101D49"/>
                </a:solidFill>
                <a:latin typeface="Times New Roman" panose="02020603050405020304" pitchFamily="18" charset="0"/>
                <a:cs typeface="Times New Roman" panose="02020603050405020304" pitchFamily="18" charset="0"/>
              </a:rPr>
              <a:t>Goals for Proposal</a:t>
            </a:r>
          </a:p>
          <a:p>
            <a:pPr lvl="1"/>
            <a:r>
              <a:rPr lang="en-US" sz="2200" i="0">
                <a:solidFill>
                  <a:srgbClr val="101D49"/>
                </a:solidFill>
                <a:latin typeface="Times New Roman" panose="02020603050405020304" pitchFamily="18" charset="0"/>
                <a:cs typeface="Times New Roman" panose="02020603050405020304" pitchFamily="18" charset="0"/>
              </a:rPr>
              <a:t>3% Veteran Owned Small Business of Total Bid Amount</a:t>
            </a:r>
          </a:p>
          <a:p>
            <a:endParaRPr lang="en-US"/>
          </a:p>
        </p:txBody>
      </p:sp>
    </p:spTree>
    <p:extLst>
      <p:ext uri="{BB962C8B-B14F-4D97-AF65-F5344CB8AC3E}">
        <p14:creationId xmlns:p14="http://schemas.microsoft.com/office/powerpoint/2010/main" val="2607680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ocument with text and blue text&#10;&#10;Description automatically generated">
            <a:extLst>
              <a:ext uri="{FF2B5EF4-FFF2-40B4-BE49-F238E27FC236}">
                <a16:creationId xmlns:a16="http://schemas.microsoft.com/office/drawing/2014/main" id="{47B0D73B-6C64-EA5E-6731-16FD5590618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1890" y="461264"/>
            <a:ext cx="4568220" cy="5935471"/>
          </a:xfrm>
        </p:spPr>
      </p:pic>
    </p:spTree>
    <p:extLst>
      <p:ext uri="{BB962C8B-B14F-4D97-AF65-F5344CB8AC3E}">
        <p14:creationId xmlns:p14="http://schemas.microsoft.com/office/powerpoint/2010/main" val="2450863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a:solidFill>
                  <a:srgbClr val="101D49"/>
                </a:solidFill>
                <a:latin typeface="Times New Roman" panose="02020603050405020304" pitchFamily="18" charset="0"/>
                <a:cs typeface="Times New Roman" panose="02020603050405020304" pitchFamily="18" charset="0"/>
              </a:rPr>
              <a:t>IVOSB must have a Bidder ID (see section 2.3.7 - Department of Administration, Procurement Division).</a:t>
            </a:r>
          </a:p>
          <a:p>
            <a:pPr lvl="0"/>
            <a:r>
              <a:rPr lang="en-US">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u="sng">
                <a:latin typeface="Times New Roman" panose="02020603050405020304" pitchFamily="18" charset="0"/>
                <a:cs typeface="Times New Roman" panose="02020603050405020304" pitchFamily="18" charset="0"/>
                <a:hlinkClick r:id="rId2" tooltip="VA OSDBU"/>
              </a:rPr>
              <a:t>VA OSDBU</a:t>
            </a:r>
            <a:r>
              <a:rPr lang="en-US">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 1.22).</a:t>
            </a:r>
          </a:p>
          <a:p>
            <a:endParaRPr lang="en-US"/>
          </a:p>
        </p:txBody>
      </p:sp>
    </p:spTree>
    <p:extLst>
      <p:ext uri="{BB962C8B-B14F-4D97-AF65-F5344CB8AC3E}">
        <p14:creationId xmlns:p14="http://schemas.microsoft.com/office/powerpoint/2010/main" val="316991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a:solidFill>
                  <a:srgbClr val="101D49"/>
                </a:solidFill>
                <a:latin typeface="Times New Roman" panose="02020603050405020304" pitchFamily="18" charset="0"/>
                <a:cs typeface="Times New Roman" panose="02020603050405020304" pitchFamily="18" charset="0"/>
              </a:rPr>
              <a:t>Must be listed on </a:t>
            </a:r>
            <a:r>
              <a:rPr lang="en-US" u="sng">
                <a:latin typeface="Times New Roman" panose="02020603050405020304" pitchFamily="18" charset="0"/>
                <a:cs typeface="Times New Roman" panose="02020603050405020304" pitchFamily="18" charset="0"/>
                <a:hlinkClick r:id="rId2" tooltip="VA OSDBU"/>
              </a:rPr>
              <a:t>VA OSDBU</a:t>
            </a:r>
            <a:r>
              <a:rPr lang="en-US">
                <a:latin typeface="Times New Roman" panose="02020603050405020304" pitchFamily="18" charset="0"/>
                <a:cs typeface="Times New Roman" panose="02020603050405020304" pitchFamily="18" charset="0"/>
              </a:rPr>
              <a:t> </a:t>
            </a:r>
            <a:r>
              <a:rPr lang="en-US">
                <a:solidFill>
                  <a:srgbClr val="101D49"/>
                </a:solidFill>
                <a:latin typeface="Times New Roman" panose="02020603050405020304" pitchFamily="18" charset="0"/>
                <a:cs typeface="Times New Roman" panose="02020603050405020304" pitchFamily="18" charset="0"/>
              </a:rPr>
              <a:t>registry or listed on the IDOA Directory of Certified Firms, </a:t>
            </a:r>
            <a:r>
              <a:rPr lang="en-US" b="1">
                <a:solidFill>
                  <a:srgbClr val="101D49"/>
                </a:solidFill>
                <a:latin typeface="Times New Roman" panose="02020603050405020304" pitchFamily="18" charset="0"/>
                <a:cs typeface="Times New Roman" panose="02020603050405020304" pitchFamily="18" charset="0"/>
              </a:rPr>
              <a:t>on or before </a:t>
            </a:r>
            <a:r>
              <a:rPr lang="en-US">
                <a:solidFill>
                  <a:srgbClr val="101D49"/>
                </a:solidFill>
                <a:latin typeface="Times New Roman" panose="02020603050405020304" pitchFamily="18" charset="0"/>
                <a:cs typeface="Times New Roman" panose="02020603050405020304" pitchFamily="18" charset="0"/>
              </a:rPr>
              <a:t>the proposal due date. </a:t>
            </a:r>
          </a:p>
          <a:p>
            <a:r>
              <a:rPr lang="en-US" b="1">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pPr lvl="1">
              <a:buFont typeface="Wingdings" panose="05000000000000000000" pitchFamily="2" charset="2"/>
              <a:buChar char="q"/>
            </a:pPr>
            <a:r>
              <a:rPr lang="en-US" i="0">
                <a:solidFill>
                  <a:srgbClr val="101D49"/>
                </a:solidFill>
                <a:latin typeface="Times New Roman" panose="02020603050405020304" pitchFamily="18" charset="0"/>
                <a:cs typeface="Times New Roman" panose="02020603050405020304" pitchFamily="18" charset="0"/>
              </a:rPr>
              <a:t>Valuable Scope Contribution – A business function that supports the scope of this solicitation</a:t>
            </a:r>
          </a:p>
          <a:p>
            <a:r>
              <a:rPr lang="en-US">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pic>
        <p:nvPicPr>
          <p:cNvPr id="6" name="Content Placeholder 5" descr="A white form with black text&#10;&#10;Description automatically generated">
            <a:extLst>
              <a:ext uri="{FF2B5EF4-FFF2-40B4-BE49-F238E27FC236}">
                <a16:creationId xmlns:a16="http://schemas.microsoft.com/office/drawing/2014/main" id="{ACA77B95-B4BB-07E6-2035-E2C804C7E9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4713" y="1928471"/>
            <a:ext cx="6694973" cy="3174766"/>
          </a:xfrm>
        </p:spPr>
      </p:pic>
      <p:sp>
        <p:nvSpPr>
          <p:cNvPr id="7" name="Right Arrow 10">
            <a:extLst>
              <a:ext uri="{FF2B5EF4-FFF2-40B4-BE49-F238E27FC236}">
                <a16:creationId xmlns:a16="http://schemas.microsoft.com/office/drawing/2014/main" id="{833C42D6-1A58-4BBD-B500-84EB060F1DF2}"/>
              </a:ext>
            </a:extLst>
          </p:cNvPr>
          <p:cNvSpPr/>
          <p:nvPr/>
        </p:nvSpPr>
        <p:spPr>
          <a:xfrm>
            <a:off x="2361438" y="267835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2361438" y="395591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2361438" y="429866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176786" y="4144283"/>
            <a:ext cx="685800" cy="308769"/>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Tree>
    <p:extLst>
      <p:ext uri="{BB962C8B-B14F-4D97-AF65-F5344CB8AC3E}">
        <p14:creationId xmlns:p14="http://schemas.microsoft.com/office/powerpoint/2010/main" val="917279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a:solidFill>
                  <a:srgbClr val="101D49"/>
                </a:solidFill>
                <a:latin typeface="Times New Roman" panose="02020603050405020304" pitchFamily="18" charset="0"/>
                <a:cs typeface="Times New Roman" panose="02020603050405020304" pitchFamily="18" charset="0"/>
              </a:rPr>
              <a:t>New Process - </a:t>
            </a:r>
            <a:r>
              <a:rPr lang="en-US" sz="190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234950" lvl="1"/>
            <a:r>
              <a:rPr lang="en-US" sz="1900" b="1" i="0">
                <a:solidFill>
                  <a:srgbClr val="101D49"/>
                </a:solidFill>
                <a:latin typeface="Times New Roman" panose="02020603050405020304" pitchFamily="18" charset="0"/>
                <a:cs typeface="Times New Roman" panose="02020603050405020304" pitchFamily="18" charset="0"/>
              </a:rPr>
              <a:t>-</a:t>
            </a:r>
            <a:r>
              <a:rPr lang="en-US" sz="1900" i="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endParaRPr lang="en-US" sz="1900" i="0">
              <a:solidFill>
                <a:srgbClr val="101D49"/>
              </a:solidFill>
              <a:latin typeface="Times New Roman" panose="02020603050405020304" pitchFamily="18" charset="0"/>
              <a:cs typeface="Times New Roman" panose="02020603050405020304" pitchFamily="18" charset="0"/>
            </a:endParaRPr>
          </a:p>
          <a:p>
            <a:pPr marL="115888" indent="-115888">
              <a:spcBef>
                <a:spcPct val="20000"/>
              </a:spcBef>
              <a:buFont typeface="Arial" pitchFamily="34" charset="0"/>
              <a:buChar char="•"/>
            </a:pPr>
            <a:r>
              <a:rPr lang="en-US" sz="1900" b="1">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900" i="0">
                <a:solidFill>
                  <a:srgbClr val="101D49"/>
                </a:solidFill>
                <a:latin typeface="Times New Roman" panose="02020603050405020304" pitchFamily="18" charset="0"/>
                <a:cs typeface="Times New Roman" panose="02020603050405020304" pitchFamily="18" charset="0"/>
              </a:rPr>
            </a:br>
            <a:endParaRPr lang="en-US" sz="1900" i="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a:solidFill>
                            <a:srgbClr val="101D49"/>
                          </a:solidFill>
                        </a:rPr>
                        <a:t>%</a:t>
                      </a:r>
                    </a:p>
                  </a:txBody>
                  <a:tcPr/>
                </a:tc>
                <a:tc>
                  <a:txBody>
                    <a:bodyPr/>
                    <a:lstStyle/>
                    <a:p>
                      <a:pPr algn="ctr"/>
                      <a:r>
                        <a:rPr lang="en-US" sz="1050">
                          <a:solidFill>
                            <a:srgbClr val="101D49"/>
                          </a:solidFill>
                        </a:rPr>
                        <a:t>0%</a:t>
                      </a:r>
                    </a:p>
                  </a:txBody>
                  <a:tcPr/>
                </a:tc>
                <a:tc>
                  <a:txBody>
                    <a:bodyPr/>
                    <a:lstStyle/>
                    <a:p>
                      <a:pPr algn="ctr"/>
                      <a:r>
                        <a:rPr lang="en-US" sz="1050">
                          <a:solidFill>
                            <a:srgbClr val="101D49"/>
                          </a:solidFill>
                        </a:rPr>
                        <a:t>0.6%</a:t>
                      </a:r>
                    </a:p>
                  </a:txBody>
                  <a:tcPr/>
                </a:tc>
                <a:tc>
                  <a:txBody>
                    <a:bodyPr/>
                    <a:lstStyle/>
                    <a:p>
                      <a:pPr algn="ctr"/>
                      <a:r>
                        <a:rPr lang="en-US" sz="1050">
                          <a:solidFill>
                            <a:srgbClr val="101D49"/>
                          </a:solidFill>
                        </a:rPr>
                        <a:t>1.2%</a:t>
                      </a:r>
                    </a:p>
                  </a:txBody>
                  <a:tcPr/>
                </a:tc>
                <a:tc>
                  <a:txBody>
                    <a:bodyPr/>
                    <a:lstStyle/>
                    <a:p>
                      <a:pPr algn="ctr"/>
                      <a:r>
                        <a:rPr lang="en-US" sz="1050">
                          <a:solidFill>
                            <a:srgbClr val="101D49"/>
                          </a:solidFill>
                        </a:rPr>
                        <a:t>1.8%</a:t>
                      </a:r>
                    </a:p>
                  </a:txBody>
                  <a:tcPr/>
                </a:tc>
                <a:tc>
                  <a:txBody>
                    <a:bodyPr/>
                    <a:lstStyle/>
                    <a:p>
                      <a:pPr algn="ctr"/>
                      <a:r>
                        <a:rPr lang="en-US" sz="1050">
                          <a:solidFill>
                            <a:srgbClr val="101D49"/>
                          </a:solidFill>
                        </a:rPr>
                        <a:t>2.4%</a:t>
                      </a:r>
                    </a:p>
                  </a:txBody>
                  <a:tcPr/>
                </a:tc>
                <a:tc>
                  <a:txBody>
                    <a:bodyPr/>
                    <a:lstStyle/>
                    <a:p>
                      <a:pPr algn="ctr"/>
                      <a:r>
                        <a:rPr lang="en-US" sz="105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a:solidFill>
                            <a:srgbClr val="101D49"/>
                          </a:solidFill>
                        </a:rPr>
                        <a:t>Pts.</a:t>
                      </a:r>
                    </a:p>
                  </a:txBody>
                  <a:tcPr/>
                </a:tc>
                <a:tc>
                  <a:txBody>
                    <a:bodyPr/>
                    <a:lstStyle/>
                    <a:p>
                      <a:pPr algn="ctr"/>
                      <a:r>
                        <a:rPr lang="en-US" sz="1050">
                          <a:solidFill>
                            <a:srgbClr val="101D49"/>
                          </a:solidFill>
                        </a:rPr>
                        <a:t>-1</a:t>
                      </a:r>
                    </a:p>
                  </a:txBody>
                  <a:tcPr/>
                </a:tc>
                <a:tc>
                  <a:txBody>
                    <a:bodyPr/>
                    <a:lstStyle/>
                    <a:p>
                      <a:pPr algn="ctr"/>
                      <a:r>
                        <a:rPr lang="en-US" sz="1050">
                          <a:solidFill>
                            <a:srgbClr val="101D49"/>
                          </a:solidFill>
                        </a:rPr>
                        <a:t>1</a:t>
                      </a:r>
                    </a:p>
                  </a:txBody>
                  <a:tcPr/>
                </a:tc>
                <a:tc>
                  <a:txBody>
                    <a:bodyPr/>
                    <a:lstStyle/>
                    <a:p>
                      <a:pPr algn="ctr"/>
                      <a:r>
                        <a:rPr lang="en-US" sz="1050">
                          <a:solidFill>
                            <a:srgbClr val="101D49"/>
                          </a:solidFill>
                        </a:rPr>
                        <a:t>2</a:t>
                      </a:r>
                    </a:p>
                  </a:txBody>
                  <a:tcPr/>
                </a:tc>
                <a:tc>
                  <a:txBody>
                    <a:bodyPr/>
                    <a:lstStyle/>
                    <a:p>
                      <a:pPr algn="ctr"/>
                      <a:r>
                        <a:rPr lang="en-US" sz="1050">
                          <a:solidFill>
                            <a:srgbClr val="101D49"/>
                          </a:solidFill>
                        </a:rPr>
                        <a:t>3</a:t>
                      </a:r>
                    </a:p>
                  </a:txBody>
                  <a:tcPr/>
                </a:tc>
                <a:tc>
                  <a:txBody>
                    <a:bodyPr/>
                    <a:lstStyle/>
                    <a:p>
                      <a:pPr algn="ctr"/>
                      <a:r>
                        <a:rPr lang="en-US" sz="1050">
                          <a:solidFill>
                            <a:srgbClr val="101D49"/>
                          </a:solidFill>
                        </a:rPr>
                        <a:t>4</a:t>
                      </a:r>
                    </a:p>
                  </a:txBody>
                  <a:tcPr/>
                </a:tc>
                <a:tc>
                  <a:txBody>
                    <a:bodyPr/>
                    <a:lstStyle/>
                    <a:p>
                      <a:pPr algn="ctr"/>
                      <a:r>
                        <a:rPr lang="en-US" sz="105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a:solidFill>
                  <a:srgbClr val="101D49"/>
                </a:solidFill>
                <a:latin typeface="Times New Roman" panose="02020603050405020304" pitchFamily="18" charset="0"/>
                <a:cs typeface="Times New Roman" panose="02020603050405020304" pitchFamily="18" charset="0"/>
              </a:rPr>
              <a:t>RFP MBE/WBE/IVOSB Scoring Example</a:t>
            </a:r>
          </a:p>
          <a:p>
            <a:endParaRPr lang="en-US"/>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latin typeface="Times New Roman" panose="02020603050405020304" pitchFamily="18" charset="0"/>
                <a:cs typeface="Times New Roman" panose="02020603050405020304" pitchFamily="18" charset="0"/>
              </a:rPr>
              <a:t>Pay Audit System</a:t>
            </a:r>
          </a:p>
          <a:p>
            <a:r>
              <a:rPr lang="en-US" sz="17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17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17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1650" b="1" dirty="0">
                <a:solidFill>
                  <a:srgbClr val="101D49"/>
                </a:solidFill>
                <a:latin typeface="Times New Roman" panose="02020603050405020304" pitchFamily="18" charset="0"/>
                <a:cs typeface="Times New Roman" panose="02020603050405020304" pitchFamily="18" charset="0"/>
              </a:rPr>
              <a:t>Questions? </a:t>
            </a:r>
            <a:r>
              <a:rPr lang="en-US" sz="165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250" i="0" dirty="0">
                <a:latin typeface="Times New Roman" panose="02020603050405020304" pitchFamily="18" charset="0"/>
                <a:cs typeface="Times New Roman" panose="02020603050405020304" pitchFamily="18" charset="0"/>
                <a:hlinkClick r:id="rId2"/>
              </a:rPr>
              <a:t>mwbecompliance@idoa.in.gov</a:t>
            </a:r>
            <a:r>
              <a:rPr lang="en-US" sz="1250" i="0" dirty="0">
                <a:latin typeface="Times New Roman" panose="02020603050405020304" pitchFamily="18" charset="0"/>
                <a:cs typeface="Times New Roman" panose="02020603050405020304" pitchFamily="18" charset="0"/>
              </a:rPr>
              <a:t> </a:t>
            </a:r>
          </a:p>
          <a:p>
            <a:pPr lvl="1"/>
            <a:r>
              <a:rPr lang="en-US" sz="1250" i="0" dirty="0">
                <a:latin typeface="Times New Roman" panose="02020603050405020304" pitchFamily="18" charset="0"/>
                <a:cs typeface="Times New Roman" panose="02020603050405020304" pitchFamily="18" charset="0"/>
                <a:hlinkClick r:id="rId3"/>
              </a:rPr>
              <a:t>www.in.gov/idoa/mwbe/payaudit.htm</a:t>
            </a:r>
            <a:r>
              <a:rPr lang="en-US" sz="125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a:solidFill>
                    <a:prstClr val="black"/>
                  </a:solidFill>
                </a:rPr>
                <a:t>Submit subcontractor </a:t>
              </a:r>
              <a:r>
                <a:rPr lang="en-US" altLang="en-US" sz="1050" b="1" i="1">
                  <a:solidFill>
                    <a:srgbClr val="FF0000"/>
                  </a:solidFill>
                </a:rPr>
                <a:t>actual paid</a:t>
              </a:r>
              <a:r>
                <a:rPr lang="en-US" altLang="en-US" sz="1050" i="1">
                  <a:solidFill>
                    <a:prstClr val="black"/>
                  </a:solidFill>
                </a:rPr>
                <a:t> invoice amounts</a:t>
              </a:r>
              <a:endParaRPr lang="en-US" altLang="en-US" sz="1050" i="1" baseline="3000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a:solidFill>
                    <a:prstClr val="black"/>
                  </a:solidFill>
                </a:rPr>
                <a:t>Submit actual payments </a:t>
              </a:r>
              <a:r>
                <a:rPr lang="en-US" altLang="en-US" sz="1050" b="1" i="1">
                  <a:solidFill>
                    <a:srgbClr val="FF0000"/>
                  </a:solidFill>
                </a:rPr>
                <a:t>received</a:t>
              </a:r>
              <a:endParaRPr lang="en-US" altLang="en-US" sz="1050" b="1" i="1" baseline="3000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FF0000"/>
                </a:solidFill>
                <a:latin typeface="Times New Roman" panose="02020603050405020304" pitchFamily="18" charset="0"/>
                <a:cs typeface="Times New Roman" panose="02020603050405020304" pitchFamily="18" charset="0"/>
              </a:rPr>
              <a:t>3:00 PM ET on October 28, 2024</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a:t>
            </a:r>
            <a:r>
              <a:rPr lang="en-US" sz="2800" b="1" u="sng" dirty="0">
                <a:solidFill>
                  <a:srgbClr val="FF0000"/>
                </a:solidFill>
                <a:latin typeface="Times New Roman" panose="02020603050405020304" pitchFamily="18" charset="0"/>
                <a:cs typeface="Times New Roman" panose="02020603050405020304" pitchFamily="18" charset="0"/>
              </a:rPr>
              <a:t>3:00 PM ET on November 1, 2024</a:t>
            </a:r>
            <a:r>
              <a:rPr lang="en-US" sz="2800" b="1" u="sng" dirty="0">
                <a:solidFill>
                  <a:srgbClr val="101D49"/>
                </a:solidFill>
                <a:latin typeface="Times New Roman" panose="02020603050405020304" pitchFamily="18" charset="0"/>
                <a:cs typeface="Times New Roman" panose="02020603050405020304" pitchFamily="18" charset="0"/>
              </a:rPr>
              <a:t>. </a:t>
            </a:r>
          </a:p>
          <a:p>
            <a:r>
              <a:rPr lang="en-US" sz="2800" dirty="0">
                <a:solidFill>
                  <a:srgbClr val="101D49"/>
                </a:solidFill>
                <a:latin typeface="Times New Roman" panose="02020603050405020304" pitchFamily="18" charset="0"/>
                <a:cs typeface="Times New Roman" panose="02020603050405020304" pitchFamily="18" charset="0"/>
              </a:rPr>
              <a:t>Proposal submission process is due no later than </a:t>
            </a:r>
            <a:r>
              <a:rPr lang="en-US" sz="2800" b="1" u="sng" dirty="0">
                <a:solidFill>
                  <a:srgbClr val="FF0000"/>
                </a:solidFill>
                <a:latin typeface="Times New Roman" panose="02020603050405020304" pitchFamily="18" charset="0"/>
                <a:cs typeface="Times New Roman" panose="02020603050405020304" pitchFamily="18" charset="0"/>
              </a:rPr>
              <a:t>3:00 PM ET on January 06, 2025</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Submission Requirements</a:t>
            </a:r>
            <a:br>
              <a:rPr lang="en-US">
                <a:latin typeface="Garamond" panose="02020404030301010803" pitchFamily="18" charset="0"/>
              </a:rPr>
            </a:br>
            <a:endParaRPr lang="en-US">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a:bodyPr>
          <a:lstStyle/>
          <a:p>
            <a:r>
              <a:rPr lang="en-US" sz="3300" b="1">
                <a:solidFill>
                  <a:srgbClr val="101D49"/>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a:solidFill>
                  <a:srgbClr val="101D49"/>
                </a:solidFill>
                <a:latin typeface="Times New Roman" panose="02020603050405020304" pitchFamily="18" charset="0"/>
                <a:cs typeface="Times New Roman" panose="02020603050405020304" pitchFamily="18" charset="0"/>
              </a:rPr>
              <a:t>Please refer to section 1.8 of the RFP document for instructions regarding the online submission process using the Supplier Portal. </a:t>
            </a:r>
          </a:p>
          <a:p>
            <a:pPr marL="0" indent="0">
              <a:buNone/>
            </a:pPr>
            <a:r>
              <a:rPr lang="en-US" sz="2900" b="1">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20009861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a:solidFill>
                  <a:srgbClr val="FF0000"/>
                </a:solidFill>
                <a:latin typeface="Times New Roman" panose="02020603050405020304" pitchFamily="18" charset="0"/>
                <a:cs typeface="Times New Roman" panose="02020603050405020304"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803653726"/>
              </p:ext>
            </p:extLst>
          </p:nvPr>
        </p:nvGraphicFramePr>
        <p:xfrm>
          <a:off x="2686752" y="2809255"/>
          <a:ext cx="6818496" cy="1298078"/>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rgbClr val="FF0000"/>
                          </a:solidFill>
                          <a:latin typeface="Times New Roman" panose="02020603050405020304" pitchFamily="18" charset="0"/>
                          <a:ea typeface="+mn-ea"/>
                          <a:cs typeface="Times New Roman" panose="02020603050405020304" pitchFamily="18" charset="0"/>
                        </a:rPr>
                        <a:t>10/28/2024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a:solidFill>
                            <a:srgbClr val="101D49"/>
                          </a:solidFill>
                          <a:latin typeface="Times New Roman" panose="02020603050405020304" pitchFamily="18" charset="0"/>
                          <a:ea typeface="+mn-ea"/>
                          <a:cs typeface="Times New Roman" panose="02020603050405020304" pitchFamily="18" charset="0"/>
                        </a:rPr>
                        <a:t>Pre-Proposal Networking Opportunity Form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rgbClr val="FF0000"/>
                          </a:solidFill>
                          <a:latin typeface="Times New Roman" panose="02020603050405020304" pitchFamily="18" charset="0"/>
                          <a:ea typeface="+mn-ea"/>
                          <a:cs typeface="Times New Roman" panose="02020603050405020304" pitchFamily="18" charset="0"/>
                        </a:rPr>
                        <a:t>11/01/2024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450135"/>
            <a:ext cx="9296400" cy="968871"/>
          </a:xfrm>
        </p:spPr>
        <p:txBody>
          <a:bodyPr>
            <a:normAutofit/>
          </a:bodyPr>
          <a:lstStyle/>
          <a:p>
            <a:pPr marL="0" marR="0" lvl="0" indent="0" fontAlgn="auto">
              <a:buClrTx/>
              <a:buSzTx/>
              <a:buNone/>
              <a:tabLst/>
              <a:defRPr/>
            </a:pPr>
            <a:r>
              <a:rPr lang="en-US" sz="1200" b="1">
                <a:solidFill>
                  <a:srgbClr val="FF0000"/>
                </a:solidFill>
                <a:latin typeface="Times New Roman" panose="02020603050405020304" pitchFamily="18" charset="0"/>
                <a:cs typeface="Times New Roman" panose="02020603050405020304" pitchFamily="18" charset="0"/>
              </a:rPr>
              <a:t>Use the templates provided for all responses and do not alter any templates.</a:t>
            </a:r>
          </a:p>
          <a:p>
            <a:pPr marL="0" indent="0">
              <a:buNone/>
            </a:pPr>
            <a:r>
              <a:rPr lang="en-US" sz="1200" b="1">
                <a:solidFill>
                  <a:srgbClr val="FF0000"/>
                </a:solidFill>
                <a:latin typeface="Times New Roman" panose="02020603050405020304" pitchFamily="18" charset="0"/>
                <a:cs typeface="Times New Roman" panose="02020603050405020304" pitchFamily="18" charset="0"/>
              </a:rPr>
              <a:t>Responses must be submitted per the RFP instructions. See RFP Sections 1.8 and 2.1 for additional details. Late submissions, emailed or hand-delivered submissions will not be accepted.</a:t>
            </a:r>
          </a:p>
          <a:p>
            <a:endParaRPr lang="en-US"/>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4052422058"/>
              </p:ext>
            </p:extLst>
          </p:nvPr>
        </p:nvGraphicFramePr>
        <p:xfrm>
          <a:off x="1371600" y="1545266"/>
          <a:ext cx="9143999" cy="3414078"/>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716099">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a:spcBef>
                          <a:spcPts val="0"/>
                        </a:spcBef>
                        <a:spcAft>
                          <a:spcPts val="0"/>
                        </a:spcAft>
                        <a:buFont typeface="Arial" panose="020B0604020202020204" pitchFamily="34" charset="0"/>
                        <a:buNone/>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Online Submission</a:t>
                      </a:r>
                    </a:p>
                    <a:p>
                      <a:pPr marL="285750" marR="0" indent="-285750" algn="l">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Executive Summary</a:t>
                      </a:r>
                    </a:p>
                    <a:p>
                      <a:pPr marL="285750" marR="0" indent="-285750" algn="l">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2596339"/>
                  </a:ext>
                </a:extLst>
              </a:tr>
              <a:tr h="716099">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p>
                      <a:pPr marL="0" marR="0">
                        <a:spcBef>
                          <a:spcPts val="0"/>
                        </a:spcBef>
                        <a:spcAft>
                          <a:spcPts val="0"/>
                        </a:spcAft>
                      </a:pPr>
                      <a:endParaRPr lang="en-US" sz="1600" i="0" kern="1200" baseline="0" dirty="0">
                        <a:solidFill>
                          <a:schemeClr val="tx1"/>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MWBE and IVOSB Participation Plan Form (Attachment A)</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a:solidFill>
                            <a:srgbClr val="101D49"/>
                          </a:solidFill>
                          <a:latin typeface="Times New Roman" panose="02020603050405020304" pitchFamily="18" charset="0"/>
                          <a:ea typeface="+mn-ea"/>
                          <a:cs typeface="Times New Roman" panose="02020603050405020304" pitchFamily="18" charset="0"/>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a:solidFill>
                            <a:srgbClr val="101D49"/>
                          </a:solidFill>
                          <a:latin typeface="Times New Roman" panose="02020603050405020304" pitchFamily="18" charset="0"/>
                          <a:ea typeface="+mn-ea"/>
                          <a:cs typeface="Times New Roman" panose="02020603050405020304" pitchFamily="18" charset="0"/>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a:solidFill>
                            <a:srgbClr val="101D49"/>
                          </a:solidFill>
                          <a:latin typeface="Times New Roman" panose="02020603050405020304" pitchFamily="18" charset="0"/>
                          <a:ea typeface="+mn-ea"/>
                          <a:cs typeface="Times New Roman" panose="02020603050405020304" pitchFamily="18" charset="0"/>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74791">
                <a:tc>
                  <a:txBody>
                    <a:bodyPr/>
                    <a:lstStyle/>
                    <a:p>
                      <a:pPr marL="0" marR="0">
                        <a:spcBef>
                          <a:spcPts val="0"/>
                        </a:spcBef>
                        <a:spcAft>
                          <a:spcPts val="0"/>
                        </a:spcAft>
                      </a:pPr>
                      <a:r>
                        <a:rPr lang="en-US" sz="1600" i="0" kern="1200" baseline="0" dirty="0">
                          <a:solidFill>
                            <a:schemeClr val="tx1"/>
                          </a:solidFill>
                          <a:latin typeface="Times New Roman" panose="02020603050405020304" pitchFamily="18" charset="0"/>
                          <a:ea typeface="+mn-ea"/>
                          <a:cs typeface="Times New Roman" panose="02020603050405020304" pitchFamily="18" charset="0"/>
                        </a:rPr>
                        <a:t>01/06/2025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Reference Check Forms (Attachment H) – Must be completed by the reference and emailed directly to the State.</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bl>
          </a:graphicData>
        </a:graphic>
      </p:graphicFrame>
    </p:spTree>
    <p:extLst>
      <p:ext uri="{BB962C8B-B14F-4D97-AF65-F5344CB8AC3E}">
        <p14:creationId xmlns:p14="http://schemas.microsoft.com/office/powerpoint/2010/main" val="6405902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a:latin typeface="Times New Roman" panose="02020603050405020304" pitchFamily="18" charset="0"/>
                <a:cs typeface="Times New Roman" panose="02020603050405020304" pitchFamily="18" charset="0"/>
              </a:rPr>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IDOA PROCUREMENT LINKS AND NUMBERS</a:t>
            </a:r>
            <a:endParaRPr lang="en-US" sz="1600" b="1">
              <a:solidFill>
                <a:srgbClr val="101D49"/>
              </a:solidFill>
              <a:latin typeface="Times New Roman" panose="02020603050405020304" pitchFamily="18" charset="0"/>
              <a:cs typeface="Times New Roman" panose="02020603050405020304" pitchFamily="18" charset="0"/>
              <a:hlinkClick r:id="rId3"/>
            </a:endParaRPr>
          </a:p>
          <a:p>
            <a:pPr marL="342900" lvl="0" indent="-342900" algn="ctr" defTabSz="914400">
              <a:lnSpc>
                <a:spcPct val="80000"/>
              </a:lnSpc>
              <a:spcBef>
                <a:spcPct val="20000"/>
              </a:spcBef>
              <a:spcAft>
                <a:spcPts val="0"/>
              </a:spcAft>
              <a:buNone/>
            </a:pP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A.	Link to the bidder registry with IDOA and Secretary of State.</a:t>
            </a:r>
          </a:p>
          <a:p>
            <a:pPr marL="342900" lvl="0" indent="-342900" defTabSz="914400">
              <a:lnSpc>
                <a:spcPct val="80000"/>
              </a:lnSpc>
              <a:spcBef>
                <a:spcPct val="20000"/>
              </a:spcBef>
              <a:spcAft>
                <a:spcPts val="0"/>
              </a:spcAft>
              <a:buNone/>
            </a:pPr>
            <a:r>
              <a:rPr lang="en-US" sz="1600" b="1">
                <a:solidFill>
                  <a:prstClr val="black"/>
                </a:solidFill>
                <a:latin typeface="Times New Roman" panose="02020603050405020304" pitchFamily="18" charset="0"/>
                <a:cs typeface="Times New Roman" panose="02020603050405020304" pitchFamily="18" charset="0"/>
              </a:rPr>
              <a:t>	</a:t>
            </a:r>
            <a:r>
              <a:rPr lang="en-US" sz="1600" b="1">
                <a:solidFill>
                  <a:prstClr val="black"/>
                </a:solidFill>
                <a:latin typeface="Times New Roman" panose="02020603050405020304" pitchFamily="18" charset="0"/>
                <a:cs typeface="Times New Roman" panose="02020603050405020304" pitchFamily="18" charset="0"/>
                <a:hlinkClick r:id="rId4"/>
              </a:rPr>
              <a:t>http://www.in.gov/idoa/2464.htm</a:t>
            </a: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B.	Secretary of State of Indiana:</a:t>
            </a: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	Can be reached at (317) 232-6576 for registration assistance.  </a:t>
            </a:r>
            <a:r>
              <a:rPr lang="en-US" sz="1600" b="1">
                <a:solidFill>
                  <a:prstClr val="black"/>
                </a:solidFill>
                <a:latin typeface="Times New Roman" panose="02020603050405020304" pitchFamily="18" charset="0"/>
                <a:cs typeface="Times New Roman" panose="02020603050405020304" pitchFamily="18" charset="0"/>
                <a:hlinkClick r:id="rId5"/>
              </a:rPr>
              <a:t>www.in.gov/sos</a:t>
            </a: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C.	See Vendor and Supplier Resource Center:</a:t>
            </a:r>
          </a:p>
          <a:p>
            <a:pPr marL="342900" lvl="0" indent="-342900" defTabSz="914400">
              <a:lnSpc>
                <a:spcPct val="80000"/>
              </a:lnSpc>
              <a:spcBef>
                <a:spcPct val="20000"/>
              </a:spcBef>
              <a:spcAft>
                <a:spcPts val="0"/>
              </a:spcAft>
              <a:buNone/>
            </a:pPr>
            <a:r>
              <a:rPr lang="en-US" sz="1600" b="1">
                <a:solidFill>
                  <a:prstClr val="black"/>
                </a:solidFill>
                <a:latin typeface="Times New Roman" panose="02020603050405020304" pitchFamily="18" charset="0"/>
                <a:cs typeface="Times New Roman" panose="02020603050405020304" pitchFamily="18" charset="0"/>
              </a:rPr>
              <a:t>	</a:t>
            </a:r>
            <a:r>
              <a:rPr lang="en-US" sz="1600" b="1">
                <a:solidFill>
                  <a:prstClr val="black"/>
                </a:solidFill>
                <a:latin typeface="Times New Roman" panose="02020603050405020304" pitchFamily="18" charset="0"/>
                <a:cs typeface="Times New Roman" panose="02020603050405020304" pitchFamily="18" charset="0"/>
                <a:hlinkClick r:id="rId6"/>
              </a:rPr>
              <a:t>http://www.in.gov/idoa/3106.htm</a:t>
            </a:r>
            <a:endParaRPr lang="en-US" sz="1600" b="1">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FontTx/>
              <a:buAutoNum type="alphaUcPeriod" startAt="4"/>
            </a:pPr>
            <a:r>
              <a:rPr lang="en-US" sz="1600" b="1">
                <a:solidFill>
                  <a:srgbClr val="101D49"/>
                </a:solidFill>
                <a:latin typeface="Times New Roman" panose="02020603050405020304" pitchFamily="18" charset="0"/>
                <a:cs typeface="Times New Roman" panose="02020603050405020304" pitchFamily="18" charset="0"/>
              </a:rPr>
              <a:t>Minority and Women Owned Business Enterprises:</a:t>
            </a:r>
          </a:p>
          <a:p>
            <a:pPr marL="342900" lvl="0" indent="-342900" defTabSz="914400">
              <a:lnSpc>
                <a:spcPct val="80000"/>
              </a:lnSpc>
              <a:spcBef>
                <a:spcPct val="20000"/>
              </a:spcBef>
              <a:spcAft>
                <a:spcPts val="0"/>
              </a:spcAft>
              <a:buNone/>
            </a:pPr>
            <a:r>
              <a:rPr lang="en-US" sz="1600" b="1">
                <a:solidFill>
                  <a:srgbClr val="101D49"/>
                </a:solidFill>
                <a:latin typeface="Times New Roman" panose="02020603050405020304" pitchFamily="18" charset="0"/>
                <a:cs typeface="Times New Roman" panose="02020603050405020304" pitchFamily="18" charset="0"/>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a:solidFill>
                  <a:prstClr val="black"/>
                </a:solidFill>
                <a:latin typeface="Times New Roman" panose="02020603050405020304" pitchFamily="18" charset="0"/>
                <a:cs typeface="Times New Roman" panose="02020603050405020304" pitchFamily="18" charset="0"/>
              </a:rPr>
              <a:t>	</a:t>
            </a:r>
            <a:r>
              <a:rPr lang="en-US" sz="1600" b="1">
                <a:solidFill>
                  <a:prstClr val="black"/>
                </a:solidFill>
                <a:latin typeface="Times New Roman" panose="02020603050405020304" pitchFamily="18" charset="0"/>
                <a:cs typeface="Times New Roman" panose="02020603050405020304" pitchFamily="18" charset="0"/>
                <a:hlinkClick r:id="rId7"/>
              </a:rPr>
              <a:t>http://www.in.gov/idoa/2352.htm</a:t>
            </a:r>
            <a:endParaRPr lang="en-US" sz="1600" b="1">
              <a:solidFill>
                <a:prstClr val="black"/>
              </a:solidFill>
              <a:latin typeface="Times New Roman" panose="02020603050405020304" pitchFamily="18" charset="0"/>
              <a:cs typeface="Times New Roman" panose="02020603050405020304" pitchFamily="18" charset="0"/>
            </a:endParaRPr>
          </a:p>
          <a:p>
            <a:pPr marL="0" indent="0">
              <a:buNone/>
            </a:pPr>
            <a:endParaRPr lang="en-US" sz="1600"/>
          </a:p>
        </p:txBody>
      </p:sp>
    </p:spTree>
    <p:extLst>
      <p:ext uri="{BB962C8B-B14F-4D97-AF65-F5344CB8AC3E}">
        <p14:creationId xmlns:p14="http://schemas.microsoft.com/office/powerpoint/2010/main" val="3377965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fontScale="92500" lnSpcReduction="10000"/>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All questions/inquiries should be submitted using the Q&amp;A Template (Attachment G) as outlined in Section 1.7 of the RFP main document no later that </a:t>
            </a:r>
            <a:r>
              <a:rPr lang="en-US" b="1" dirty="0">
                <a:solidFill>
                  <a:srgbClr val="FF0000"/>
                </a:solidFill>
                <a:latin typeface="Times New Roman" panose="02020603050405020304" pitchFamily="18" charset="0"/>
                <a:cs typeface="Times New Roman" panose="02020603050405020304" pitchFamily="18" charset="0"/>
              </a:rPr>
              <a:t>3</a:t>
            </a:r>
            <a:r>
              <a:rPr lang="en-US"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:00 PM ET on November 1, 2024.</a:t>
            </a:r>
            <a:endParaRPr lang="en-US" b="1" dirty="0">
              <a:solidFill>
                <a:srgbClr val="FF0000"/>
              </a:solidFill>
              <a:latin typeface="Times New Roman" panose="02020603050405020304" pitchFamily="18" charset="0"/>
              <a:cs typeface="Times New Roman" panose="02020603050405020304" pitchFamily="18" charset="0"/>
            </a:endParaRPr>
          </a:p>
          <a:p>
            <a:pPr marL="0" indent="0">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lgn="ctr">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buNone/>
            </a:pPr>
            <a:r>
              <a:rPr lang="en-US" dirty="0">
                <a:solidFill>
                  <a:srgbClr val="101D49"/>
                </a:solidFill>
                <a:latin typeface="Times New Roman" panose="02020603050405020304" pitchFamily="18" charset="0"/>
                <a:cs typeface="Times New Roman" panose="02020603050405020304" pitchFamily="18" charset="0"/>
              </a:rPr>
              <a:t>REMINDER (OPTIONAL): If interested, send a Pre-proposal Network Opportunities Form (Attachment I) via email at </a:t>
            </a:r>
            <a:r>
              <a:rPr lang="en-US" dirty="0">
                <a:solidFill>
                  <a:srgbClr val="101D49"/>
                </a:solidFill>
                <a:latin typeface="Times New Roman" panose="02020603050405020304" pitchFamily="18" charset="0"/>
                <a:cs typeface="Times New Roman" panose="02020603050405020304" pitchFamily="18" charset="0"/>
                <a:hlinkClick r:id="rId3"/>
              </a:rPr>
              <a:t>rfp@idoa.in.gov</a:t>
            </a:r>
            <a:r>
              <a:rPr lang="en-US" dirty="0">
                <a:solidFill>
                  <a:srgbClr val="101D49"/>
                </a:solidFill>
                <a:latin typeface="Times New Roman" panose="02020603050405020304" pitchFamily="18" charset="0"/>
                <a:cs typeface="Times New Roman" panose="02020603050405020304" pitchFamily="18" charset="0"/>
              </a:rPr>
              <a:t> no later than </a:t>
            </a:r>
            <a:r>
              <a:rPr lang="en-US" b="1" dirty="0">
                <a:solidFill>
                  <a:srgbClr val="FF0000"/>
                </a:solidFill>
                <a:latin typeface="Times New Roman" panose="02020603050405020304" pitchFamily="18" charset="0"/>
                <a:cs typeface="Times New Roman" panose="02020603050405020304" pitchFamily="18" charset="0"/>
              </a:rPr>
              <a:t>3:00 PM ET, October 28, 2024</a:t>
            </a:r>
            <a:r>
              <a:rPr lang="en-US" dirty="0">
                <a:solidFill>
                  <a:srgbClr val="101D49"/>
                </a:solidFill>
                <a:latin typeface="Times New Roman" panose="02020603050405020304" pitchFamily="18" charset="0"/>
                <a:cs typeface="Times New Roman" panose="02020603050405020304" pitchFamily="18" charset="0"/>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2330116" y="1758436"/>
            <a:ext cx="7531768" cy="3341128"/>
          </a:xfrm>
        </p:spPr>
        <p:txBody>
          <a:bodyPr/>
          <a:lstStyle/>
          <a:p>
            <a:pPr marL="342900" lvl="0" indent="-342900" defTabSz="914400">
              <a:lnSpc>
                <a:spcPct val="100000"/>
              </a:lnSpc>
              <a:spcBef>
                <a:spcPct val="20000"/>
              </a:spcBef>
              <a:defRPr/>
            </a:pP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br>
              <a:rPr lang="en-US" sz="6000" b="1" cap="none">
                <a:latin typeface="+mn-lt"/>
              </a:rPr>
            </a:br>
            <a:r>
              <a:rPr lang="en-US" sz="5400" b="1" cap="none">
                <a:latin typeface="Times New Roman" panose="02020603050405020304" pitchFamily="18" charset="0"/>
                <a:cs typeface="Times New Roman" panose="02020603050405020304" pitchFamily="18" charset="0"/>
              </a:rPr>
              <a:t>Thank You</a:t>
            </a:r>
            <a:br>
              <a:rPr lang="en-US" sz="2800" b="1">
                <a:latin typeface="Times New Roman" panose="02020603050405020304" pitchFamily="18" charset="0"/>
                <a:cs typeface="Times New Roman" panose="02020603050405020304" pitchFamily="18" charset="0"/>
              </a:rPr>
            </a:br>
            <a:r>
              <a:rPr lang="en-US" sz="2800" b="1" cap="none">
                <a:latin typeface="Times New Roman" panose="02020603050405020304" pitchFamily="18" charset="0"/>
                <a:cs typeface="Times New Roman" panose="02020603050405020304" pitchFamily="18" charset="0"/>
              </a:rPr>
              <a:t>Angela Embry</a:t>
            </a:r>
            <a:br>
              <a:rPr lang="en-US" sz="2800" b="1" cap="none">
                <a:latin typeface="Times New Roman" panose="02020603050405020304" pitchFamily="18" charset="0"/>
                <a:cs typeface="Times New Roman" panose="02020603050405020304" pitchFamily="18" charset="0"/>
              </a:rPr>
            </a:br>
            <a:r>
              <a:rPr lang="en-US" sz="2800" b="1" cap="none">
                <a:latin typeface="Times New Roman" panose="02020603050405020304" pitchFamily="18" charset="0"/>
                <a:cs typeface="Times New Roman" panose="02020603050405020304" pitchFamily="18" charset="0"/>
              </a:rPr>
              <a:t>anembry@idoa.in.gov</a:t>
            </a:r>
            <a:br>
              <a:rPr lang="en-US" sz="2400" b="1" cap="none">
                <a:solidFill>
                  <a:srgbClr val="FF0000"/>
                </a:solidFill>
                <a:latin typeface="Times New Roman" panose="02020603050405020304" pitchFamily="18" charset="0"/>
                <a:cs typeface="Times New Roman" panose="02020603050405020304" pitchFamily="18" charset="0"/>
              </a:rPr>
            </a:br>
            <a:br>
              <a:rPr lang="en-US" sz="2400" b="1">
                <a:solidFill>
                  <a:srgbClr val="FF0000"/>
                </a:solidFill>
                <a:latin typeface="Times New Roman" panose="02020603050405020304" pitchFamily="18" charset="0"/>
                <a:cs typeface="Times New Roman" panose="02020603050405020304" pitchFamily="18" charset="0"/>
              </a:rPr>
            </a:br>
            <a:r>
              <a:rPr lang="en-US" sz="2400" b="1" cap="none">
                <a:solidFill>
                  <a:srgbClr val="002060"/>
                </a:solidFill>
                <a:latin typeface="Times New Roman" panose="02020603050405020304" pitchFamily="18" charset="0"/>
                <a:cs typeface="Times New Roman" panose="02020603050405020304" pitchFamily="18" charset="0"/>
              </a:rPr>
              <a:t>All State Agencies</a:t>
            </a:r>
            <a:br>
              <a:rPr lang="en-US" sz="2400" b="1" cap="none">
                <a:solidFill>
                  <a:srgbClr val="FF0000"/>
                </a:solidFill>
                <a:latin typeface="Times New Roman" panose="02020603050405020304" pitchFamily="18" charset="0"/>
                <a:cs typeface="Times New Roman" panose="02020603050405020304" pitchFamily="18" charset="0"/>
              </a:rPr>
            </a:br>
            <a:r>
              <a:rPr lang="en-US" sz="2400" b="1" cap="none">
                <a:solidFill>
                  <a:srgbClr val="FF0000"/>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mwbecompliance@idoa.in.gov</a:t>
            </a:r>
            <a:r>
              <a:rPr lang="en-US" sz="2400" b="1" cap="none">
                <a:solidFill>
                  <a:srgbClr val="FF0000"/>
                </a:solidFill>
                <a:latin typeface="Times New Roman" panose="02020603050405020304" pitchFamily="18" charset="0"/>
                <a:cs typeface="Times New Roman" panose="02020603050405020304" pitchFamily="18" charset="0"/>
              </a:rPr>
              <a:t> </a:t>
            </a:r>
            <a:br>
              <a:rPr lang="en-US" sz="2400" b="1" cap="none">
                <a:solidFill>
                  <a:srgbClr val="FF0000"/>
                </a:solidFill>
                <a:latin typeface="Times New Roman" panose="02020603050405020304" pitchFamily="18" charset="0"/>
                <a:cs typeface="Times New Roman" panose="02020603050405020304" pitchFamily="18" charset="0"/>
              </a:rPr>
            </a:br>
            <a:r>
              <a:rPr lang="en-US" sz="2400" b="1" cap="none">
                <a:solidFill>
                  <a:srgbClr val="FF0000"/>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www.in.gov/idoa/mwbe/payaudit.htm</a:t>
            </a:r>
            <a:r>
              <a:rPr lang="en-US" sz="2400" b="1" cap="none">
                <a:solidFill>
                  <a:srgbClr val="FF0000"/>
                </a:solidFill>
                <a:latin typeface="Times New Roman" panose="02020603050405020304" pitchFamily="18" charset="0"/>
                <a:cs typeface="Times New Roman" panose="02020603050405020304" pitchFamily="18" charset="0"/>
              </a:rPr>
              <a:t> </a:t>
            </a:r>
            <a:br>
              <a:rPr lang="en-US" sz="2400" b="1" cap="none">
                <a:solidFill>
                  <a:srgbClr val="FF0000"/>
                </a:solidFill>
                <a:latin typeface="+mn-lt"/>
                <a:cs typeface="Times New Roman" pitchFamily="18" charset="0"/>
              </a:rPr>
            </a:br>
            <a:r>
              <a:rPr lang="en-US" sz="2400" b="1" cap="none">
                <a:solidFill>
                  <a:srgbClr val="FF0000"/>
                </a:solidFill>
                <a:latin typeface="+mn-lt"/>
                <a:cs typeface="Times New Roman" pitchFamily="18" charset="0"/>
              </a:rPr>
              <a:t> </a:t>
            </a:r>
            <a:endParaRPr lang="en-US" sz="2400" b="1">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p:txBody>
          <a:bodyPr>
            <a:normAutofit/>
          </a:bodyPr>
          <a:lstStyle/>
          <a:p>
            <a:pPr>
              <a:spcBef>
                <a:spcPts val="0"/>
              </a:spcBef>
              <a:spcAft>
                <a:spcPts val="0"/>
              </a:spcAft>
            </a:pPr>
            <a:r>
              <a:rPr lang="en-US" sz="2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purpose of this RFP is to select a respondent that can satisfy the State’s need for office furniture and space design.  It is the intent of </a:t>
            </a:r>
            <a:r>
              <a:rPr lang="en-US" sz="2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IDOA</a:t>
            </a:r>
            <a:r>
              <a:rPr lang="en-US" sz="280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to solicit </a:t>
            </a:r>
            <a:r>
              <a:rPr lang="en-US" sz="2800">
                <a:effectLst/>
                <a:latin typeface="Times New Roman" panose="02020603050405020304" pitchFamily="18" charset="0"/>
                <a:ea typeface="Times New Roman" panose="02020603050405020304" pitchFamily="18" charset="0"/>
                <a:cs typeface="Times New Roman" panose="02020603050405020304" pitchFamily="18" charset="0"/>
              </a:rPr>
              <a:t>responses to this solicitation in accordance with the statement of work, proposal preparation section, and specifications contained in this document. </a:t>
            </a:r>
            <a:endParaRPr lang="en-US" sz="2800">
              <a:solidFill>
                <a:srgbClr val="101D4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the contract shall be for a period of </a:t>
            </a:r>
            <a:r>
              <a:rPr lang="en-US"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four</a:t>
            </a:r>
            <a:r>
              <a:rPr lang="en-US" sz="180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years from the date of contract execution.  There may be two (2) one-year renewals for a total of </a:t>
            </a:r>
            <a:r>
              <a:rPr lang="en-US"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six</a:t>
            </a:r>
            <a:r>
              <a:rPr lang="en-US" sz="180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years at the State’s option. </a:t>
            </a:r>
            <a:endParaRPr lang="en-US" sz="180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195158564"/>
              </p:ext>
            </p:extLst>
          </p:nvPr>
        </p:nvGraphicFramePr>
        <p:xfrm>
          <a:off x="1381296" y="1693371"/>
          <a:ext cx="9083504" cy="3657600"/>
        </p:xfrm>
        <a:graphic>
          <a:graphicData uri="http://schemas.openxmlformats.org/drawingml/2006/table">
            <a:tbl>
              <a:tblPr firstRow="1" bandRow="1">
                <a:tableStyleId>{5C22544A-7EE6-4342-B048-85BDC9FD1C3A}</a:tableStyleId>
              </a:tblPr>
              <a:tblGrid>
                <a:gridCol w="5250616">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06929">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Activity</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Date</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01955">
                <a:tc>
                  <a:txBody>
                    <a:bodyPr/>
                    <a:lstStyle/>
                    <a:p>
                      <a:pPr marL="0" marR="0">
                        <a:spcBef>
                          <a:spcPts val="0"/>
                        </a:spcBef>
                        <a:spcAft>
                          <a:spcPts val="0"/>
                        </a:spcAft>
                      </a:pPr>
                      <a:r>
                        <a:rPr lang="en-US" sz="1600" spc="-1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Issuance of RFP</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October 11, 2024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1559">
                <a:tc>
                  <a:txBody>
                    <a:bodyPr/>
                    <a:lstStyle/>
                    <a:p>
                      <a:pPr marL="0" marR="0">
                        <a:spcBef>
                          <a:spcPts val="0"/>
                        </a:spcBef>
                        <a:spcAft>
                          <a:spcPts val="0"/>
                        </a:spcAft>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October 28, 2024</a:t>
                      </a:r>
                    </a:p>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1559">
                <a:tc>
                  <a:txBody>
                    <a:bodyPr/>
                    <a:lstStyle/>
                    <a:p>
                      <a:pPr marL="0" marR="0">
                        <a:spcBef>
                          <a:spcPts val="0"/>
                        </a:spcBef>
                        <a:spcAft>
                          <a:spcPts val="0"/>
                        </a:spcAft>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November 1, 2024</a:t>
                      </a:r>
                    </a:p>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0195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November 15, 2024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21559">
                <a:tc>
                  <a:txBody>
                    <a:bodyPr/>
                    <a:lstStyle/>
                    <a:p>
                      <a:pPr marL="0" marR="0" algn="l" defTabSz="914377" rtl="0" eaLnBrk="1" latinLnBrk="0" hangingPunct="1">
                        <a:spcBef>
                          <a:spcPts val="0"/>
                        </a:spcBef>
                        <a:spcAft>
                          <a:spcPts val="0"/>
                        </a:spcAft>
                      </a:pPr>
                      <a:r>
                        <a:rPr lang="en-US" sz="1600" kern="12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Proposal</a:t>
                      </a:r>
                    </a:p>
                    <a:p>
                      <a:pPr marL="0" marR="0" algn="l" defTabSz="914377" rtl="0" eaLnBrk="1" latinLnBrk="0" hangingPunct="1">
                        <a:spcBef>
                          <a:spcPts val="0"/>
                        </a:spcBef>
                        <a:spcAft>
                          <a:spcPts val="0"/>
                        </a:spcAft>
                      </a:pPr>
                      <a:r>
                        <a:rPr lang="en-US" sz="1600" kern="12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(Online Submission)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January 6, 2025</a:t>
                      </a:r>
                    </a:p>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21559">
                <a:tc>
                  <a:txBody>
                    <a:bodyPr/>
                    <a:lstStyle/>
                    <a:p>
                      <a:pPr marL="0" marR="0">
                        <a:spcBef>
                          <a:spcPts val="0"/>
                        </a:spcBef>
                        <a:spcAft>
                          <a:spcPts val="0"/>
                        </a:spcAft>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January 6, 2025</a:t>
                      </a:r>
                    </a:p>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RFP Award Recommendation</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March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Executive Summary</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a:solidFill>
                  <a:srgbClr val="101D49"/>
                </a:solidFill>
                <a:latin typeface="Times New Roman" panose="02020603050405020304" pitchFamily="18" charset="0"/>
                <a:cs typeface="Times New Roman" panose="02020603050405020304" pitchFamily="18" charset="0"/>
              </a:rPr>
              <a:t>The Executive Summary must be completed and submitted via the online submission process.  At a minimum, your Executive Summary must address the following (also outlined in Section 2.2 of the RFP):</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Attestation Form</a:t>
            </a:r>
          </a:p>
        </p:txBody>
      </p:sp>
      <p:sp>
        <p:nvSpPr>
          <p:cNvPr id="6" name="Content Placeholder 5"/>
          <p:cNvSpPr>
            <a:spLocks noGrp="1"/>
          </p:cNvSpPr>
          <p:nvPr>
            <p:ph idx="1"/>
          </p:nvPr>
        </p:nvSpPr>
        <p:spPr>
          <a:xfrm>
            <a:off x="1371600" y="2029521"/>
            <a:ext cx="9601200" cy="3860341"/>
          </a:xfrm>
        </p:spPr>
        <p:txBody>
          <a:bodyPr>
            <a:normAutofit/>
          </a:bodyPr>
          <a:lstStyle/>
          <a:p>
            <a:r>
              <a:rPr lang="en-US" sz="2800">
                <a:solidFill>
                  <a:srgbClr val="101D49"/>
                </a:solidFill>
                <a:latin typeface="Times New Roman" panose="02020603050405020304" pitchFamily="18" charset="0"/>
                <a:cs typeface="Times New Roman" panose="02020603050405020304" pitchFamily="18" charset="0"/>
              </a:rPr>
              <a:t>The Attestation Form (Attachment J) must be completed.</a:t>
            </a:r>
          </a:p>
          <a:p>
            <a:pPr lvl="1"/>
            <a:r>
              <a:rPr lang="en-US" sz="2800" i="0">
                <a:solidFill>
                  <a:srgbClr val="101D49"/>
                </a:solidFill>
                <a:latin typeface="Times New Roman" panose="02020603050405020304" pitchFamily="18" charset="0"/>
                <a:cs typeface="Times New Roman" panose="02020603050405020304" pitchFamily="18" charset="0"/>
              </a:rPr>
              <a:t>Mandatory Submission and Requirements</a:t>
            </a:r>
          </a:p>
          <a:p>
            <a:pPr lvl="1"/>
            <a:r>
              <a:rPr lang="en-US" sz="2800" i="0">
                <a:solidFill>
                  <a:srgbClr val="101D49"/>
                </a:solidFill>
                <a:latin typeface="Times New Roman" panose="02020603050405020304" pitchFamily="18" charset="0"/>
                <a:cs typeface="Times New Roman" panose="02020603050405020304" pitchFamily="18" charset="0"/>
              </a:rPr>
              <a:t>Confirm Mutual Understanding and Submission</a:t>
            </a:r>
          </a:p>
          <a:p>
            <a:pPr lvl="1"/>
            <a:r>
              <a:rPr lang="en-US" sz="2800" i="0">
                <a:solidFill>
                  <a:srgbClr val="101D49"/>
                </a:solidFill>
                <a:latin typeface="Times New Roman" panose="02020603050405020304" pitchFamily="18" charset="0"/>
                <a:cs typeface="Times New Roman" panose="02020603050405020304" pitchFamily="18" charset="0"/>
              </a:rPr>
              <a:t>Claim Clarification (Buy Indiana), if applicable </a:t>
            </a:r>
          </a:p>
          <a:p>
            <a:pPr lvl="1"/>
            <a:r>
              <a:rPr lang="en-US" sz="2800" i="0">
                <a:solidFill>
                  <a:srgbClr val="101D49"/>
                </a:solidFill>
                <a:latin typeface="Times New Roman" panose="02020603050405020304" pitchFamily="18" charset="0"/>
                <a:cs typeface="Times New Roman" panose="02020603050405020304" pitchFamily="18" charset="0"/>
              </a:rPr>
              <a:t>Subcontractors per RFP 2.3.10</a:t>
            </a:r>
          </a:p>
          <a:p>
            <a:pPr lvl="1"/>
            <a:r>
              <a:rPr lang="en-US" sz="2800" i="0">
                <a:solidFill>
                  <a:srgbClr val="101D49"/>
                </a:solidFill>
                <a:latin typeface="Times New Roman" panose="02020603050405020304" pitchFamily="18" charset="0"/>
                <a:cs typeface="Times New Roman" panose="02020603050405020304"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200" i="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a:solidFill>
                  <a:srgbClr val="101D49"/>
                </a:solidFill>
                <a:latin typeface="Times New Roman" panose="02020603050405020304" pitchFamily="18" charset="0"/>
                <a:cs typeface="Times New Roman" panose="02020603050405020304" pitchFamily="18" charset="0"/>
              </a:rPr>
              <a:t>Attestation Form (Attachment J)</a:t>
            </a:r>
            <a:r>
              <a:rPr lang="en-US" sz="2200" i="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emplate>TM10001105[[fn=Crop]]</Template>
  <TotalTime>441</TotalTime>
  <Words>3274</Words>
  <Application>Microsoft Office PowerPoint</Application>
  <PresentationFormat>Widescreen</PresentationFormat>
  <Paragraphs>355</Paragraphs>
  <Slides>35</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Courier</vt:lpstr>
      <vt:lpstr>Franklin Gothic Book</vt:lpstr>
      <vt:lpstr>Garamond</vt:lpstr>
      <vt:lpstr>Times New Roman</vt:lpstr>
      <vt:lpstr>Wingdings</vt:lpstr>
      <vt:lpstr>Crop</vt:lpstr>
      <vt:lpstr>Request for Proposal 25-80365 Office Furniture, Products and Design  Indiana Department of Administration On Behalf Of  All State Agencies  Pre-Proposal Conference    Angela Embry IDOA/Procurement Division</vt:lpstr>
      <vt:lpstr>Agenda</vt:lpstr>
      <vt:lpstr>General Information</vt:lpstr>
      <vt:lpstr>Purpose of the RFP</vt:lpstr>
      <vt:lpstr>Term of Contract</vt:lpstr>
      <vt:lpstr>Key Dates</vt:lpstr>
      <vt:lpstr>Executive Summary</vt:lpstr>
      <vt:lpstr>Attestation Form</vt:lpstr>
      <vt:lpstr>Confidential Information</vt:lpstr>
      <vt:lpstr>Indiana Economic Impact Form (IEI)</vt:lpstr>
      <vt:lpstr>Business Proposal (Attachment E)</vt:lpstr>
      <vt:lpstr>Technical Proposal (Attachment F)</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Submission Requirements </vt:lpstr>
      <vt:lpstr>Optional Submission Forms/Documents </vt:lpstr>
      <vt:lpstr>Required Submission Forms/Documents </vt:lpstr>
      <vt:lpstr>Additional Information</vt:lpstr>
      <vt:lpstr>Questions </vt:lpstr>
      <vt:lpstr>                           Thank You Angela Embry anembry@idoa.in.gov  All State Agencies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Embry, Angela</cp:lastModifiedBy>
  <cp:revision>14</cp:revision>
  <dcterms:created xsi:type="dcterms:W3CDTF">2018-02-20T21:33:06Z</dcterms:created>
  <dcterms:modified xsi:type="dcterms:W3CDTF">2024-10-24T16:15:54Z</dcterms:modified>
</cp:coreProperties>
</file>