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omments/comment1.xml" ContentType="application/vnd.openxmlformats-officedocument.presentationml.comments+xml"/>
  <Override PartName="/ppt/notesSlides/notesSlide26.xml" ContentType="application/vnd.openxmlformats-officedocument.presentationml.notesSlide+xml"/>
  <Override PartName="/ppt/comments/comment2.xml" ContentType="application/vnd.openxmlformats-officedocument.presentationml.comment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9"/>
  </p:notesMasterIdLst>
  <p:sldIdLst>
    <p:sldId id="256" r:id="rId2"/>
    <p:sldId id="257" r:id="rId3"/>
    <p:sldId id="258" r:id="rId4"/>
    <p:sldId id="259" r:id="rId5"/>
    <p:sldId id="260" r:id="rId6"/>
    <p:sldId id="302" r:id="rId7"/>
    <p:sldId id="261" r:id="rId8"/>
    <p:sldId id="262" r:id="rId9"/>
    <p:sldId id="263" r:id="rId10"/>
    <p:sldId id="264" r:id="rId11"/>
    <p:sldId id="265" r:id="rId12"/>
    <p:sldId id="266"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1" r:id="rId38"/>
  </p:sldIdLst>
  <p:sldSz cx="12192000" cy="6858000"/>
  <p:notesSz cx="6858000" cy="9144000"/>
  <p:embeddedFontLst>
    <p:embeddedFont>
      <p:font typeface="Garamond" panose="02020404030301010803" pitchFamily="18" charset="0"/>
      <p:regular r:id="rId40"/>
      <p:bold r:id="rId41"/>
      <p:italic r:id="rId42"/>
      <p:boldItalic r:id="rId43"/>
    </p:embeddedFont>
    <p:embeddedFont>
      <p:font typeface="Libre Franklin" pitchFamily="2"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1" roundtripDataSignature="AMtx7mifpXfElSLjPfpfrAIS6ooOGR2tO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ggie Novak" initials="" lastIdx="3" clrIdx="0"/>
  <p:cmAuthor id="1" name="Lucy Morrell" initials="" lastIdx="1" clrIdx="1"/>
  <p:cmAuthor id="2" name="KM" initials="KM" lastIdx="1" clrIdx="2">
    <p:extLst>
      <p:ext uri="{19B8F6BF-5375-455C-9EA6-DF929625EA0E}">
        <p15:presenceInfo xmlns:p15="http://schemas.microsoft.com/office/powerpoint/2012/main" userId="KM" providerId="None"/>
      </p:ext>
    </p:extLst>
  </p:cmAuthor>
  <p:cmAuthor id="3" name="KS" initials="KS" lastIdx="10" clrIdx="3">
    <p:extLst>
      <p:ext uri="{19B8F6BF-5375-455C-9EA6-DF929625EA0E}">
        <p15:presenceInfo xmlns:p15="http://schemas.microsoft.com/office/powerpoint/2012/main" userId="K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1F4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19D05E9-4500-4F39-8893-F78AB0BDC149}">
  <a:tblStyle styleId="{319D05E9-4500-4F39-8893-F78AB0BDC149}" styleName="Table_0">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DEDED"/>
          </a:solidFill>
        </a:fill>
      </a:tcStyle>
    </a:wholeTbl>
    <a:band1H>
      <a:tcTxStyle b="off" i="off"/>
      <a:tcStyle>
        <a:tcBdr/>
        <a:fill>
          <a:solidFill>
            <a:srgbClr val="DADAD8"/>
          </a:solidFill>
        </a:fill>
      </a:tcStyle>
    </a:band1H>
    <a:band2H>
      <a:tcTxStyle b="off" i="off"/>
      <a:tcStyle>
        <a:tcBdr/>
      </a:tcStyle>
    </a:band2H>
    <a:band1V>
      <a:tcTxStyle b="off" i="off"/>
      <a:tcStyle>
        <a:tcBdr/>
        <a:fill>
          <a:solidFill>
            <a:srgbClr val="DADAD8"/>
          </a:solidFill>
        </a:fill>
      </a:tcStyle>
    </a:band1V>
    <a:band2V>
      <a:tcTxStyle b="off" i="off"/>
      <a:tcStyle>
        <a:tcBdr/>
      </a:tcStyle>
    </a:band2V>
    <a:lastCol>
      <a:tcTxStyle b="on" i="off">
        <a:font>
          <a:latin typeface="Franklin Gothic Book"/>
          <a:ea typeface="Franklin Gothic Book"/>
          <a:cs typeface="Franklin Gothic Book"/>
        </a:font>
        <a:schemeClr val="lt1"/>
      </a:tcTxStyle>
      <a:tcStyle>
        <a:tcBdr/>
        <a:fill>
          <a:solidFill>
            <a:schemeClr val="accent1"/>
          </a:solidFill>
        </a:fill>
      </a:tcStyle>
    </a:lastCol>
    <a:firstCol>
      <a:tcTxStyle b="on" i="off">
        <a:font>
          <a:latin typeface="Franklin Gothic Book"/>
          <a:ea typeface="Franklin Gothic Book"/>
          <a:cs typeface="Franklin Gothic Book"/>
        </a:font>
        <a:schemeClr val="lt1"/>
      </a:tcTxStyle>
      <a:tcStyle>
        <a:tcBdr/>
        <a:fill>
          <a:solidFill>
            <a:schemeClr val="accent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7DACCC38-6532-4870-8ABB-BF5B1A8609B6}" styleName="Table_1">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81F234A-AE0E-4D3B-B621-468C1A4D8D6E}" styleName="Table_2">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66" Type="http://schemas.openxmlformats.org/officeDocument/2006/relationships/tableStyles" Target="tableStyles.xml"/><Relationship Id="rId5" Type="http://schemas.openxmlformats.org/officeDocument/2006/relationships/slide" Target="slides/slide4.xml"/><Relationship Id="rId61" Type="http://customschemas.google.com/relationships/presentationmetadata" Target="meta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5.fntdata"/><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64"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67"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font" Target="fonts/font2.fntdata"/><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aton, Teresa" userId="74c1d8e3-b1b9-444b-9896-d97001523cc2" providerId="ADAL" clId="{C7B0C177-0CCE-437C-BE93-EDF5C7C0B6F8}"/>
    <pc:docChg chg="custSel modSld">
      <pc:chgData name="Deaton, Teresa" userId="74c1d8e3-b1b9-444b-9896-d97001523cc2" providerId="ADAL" clId="{C7B0C177-0CCE-437C-BE93-EDF5C7C0B6F8}" dt="2024-10-22T16:50:05.319" v="486" actId="13926"/>
      <pc:docMkLst>
        <pc:docMk/>
      </pc:docMkLst>
      <pc:sldChg chg="modSp mod">
        <pc:chgData name="Deaton, Teresa" userId="74c1d8e3-b1b9-444b-9896-d97001523cc2" providerId="ADAL" clId="{C7B0C177-0CCE-437C-BE93-EDF5C7C0B6F8}" dt="2024-10-22T16:50:05.319" v="486" actId="13926"/>
        <pc:sldMkLst>
          <pc:docMk/>
          <pc:sldMk cId="0" sldId="256"/>
        </pc:sldMkLst>
        <pc:spChg chg="mod">
          <ac:chgData name="Deaton, Teresa" userId="74c1d8e3-b1b9-444b-9896-d97001523cc2" providerId="ADAL" clId="{C7B0C177-0CCE-437C-BE93-EDF5C7C0B6F8}" dt="2024-10-22T16:50:05.319" v="486" actId="13926"/>
          <ac:spMkLst>
            <pc:docMk/>
            <pc:sldMk cId="0" sldId="256"/>
            <ac:spMk id="116" creationId="{00000000-0000-0000-0000-000000000000}"/>
          </ac:spMkLst>
        </pc:spChg>
      </pc:sldChg>
      <pc:sldChg chg="modSp mod">
        <pc:chgData name="Deaton, Teresa" userId="74c1d8e3-b1b9-444b-9896-d97001523cc2" providerId="ADAL" clId="{C7B0C177-0CCE-437C-BE93-EDF5C7C0B6F8}" dt="2024-10-21T17:26:30.660" v="202" actId="20577"/>
        <pc:sldMkLst>
          <pc:docMk/>
          <pc:sldMk cId="0" sldId="258"/>
        </pc:sldMkLst>
        <pc:spChg chg="mod">
          <ac:chgData name="Deaton, Teresa" userId="74c1d8e3-b1b9-444b-9896-d97001523cc2" providerId="ADAL" clId="{C7B0C177-0CCE-437C-BE93-EDF5C7C0B6F8}" dt="2024-10-21T17:26:30.660" v="202" actId="20577"/>
          <ac:spMkLst>
            <pc:docMk/>
            <pc:sldMk cId="0" sldId="258"/>
            <ac:spMk id="131" creationId="{00000000-0000-0000-0000-000000000000}"/>
          </ac:spMkLst>
        </pc:spChg>
      </pc:sldChg>
      <pc:sldChg chg="modSp mod">
        <pc:chgData name="Deaton, Teresa" userId="74c1d8e3-b1b9-444b-9896-d97001523cc2" providerId="ADAL" clId="{C7B0C177-0CCE-437C-BE93-EDF5C7C0B6F8}" dt="2024-10-21T17:27:30.957" v="208"/>
        <pc:sldMkLst>
          <pc:docMk/>
          <pc:sldMk cId="0" sldId="259"/>
        </pc:sldMkLst>
        <pc:spChg chg="mod">
          <ac:chgData name="Deaton, Teresa" userId="74c1d8e3-b1b9-444b-9896-d97001523cc2" providerId="ADAL" clId="{C7B0C177-0CCE-437C-BE93-EDF5C7C0B6F8}" dt="2024-10-21T17:27:30.957" v="208"/>
          <ac:spMkLst>
            <pc:docMk/>
            <pc:sldMk cId="0" sldId="259"/>
            <ac:spMk id="137" creationId="{00000000-0000-0000-0000-000000000000}"/>
          </ac:spMkLst>
        </pc:spChg>
      </pc:sldChg>
      <pc:sldChg chg="modSp mod">
        <pc:chgData name="Deaton, Teresa" userId="74c1d8e3-b1b9-444b-9896-d97001523cc2" providerId="ADAL" clId="{C7B0C177-0CCE-437C-BE93-EDF5C7C0B6F8}" dt="2024-10-21T17:29:21.903" v="226" actId="27636"/>
        <pc:sldMkLst>
          <pc:docMk/>
          <pc:sldMk cId="0" sldId="260"/>
        </pc:sldMkLst>
        <pc:spChg chg="mod">
          <ac:chgData name="Deaton, Teresa" userId="74c1d8e3-b1b9-444b-9896-d97001523cc2" providerId="ADAL" clId="{C7B0C177-0CCE-437C-BE93-EDF5C7C0B6F8}" dt="2024-10-21T17:29:21.903" v="226" actId="27636"/>
          <ac:spMkLst>
            <pc:docMk/>
            <pc:sldMk cId="0" sldId="260"/>
            <ac:spMk id="144" creationId="{00000000-0000-0000-0000-000000000000}"/>
          </ac:spMkLst>
        </pc:spChg>
      </pc:sldChg>
      <pc:sldChg chg="modSp mod">
        <pc:chgData name="Deaton, Teresa" userId="74c1d8e3-b1b9-444b-9896-d97001523cc2" providerId="ADAL" clId="{C7B0C177-0CCE-437C-BE93-EDF5C7C0B6F8}" dt="2024-10-21T17:34:07.078" v="256"/>
        <pc:sldMkLst>
          <pc:docMk/>
          <pc:sldMk cId="0" sldId="261"/>
        </pc:sldMkLst>
        <pc:spChg chg="mod">
          <ac:chgData name="Deaton, Teresa" userId="74c1d8e3-b1b9-444b-9896-d97001523cc2" providerId="ADAL" clId="{C7B0C177-0CCE-437C-BE93-EDF5C7C0B6F8}" dt="2024-10-21T17:34:07.078" v="256"/>
          <ac:spMkLst>
            <pc:docMk/>
            <pc:sldMk cId="0" sldId="261"/>
            <ac:spMk id="150" creationId="{00000000-0000-0000-0000-000000000000}"/>
          </ac:spMkLst>
        </pc:spChg>
      </pc:sldChg>
      <pc:sldChg chg="modSp mod">
        <pc:chgData name="Deaton, Teresa" userId="74c1d8e3-b1b9-444b-9896-d97001523cc2" providerId="ADAL" clId="{C7B0C177-0CCE-437C-BE93-EDF5C7C0B6F8}" dt="2024-10-21T17:35:57.634" v="396" actId="20577"/>
        <pc:sldMkLst>
          <pc:docMk/>
          <pc:sldMk cId="0" sldId="262"/>
        </pc:sldMkLst>
        <pc:graphicFrameChg chg="modGraphic">
          <ac:chgData name="Deaton, Teresa" userId="74c1d8e3-b1b9-444b-9896-d97001523cc2" providerId="ADAL" clId="{C7B0C177-0CCE-437C-BE93-EDF5C7C0B6F8}" dt="2024-10-21T17:35:57.634" v="396" actId="20577"/>
          <ac:graphicFrameMkLst>
            <pc:docMk/>
            <pc:sldMk cId="0" sldId="262"/>
            <ac:graphicFrameMk id="157" creationId="{00000000-0000-0000-0000-000000000000}"/>
          </ac:graphicFrameMkLst>
        </pc:graphicFrameChg>
      </pc:sldChg>
      <pc:sldChg chg="modSp mod">
        <pc:chgData name="Deaton, Teresa" userId="74c1d8e3-b1b9-444b-9896-d97001523cc2" providerId="ADAL" clId="{C7B0C177-0CCE-437C-BE93-EDF5C7C0B6F8}" dt="2024-10-21T17:36:56.898" v="418" actId="20577"/>
        <pc:sldMkLst>
          <pc:docMk/>
          <pc:sldMk cId="0" sldId="276"/>
        </pc:sldMkLst>
        <pc:spChg chg="mod">
          <ac:chgData name="Deaton, Teresa" userId="74c1d8e3-b1b9-444b-9896-d97001523cc2" providerId="ADAL" clId="{C7B0C177-0CCE-437C-BE93-EDF5C7C0B6F8}" dt="2024-10-21T17:36:56.898" v="418" actId="20577"/>
          <ac:spMkLst>
            <pc:docMk/>
            <pc:sldMk cId="0" sldId="276"/>
            <ac:spMk id="256" creationId="{00000000-0000-0000-0000-000000000000}"/>
          </ac:spMkLst>
        </pc:spChg>
      </pc:sldChg>
      <pc:sldChg chg="modSp mod">
        <pc:chgData name="Deaton, Teresa" userId="74c1d8e3-b1b9-444b-9896-d97001523cc2" providerId="ADAL" clId="{C7B0C177-0CCE-437C-BE93-EDF5C7C0B6F8}" dt="2024-10-21T17:37:15.366" v="420" actId="27636"/>
        <pc:sldMkLst>
          <pc:docMk/>
          <pc:sldMk cId="0" sldId="277"/>
        </pc:sldMkLst>
        <pc:spChg chg="mod">
          <ac:chgData name="Deaton, Teresa" userId="74c1d8e3-b1b9-444b-9896-d97001523cc2" providerId="ADAL" clId="{C7B0C177-0CCE-437C-BE93-EDF5C7C0B6F8}" dt="2024-10-21T17:37:15.366" v="420" actId="27636"/>
          <ac:spMkLst>
            <pc:docMk/>
            <pc:sldMk cId="0" sldId="277"/>
            <ac:spMk id="262" creationId="{00000000-0000-0000-0000-000000000000}"/>
          </ac:spMkLst>
        </pc:spChg>
      </pc:sldChg>
      <pc:sldChg chg="modSp mod">
        <pc:chgData name="Deaton, Teresa" userId="74c1d8e3-b1b9-444b-9896-d97001523cc2" providerId="ADAL" clId="{C7B0C177-0CCE-437C-BE93-EDF5C7C0B6F8}" dt="2024-10-21T17:38:26.340" v="484" actId="20577"/>
        <pc:sldMkLst>
          <pc:docMk/>
          <pc:sldMk cId="0" sldId="295"/>
        </pc:sldMkLst>
        <pc:graphicFrameChg chg="modGraphic">
          <ac:chgData name="Deaton, Teresa" userId="74c1d8e3-b1b9-444b-9896-d97001523cc2" providerId="ADAL" clId="{C7B0C177-0CCE-437C-BE93-EDF5C7C0B6F8}" dt="2024-10-21T17:38:26.340" v="484" actId="20577"/>
          <ac:graphicFrameMkLst>
            <pc:docMk/>
            <pc:sldMk cId="0" sldId="295"/>
            <ac:graphicFrameMk id="3" creationId="{4FB22B52-E08D-50EF-D56A-B75C17BA41E6}"/>
          </ac:graphicFrameMkLst>
        </pc:graphicFrameChg>
      </pc:sldChg>
      <pc:sldChg chg="modSp mod">
        <pc:chgData name="Deaton, Teresa" userId="74c1d8e3-b1b9-444b-9896-d97001523cc2" providerId="ADAL" clId="{C7B0C177-0CCE-437C-BE93-EDF5C7C0B6F8}" dt="2024-10-21T17:37:59.199" v="448" actId="20577"/>
        <pc:sldMkLst>
          <pc:docMk/>
          <pc:sldMk cId="0" sldId="296"/>
        </pc:sldMkLst>
        <pc:graphicFrameChg chg="modGraphic">
          <ac:chgData name="Deaton, Teresa" userId="74c1d8e3-b1b9-444b-9896-d97001523cc2" providerId="ADAL" clId="{C7B0C177-0CCE-437C-BE93-EDF5C7C0B6F8}" dt="2024-10-21T17:37:59.199" v="448" actId="20577"/>
          <ac:graphicFrameMkLst>
            <pc:docMk/>
            <pc:sldMk cId="0" sldId="296"/>
            <ac:graphicFrameMk id="420" creationId="{00000000-0000-0000-0000-000000000000}"/>
          </ac:graphicFrameMkLst>
        </pc:graphicFrameChg>
      </pc:sldChg>
      <pc:sldChg chg="modSp mod">
        <pc:chgData name="Deaton, Teresa" userId="74c1d8e3-b1b9-444b-9896-d97001523cc2" providerId="ADAL" clId="{C7B0C177-0CCE-437C-BE93-EDF5C7C0B6F8}" dt="2024-10-21T17:33:32.598" v="254" actId="27636"/>
        <pc:sldMkLst>
          <pc:docMk/>
          <pc:sldMk cId="1053962739" sldId="302"/>
        </pc:sldMkLst>
        <pc:spChg chg="mod">
          <ac:chgData name="Deaton, Teresa" userId="74c1d8e3-b1b9-444b-9896-d97001523cc2" providerId="ADAL" clId="{C7B0C177-0CCE-437C-BE93-EDF5C7C0B6F8}" dt="2024-10-21T17:33:32.598" v="254" actId="27636"/>
          <ac:spMkLst>
            <pc:docMk/>
            <pc:sldMk cId="1053962739" sldId="302"/>
            <ac:spMk id="3" creationId="{F694FB0A-074B-DA57-D63F-C8ACD83A8973}"/>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3" dt="2024-03-06T08:55:13.985" idx="9">
    <p:pos x="6850" y="2273"/>
    <p:text>Flagging that in the RFP we refer to this registry as VETCERT. Please let us know if it should be updated to VETCERT here.</p:text>
    <p:extLst>
      <p:ext uri="{C676402C-5697-4E1C-873F-D02D1690AC5C}">
        <p15:threadingInfo xmlns:p15="http://schemas.microsoft.com/office/powerpoint/2012/main" timeZoneBias="4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24-03-06T08:56:14.199" idx="10">
    <p:pos x="3156" y="1680"/>
    <p:text>Flagging that in the RFP we refer to this registry as VETCERT. Please let us know if it should be updated to VETCERT here.</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4" name="Google Shape;114;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4" name="Google Shape;17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0" name="Google Shape;18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3" name="Google Shape;25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9" name="Google Shape;259;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 name="Google Shape;265;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1" name="Google Shape;27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9" name="Google Shape;279;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280" name="Google Shape;280;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287" name="Google Shape;287;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3" name="Google Shape;293;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294" name="Google Shape;294;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1" name="Google Shape;301;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302" name="Google Shape;302;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9" name="Google Shape;11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120" name="Google Shape;12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309" name="Google Shape;309;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6" name="Google Shape;31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328" name="Google Shape;328;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solidFill>
                  <a:srgbClr val="000000"/>
                </a:solidFill>
                <a:latin typeface="Calibri"/>
                <a:ea typeface="Calibri"/>
                <a:cs typeface="Calibri"/>
                <a:sym typeface="Calibri"/>
              </a:rPr>
              <a:t>23</a:t>
            </a:fld>
            <a:endParaRPr>
              <a:solidFill>
                <a:srgbClr val="000000"/>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337" name="Google Shape;337;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t>24</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3" name="Google Shape;343;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344" name="Google Shape;344;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l" rtl="0">
              <a:lnSpc>
                <a:spcPct val="100000"/>
              </a:lnSpc>
              <a:spcBef>
                <a:spcPts val="0"/>
              </a:spcBef>
              <a:spcAft>
                <a:spcPts val="0"/>
              </a:spcAft>
              <a:buNone/>
            </a:pPr>
            <a:fld id="{00000000-1234-1234-1234-123412341234}" type="slidenum">
              <a:rPr lang="en-US"/>
              <a:t>25</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1" name="Google Shape;351;p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Google Shape;356;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7" name="Google Shape;357;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3" name="Google Shape;363;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4" name="Google Shape;374;p4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4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1" name="Google Shape;381;p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128" name="Google Shape;128;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200"/>
              <a:buFont typeface="Calibri"/>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9" name="Google Shape;389;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390" name="Google Shape;390;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31</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9" name="Google Shape;409;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10" name="Google Shape;410;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200"/>
              <a:buFont typeface="Calibri"/>
              <a:buNone/>
            </a:pPr>
            <a:fld id="{00000000-1234-1234-1234-123412341234}" type="slidenum">
              <a:rPr lang="en-US"/>
              <a:t>32</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17" name="Google Shape;417;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23" name="Google Shape;423;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7"/>
        <p:cNvGrpSpPr/>
        <p:nvPr/>
      </p:nvGrpSpPr>
      <p:grpSpPr>
        <a:xfrm>
          <a:off x="0" y="0"/>
          <a:ext cx="0" cy="0"/>
          <a:chOff x="0" y="0"/>
          <a:chExt cx="0" cy="0"/>
        </a:xfrm>
      </p:grpSpPr>
      <p:sp>
        <p:nvSpPr>
          <p:cNvPr id="428" name="Google Shape;428;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9" name="Google Shape;429;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30" name="Google Shape;430;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200"/>
              <a:buFont typeface="Calibri"/>
              <a:buNone/>
            </a:pPr>
            <a:fld id="{00000000-1234-1234-1234-123412341234}" type="slidenum">
              <a:rPr lang="en-US"/>
              <a:t>35</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6" name="Google Shape;436;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37" name="Google Shape;437;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200"/>
              <a:buFont typeface="Calibri"/>
              <a:buNone/>
            </a:pPr>
            <a:fld id="{00000000-1234-1234-1234-123412341234}" type="slidenum">
              <a:rPr lang="en-US"/>
              <a:t>36</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Google Shape;448;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449" name="Google Shape;449;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134" name="Google Shape;13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0" name="Google Shape;14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7" name="Google Shape;14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3" name="Google Shape;15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4" name="Google Shape;15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1" name="Google Shape;161;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 name="Google Shape;167;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8" name="Google Shape;168;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9"/>
        <p:cNvGrpSpPr/>
        <p:nvPr/>
      </p:nvGrpSpPr>
      <p:grpSpPr>
        <a:xfrm>
          <a:off x="0" y="0"/>
          <a:ext cx="0" cy="0"/>
          <a:chOff x="0" y="0"/>
          <a:chExt cx="0" cy="0"/>
        </a:xfrm>
      </p:grpSpPr>
      <p:sp>
        <p:nvSpPr>
          <p:cNvPr id="20" name="Google Shape;20;p33"/>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21" name="Google Shape;21;p33"/>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Libre Franklin"/>
              <a:buNone/>
              <a:defRPr sz="7200" b="0"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33"/>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23" name="Google Shape;23;p33"/>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3"/>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3"/>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grpSp>
        <p:nvGrpSpPr>
          <p:cNvPr id="26" name="Google Shape;26;p33"/>
          <p:cNvGrpSpPr/>
          <p:nvPr/>
        </p:nvGrpSpPr>
        <p:grpSpPr>
          <a:xfrm>
            <a:off x="752860" y="744473"/>
            <a:ext cx="10674117" cy="5349671"/>
            <a:chOff x="752858" y="744469"/>
            <a:chExt cx="10674117" cy="5349671"/>
          </a:xfrm>
        </p:grpSpPr>
        <p:sp>
          <p:nvSpPr>
            <p:cNvPr id="27" name="Google Shape;27;p33"/>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28" name="Google Shape;28;p33"/>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9" name="Google Shape;29;p33"/>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30"/>
        <p:cNvGrpSpPr/>
        <p:nvPr/>
      </p:nvGrpSpPr>
      <p:grpSpPr>
        <a:xfrm>
          <a:off x="0" y="0"/>
          <a:ext cx="0" cy="0"/>
          <a:chOff x="0" y="0"/>
          <a:chExt cx="0" cy="0"/>
        </a:xfrm>
      </p:grpSpPr>
      <p:sp>
        <p:nvSpPr>
          <p:cNvPr id="31" name="Google Shape;31;p34"/>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32" name="Google Shape;32;p34"/>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34"/>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34"/>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5" name="Google Shape;35;p34"/>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6" name="Google Shape;36;p34"/>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7" name="Google Shape;37;p34"/>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8" name="Google Shape;38;p34"/>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41" name="Google Shape;41;p34"/>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42" name="Google Shape;42;p34"/>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43"/>
        <p:cNvGrpSpPr/>
        <p:nvPr/>
      </p:nvGrpSpPr>
      <p:grpSpPr>
        <a:xfrm>
          <a:off x="0" y="0"/>
          <a:ext cx="0" cy="0"/>
          <a:chOff x="0" y="0"/>
          <a:chExt cx="0" cy="0"/>
        </a:xfrm>
      </p:grpSpPr>
      <p:sp>
        <p:nvSpPr>
          <p:cNvPr id="44" name="Google Shape;44;p35"/>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45" name="Google Shape;45;p35"/>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6" name="Google Shape;46;p35"/>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7" name="Google Shape;47;p35"/>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5"/>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35"/>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35"/>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3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pic>
        <p:nvPicPr>
          <p:cNvPr id="52" name="Google Shape;52;p35"/>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1_Comparison">
  <p:cSld name="1_Comparison">
    <p:bg>
      <p:bgPr>
        <a:solidFill>
          <a:srgbClr val="101D49"/>
        </a:solidFill>
        <a:effectLst/>
      </p:bgPr>
    </p:bg>
    <p:spTree>
      <p:nvGrpSpPr>
        <p:cNvPr id="1" name="Shape 53"/>
        <p:cNvGrpSpPr/>
        <p:nvPr/>
      </p:nvGrpSpPr>
      <p:grpSpPr>
        <a:xfrm>
          <a:off x="0" y="0"/>
          <a:ext cx="0" cy="0"/>
          <a:chOff x="0" y="0"/>
          <a:chExt cx="0" cy="0"/>
        </a:xfrm>
      </p:grpSpPr>
      <p:sp>
        <p:nvSpPr>
          <p:cNvPr id="54" name="Google Shape;54;p48"/>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5" name="Google Shape;55;p48"/>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48"/>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48"/>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SzPts val="2000"/>
              <a:buNone/>
              <a:defRPr sz="3000" b="0">
                <a:solidFill>
                  <a:schemeClr val="lt2"/>
                </a:solidFill>
              </a:defRPr>
            </a:lvl1pPr>
            <a:lvl2pPr marL="914400" lvl="1" indent="-228600" algn="l">
              <a:lnSpc>
                <a:spcPct val="94000"/>
              </a:lnSpc>
              <a:spcBef>
                <a:spcPts val="500"/>
              </a:spcBef>
              <a:spcAft>
                <a:spcPts val="0"/>
              </a:spcAft>
              <a:buSzPts val="2000"/>
              <a:buNone/>
              <a:defRPr sz="2000" b="1"/>
            </a:lvl2pPr>
            <a:lvl3pPr marL="1371600" lvl="2" indent="-228600" algn="l">
              <a:lnSpc>
                <a:spcPct val="94000"/>
              </a:lnSpc>
              <a:spcBef>
                <a:spcPts val="500"/>
              </a:spcBef>
              <a:spcAft>
                <a:spcPts val="0"/>
              </a:spcAft>
              <a:buSzPts val="1800"/>
              <a:buNone/>
              <a:defRPr sz="1800" b="1"/>
            </a:lvl3pPr>
            <a:lvl4pPr marL="1828800" lvl="3" indent="-228600" algn="l">
              <a:lnSpc>
                <a:spcPct val="94000"/>
              </a:lnSpc>
              <a:spcBef>
                <a:spcPts val="500"/>
              </a:spcBef>
              <a:spcAft>
                <a:spcPts val="0"/>
              </a:spcAft>
              <a:buSzPts val="1800"/>
              <a:buNone/>
              <a:defRPr sz="1600" b="1"/>
            </a:lvl4pPr>
            <a:lvl5pPr marL="2286000" lvl="4" indent="-228600" algn="l">
              <a:lnSpc>
                <a:spcPct val="94000"/>
              </a:lnSpc>
              <a:spcBef>
                <a:spcPts val="500"/>
              </a:spcBef>
              <a:spcAft>
                <a:spcPts val="0"/>
              </a:spcAft>
              <a:buSzPts val="1600"/>
              <a:buNone/>
              <a:defRPr sz="1600" b="1"/>
            </a:lvl5pPr>
            <a:lvl6pPr marL="2743200" lvl="5" indent="-228600" algn="l">
              <a:lnSpc>
                <a:spcPct val="94000"/>
              </a:lnSpc>
              <a:spcBef>
                <a:spcPts val="500"/>
              </a:spcBef>
              <a:spcAft>
                <a:spcPts val="0"/>
              </a:spcAft>
              <a:buSzPts val="1600"/>
              <a:buNone/>
              <a:defRPr sz="1600" b="1"/>
            </a:lvl6pPr>
            <a:lvl7pPr marL="3200400" lvl="6" indent="-228600" algn="l">
              <a:lnSpc>
                <a:spcPct val="94000"/>
              </a:lnSpc>
              <a:spcBef>
                <a:spcPts val="500"/>
              </a:spcBef>
              <a:spcAft>
                <a:spcPts val="0"/>
              </a:spcAft>
              <a:buSzPts val="1400"/>
              <a:buNone/>
              <a:defRPr sz="1600" b="1"/>
            </a:lvl7pPr>
            <a:lvl8pPr marL="3657600" lvl="7" indent="-228600" algn="l">
              <a:lnSpc>
                <a:spcPct val="94000"/>
              </a:lnSpc>
              <a:spcBef>
                <a:spcPts val="500"/>
              </a:spcBef>
              <a:spcAft>
                <a:spcPts val="0"/>
              </a:spcAft>
              <a:buSzPts val="1400"/>
              <a:buNone/>
              <a:defRPr sz="1600" b="1"/>
            </a:lvl8pPr>
            <a:lvl9pPr marL="4114800" lvl="8" indent="-228600" algn="l">
              <a:lnSpc>
                <a:spcPct val="94000"/>
              </a:lnSpc>
              <a:spcBef>
                <a:spcPts val="500"/>
              </a:spcBef>
              <a:spcAft>
                <a:spcPts val="200"/>
              </a:spcAft>
              <a:buSzPts val="1400"/>
              <a:buNone/>
              <a:defRPr sz="1600" b="1"/>
            </a:lvl9pPr>
          </a:lstStyle>
          <a:p>
            <a:endParaRPr/>
          </a:p>
        </p:txBody>
      </p:sp>
      <p:sp>
        <p:nvSpPr>
          <p:cNvPr id="58" name="Google Shape;58;p48"/>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SzPts val="2000"/>
              <a:buChar char="■"/>
              <a:defRPr>
                <a:solidFill>
                  <a:schemeClr val="lt2"/>
                </a:solidFill>
              </a:defRPr>
            </a:lvl1pPr>
            <a:lvl2pPr marL="914400" lvl="1" indent="-355600" algn="l">
              <a:lnSpc>
                <a:spcPct val="94000"/>
              </a:lnSpc>
              <a:spcBef>
                <a:spcPts val="500"/>
              </a:spcBef>
              <a:spcAft>
                <a:spcPts val="0"/>
              </a:spcAft>
              <a:buSzPts val="2000"/>
              <a:buChar char="–"/>
              <a:defRPr>
                <a:solidFill>
                  <a:schemeClr val="lt2"/>
                </a:solidFill>
              </a:defRPr>
            </a:lvl2pPr>
            <a:lvl3pPr marL="1371600" lvl="2" indent="-342900" algn="l">
              <a:lnSpc>
                <a:spcPct val="94000"/>
              </a:lnSpc>
              <a:spcBef>
                <a:spcPts val="500"/>
              </a:spcBef>
              <a:spcAft>
                <a:spcPts val="0"/>
              </a:spcAft>
              <a:buSzPts val="1800"/>
              <a:buChar char="■"/>
              <a:defRPr>
                <a:solidFill>
                  <a:schemeClr val="lt2"/>
                </a:solidFill>
              </a:defRPr>
            </a:lvl3pPr>
            <a:lvl4pPr marL="1828800" lvl="3" indent="-342900" algn="l">
              <a:lnSpc>
                <a:spcPct val="94000"/>
              </a:lnSpc>
              <a:spcBef>
                <a:spcPts val="500"/>
              </a:spcBef>
              <a:spcAft>
                <a:spcPts val="0"/>
              </a:spcAft>
              <a:buSzPts val="1800"/>
              <a:buChar char="–"/>
              <a:defRPr>
                <a:solidFill>
                  <a:schemeClr val="lt2"/>
                </a:solidFill>
              </a:defRPr>
            </a:lvl4pPr>
            <a:lvl5pPr marL="2286000" lvl="4" indent="-330200" algn="l">
              <a:lnSpc>
                <a:spcPct val="94000"/>
              </a:lnSpc>
              <a:spcBef>
                <a:spcPts val="500"/>
              </a:spcBef>
              <a:spcAft>
                <a:spcPts val="0"/>
              </a:spcAft>
              <a:buSzPts val="1600"/>
              <a:buChar char="■"/>
              <a:defRPr>
                <a:solidFill>
                  <a:schemeClr val="lt2"/>
                </a:solidFill>
              </a:defRPr>
            </a:lvl5pPr>
            <a:lvl6pPr marL="2743200" lvl="5" indent="-330200" algn="l">
              <a:lnSpc>
                <a:spcPct val="94000"/>
              </a:lnSpc>
              <a:spcBef>
                <a:spcPts val="500"/>
              </a:spcBef>
              <a:spcAft>
                <a:spcPts val="0"/>
              </a:spcAft>
              <a:buSzPts val="1600"/>
              <a:buChar char="–"/>
              <a:defRPr/>
            </a:lvl6pPr>
            <a:lvl7pPr marL="3200400" lvl="6" indent="-317500" algn="l">
              <a:lnSpc>
                <a:spcPct val="94000"/>
              </a:lnSpc>
              <a:spcBef>
                <a:spcPts val="500"/>
              </a:spcBef>
              <a:spcAft>
                <a:spcPts val="0"/>
              </a:spcAft>
              <a:buSzPts val="1400"/>
              <a:buChar char="■"/>
              <a:defRPr/>
            </a:lvl7pPr>
            <a:lvl8pPr marL="3657600" lvl="7" indent="-317500" algn="l">
              <a:lnSpc>
                <a:spcPct val="94000"/>
              </a:lnSpc>
              <a:spcBef>
                <a:spcPts val="500"/>
              </a:spcBef>
              <a:spcAft>
                <a:spcPts val="0"/>
              </a:spcAft>
              <a:buSzPts val="1400"/>
              <a:buChar char="–"/>
              <a:defRPr/>
            </a:lvl8pPr>
            <a:lvl9pPr marL="4114800" lvl="8" indent="-317500" algn="l">
              <a:lnSpc>
                <a:spcPct val="94000"/>
              </a:lnSpc>
              <a:spcBef>
                <a:spcPts val="500"/>
              </a:spcBef>
              <a:spcAft>
                <a:spcPts val="200"/>
              </a:spcAft>
              <a:buSzPts val="1400"/>
              <a:buChar char="■"/>
              <a:defRPr/>
            </a:lvl9pPr>
          </a:lstStyle>
          <a:p>
            <a:endParaRPr/>
          </a:p>
        </p:txBody>
      </p:sp>
      <p:sp>
        <p:nvSpPr>
          <p:cNvPr id="59" name="Google Shape;59;p48"/>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SzPts val="2000"/>
              <a:buNone/>
              <a:defRPr sz="3000" b="0">
                <a:solidFill>
                  <a:schemeClr val="lt2"/>
                </a:solidFill>
              </a:defRPr>
            </a:lvl1pPr>
            <a:lvl2pPr marL="914400" lvl="1" indent="-228600" algn="l">
              <a:lnSpc>
                <a:spcPct val="94000"/>
              </a:lnSpc>
              <a:spcBef>
                <a:spcPts val="500"/>
              </a:spcBef>
              <a:spcAft>
                <a:spcPts val="0"/>
              </a:spcAft>
              <a:buSzPts val="2000"/>
              <a:buNone/>
              <a:defRPr sz="2000" b="1"/>
            </a:lvl2pPr>
            <a:lvl3pPr marL="1371600" lvl="2" indent="-228600" algn="l">
              <a:lnSpc>
                <a:spcPct val="94000"/>
              </a:lnSpc>
              <a:spcBef>
                <a:spcPts val="500"/>
              </a:spcBef>
              <a:spcAft>
                <a:spcPts val="0"/>
              </a:spcAft>
              <a:buSzPts val="1800"/>
              <a:buNone/>
              <a:defRPr sz="1800" b="1"/>
            </a:lvl3pPr>
            <a:lvl4pPr marL="1828800" lvl="3" indent="-228600" algn="l">
              <a:lnSpc>
                <a:spcPct val="94000"/>
              </a:lnSpc>
              <a:spcBef>
                <a:spcPts val="500"/>
              </a:spcBef>
              <a:spcAft>
                <a:spcPts val="0"/>
              </a:spcAft>
              <a:buSzPts val="1800"/>
              <a:buNone/>
              <a:defRPr sz="1600" b="1"/>
            </a:lvl4pPr>
            <a:lvl5pPr marL="2286000" lvl="4" indent="-228600" algn="l">
              <a:lnSpc>
                <a:spcPct val="94000"/>
              </a:lnSpc>
              <a:spcBef>
                <a:spcPts val="500"/>
              </a:spcBef>
              <a:spcAft>
                <a:spcPts val="0"/>
              </a:spcAft>
              <a:buSzPts val="1600"/>
              <a:buNone/>
              <a:defRPr sz="1600" b="1"/>
            </a:lvl5pPr>
            <a:lvl6pPr marL="2743200" lvl="5" indent="-228600" algn="l">
              <a:lnSpc>
                <a:spcPct val="94000"/>
              </a:lnSpc>
              <a:spcBef>
                <a:spcPts val="500"/>
              </a:spcBef>
              <a:spcAft>
                <a:spcPts val="0"/>
              </a:spcAft>
              <a:buSzPts val="1600"/>
              <a:buNone/>
              <a:defRPr sz="1600" b="1"/>
            </a:lvl6pPr>
            <a:lvl7pPr marL="3200400" lvl="6" indent="-228600" algn="l">
              <a:lnSpc>
                <a:spcPct val="94000"/>
              </a:lnSpc>
              <a:spcBef>
                <a:spcPts val="500"/>
              </a:spcBef>
              <a:spcAft>
                <a:spcPts val="0"/>
              </a:spcAft>
              <a:buSzPts val="1400"/>
              <a:buNone/>
              <a:defRPr sz="1600" b="1"/>
            </a:lvl7pPr>
            <a:lvl8pPr marL="3657600" lvl="7" indent="-228600" algn="l">
              <a:lnSpc>
                <a:spcPct val="94000"/>
              </a:lnSpc>
              <a:spcBef>
                <a:spcPts val="500"/>
              </a:spcBef>
              <a:spcAft>
                <a:spcPts val="0"/>
              </a:spcAft>
              <a:buSzPts val="1400"/>
              <a:buNone/>
              <a:defRPr sz="1600" b="1"/>
            </a:lvl8pPr>
            <a:lvl9pPr marL="4114800" lvl="8" indent="-228600" algn="l">
              <a:lnSpc>
                <a:spcPct val="94000"/>
              </a:lnSpc>
              <a:spcBef>
                <a:spcPts val="500"/>
              </a:spcBef>
              <a:spcAft>
                <a:spcPts val="200"/>
              </a:spcAft>
              <a:buSzPts val="1400"/>
              <a:buNone/>
              <a:defRPr sz="1600" b="1"/>
            </a:lvl9pPr>
          </a:lstStyle>
          <a:p>
            <a:endParaRPr/>
          </a:p>
        </p:txBody>
      </p:sp>
      <p:sp>
        <p:nvSpPr>
          <p:cNvPr id="60" name="Google Shape;60;p48"/>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SzPts val="2000"/>
              <a:buChar char="■"/>
              <a:defRPr>
                <a:solidFill>
                  <a:schemeClr val="lt2"/>
                </a:solidFill>
              </a:defRPr>
            </a:lvl1pPr>
            <a:lvl2pPr marL="914400" lvl="1" indent="-355600" algn="l">
              <a:lnSpc>
                <a:spcPct val="94000"/>
              </a:lnSpc>
              <a:spcBef>
                <a:spcPts val="500"/>
              </a:spcBef>
              <a:spcAft>
                <a:spcPts val="0"/>
              </a:spcAft>
              <a:buSzPts val="2000"/>
              <a:buChar char="–"/>
              <a:defRPr>
                <a:solidFill>
                  <a:schemeClr val="lt2"/>
                </a:solidFill>
              </a:defRPr>
            </a:lvl2pPr>
            <a:lvl3pPr marL="1371600" lvl="2" indent="-342900" algn="l">
              <a:lnSpc>
                <a:spcPct val="94000"/>
              </a:lnSpc>
              <a:spcBef>
                <a:spcPts val="500"/>
              </a:spcBef>
              <a:spcAft>
                <a:spcPts val="0"/>
              </a:spcAft>
              <a:buSzPts val="1800"/>
              <a:buChar char="■"/>
              <a:defRPr>
                <a:solidFill>
                  <a:schemeClr val="lt2"/>
                </a:solidFill>
              </a:defRPr>
            </a:lvl3pPr>
            <a:lvl4pPr marL="1828800" lvl="3" indent="-342900" algn="l">
              <a:lnSpc>
                <a:spcPct val="94000"/>
              </a:lnSpc>
              <a:spcBef>
                <a:spcPts val="500"/>
              </a:spcBef>
              <a:spcAft>
                <a:spcPts val="0"/>
              </a:spcAft>
              <a:buSzPts val="1800"/>
              <a:buChar char="–"/>
              <a:defRPr>
                <a:solidFill>
                  <a:schemeClr val="lt2"/>
                </a:solidFill>
              </a:defRPr>
            </a:lvl4pPr>
            <a:lvl5pPr marL="2286000" lvl="4" indent="-330200" algn="l">
              <a:lnSpc>
                <a:spcPct val="94000"/>
              </a:lnSpc>
              <a:spcBef>
                <a:spcPts val="500"/>
              </a:spcBef>
              <a:spcAft>
                <a:spcPts val="0"/>
              </a:spcAft>
              <a:buSzPts val="1600"/>
              <a:buChar char="■"/>
              <a:defRPr>
                <a:solidFill>
                  <a:schemeClr val="lt2"/>
                </a:solidFill>
              </a:defRPr>
            </a:lvl5pPr>
            <a:lvl6pPr marL="2743200" lvl="5" indent="-330200" algn="l">
              <a:lnSpc>
                <a:spcPct val="94000"/>
              </a:lnSpc>
              <a:spcBef>
                <a:spcPts val="500"/>
              </a:spcBef>
              <a:spcAft>
                <a:spcPts val="0"/>
              </a:spcAft>
              <a:buSzPts val="1600"/>
              <a:buChar char="–"/>
              <a:defRPr/>
            </a:lvl6pPr>
            <a:lvl7pPr marL="3200400" lvl="6" indent="-317500" algn="l">
              <a:lnSpc>
                <a:spcPct val="94000"/>
              </a:lnSpc>
              <a:spcBef>
                <a:spcPts val="500"/>
              </a:spcBef>
              <a:spcAft>
                <a:spcPts val="0"/>
              </a:spcAft>
              <a:buSzPts val="1400"/>
              <a:buChar char="■"/>
              <a:defRPr/>
            </a:lvl7pPr>
            <a:lvl8pPr marL="3657600" lvl="7" indent="-317500" algn="l">
              <a:lnSpc>
                <a:spcPct val="94000"/>
              </a:lnSpc>
              <a:spcBef>
                <a:spcPts val="500"/>
              </a:spcBef>
              <a:spcAft>
                <a:spcPts val="0"/>
              </a:spcAft>
              <a:buSzPts val="1400"/>
              <a:buChar char="–"/>
              <a:defRPr/>
            </a:lvl8pPr>
            <a:lvl9pPr marL="4114800" lvl="8" indent="-317500" algn="l">
              <a:lnSpc>
                <a:spcPct val="94000"/>
              </a:lnSpc>
              <a:spcBef>
                <a:spcPts val="500"/>
              </a:spcBef>
              <a:spcAft>
                <a:spcPts val="200"/>
              </a:spcAft>
              <a:buSzPts val="1400"/>
              <a:buChar char="■"/>
              <a:defRPr/>
            </a:lvl9pPr>
          </a:lstStyle>
          <a:p>
            <a:endParaRPr/>
          </a:p>
        </p:txBody>
      </p:sp>
      <p:sp>
        <p:nvSpPr>
          <p:cNvPr id="61" name="Google Shape;61;p48"/>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48"/>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48"/>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lvl="0" indent="0" algn="l">
              <a:lnSpc>
                <a:spcPct val="100000"/>
              </a:lnSpc>
              <a:spcBef>
                <a:spcPts val="0"/>
              </a:spcBef>
              <a:spcAft>
                <a:spcPts val="0"/>
              </a:spcAft>
              <a:buSzPts val="1800"/>
              <a:buNone/>
              <a:defRPr sz="1800" b="0" i="0" u="none" strike="noStrike" cap="none">
                <a:solidFill>
                  <a:schemeClr val="lt1"/>
                </a:solidFill>
                <a:latin typeface="Libre Franklin"/>
                <a:ea typeface="Libre Franklin"/>
                <a:cs typeface="Libre Franklin"/>
                <a:sym typeface="Libre Franklin"/>
              </a:defRPr>
            </a:lvl1pPr>
            <a:lvl2pPr marL="0" lvl="1" indent="0" algn="l">
              <a:lnSpc>
                <a:spcPct val="100000"/>
              </a:lnSpc>
              <a:spcBef>
                <a:spcPts val="0"/>
              </a:spcBef>
              <a:spcAft>
                <a:spcPts val="0"/>
              </a:spcAft>
              <a:buSzPts val="1800"/>
              <a:buNone/>
              <a:defRPr sz="1800" b="0" i="0" u="none" strike="noStrike" cap="none">
                <a:solidFill>
                  <a:schemeClr val="lt1"/>
                </a:solidFill>
                <a:latin typeface="Libre Franklin"/>
                <a:ea typeface="Libre Franklin"/>
                <a:cs typeface="Libre Franklin"/>
                <a:sym typeface="Libre Franklin"/>
              </a:defRPr>
            </a:lvl2pPr>
            <a:lvl3pPr marL="0" lvl="2" indent="0" algn="l">
              <a:lnSpc>
                <a:spcPct val="100000"/>
              </a:lnSpc>
              <a:spcBef>
                <a:spcPts val="0"/>
              </a:spcBef>
              <a:spcAft>
                <a:spcPts val="0"/>
              </a:spcAft>
              <a:buSzPts val="1800"/>
              <a:buNone/>
              <a:defRPr sz="1800" b="0" i="0" u="none" strike="noStrike" cap="none">
                <a:solidFill>
                  <a:schemeClr val="lt1"/>
                </a:solidFill>
                <a:latin typeface="Libre Franklin"/>
                <a:ea typeface="Libre Franklin"/>
                <a:cs typeface="Libre Franklin"/>
                <a:sym typeface="Libre Franklin"/>
              </a:defRPr>
            </a:lvl3pPr>
            <a:lvl4pPr marL="0" lvl="3" indent="0" algn="l">
              <a:lnSpc>
                <a:spcPct val="100000"/>
              </a:lnSpc>
              <a:spcBef>
                <a:spcPts val="0"/>
              </a:spcBef>
              <a:spcAft>
                <a:spcPts val="0"/>
              </a:spcAft>
              <a:buSzPts val="1800"/>
              <a:buNone/>
              <a:defRPr sz="1800" b="0" i="0" u="none" strike="noStrike" cap="none">
                <a:solidFill>
                  <a:schemeClr val="lt1"/>
                </a:solidFill>
                <a:latin typeface="Libre Franklin"/>
                <a:ea typeface="Libre Franklin"/>
                <a:cs typeface="Libre Franklin"/>
                <a:sym typeface="Libre Franklin"/>
              </a:defRPr>
            </a:lvl4pPr>
            <a:lvl5pPr marL="0" lvl="4" indent="0" algn="l">
              <a:lnSpc>
                <a:spcPct val="100000"/>
              </a:lnSpc>
              <a:spcBef>
                <a:spcPts val="0"/>
              </a:spcBef>
              <a:spcAft>
                <a:spcPts val="0"/>
              </a:spcAft>
              <a:buSzPts val="1800"/>
              <a:buNone/>
              <a:defRPr sz="1800" b="0" i="0" u="none" strike="noStrike" cap="none">
                <a:solidFill>
                  <a:schemeClr val="lt1"/>
                </a:solidFill>
                <a:latin typeface="Libre Franklin"/>
                <a:ea typeface="Libre Franklin"/>
                <a:cs typeface="Libre Franklin"/>
                <a:sym typeface="Libre Franklin"/>
              </a:defRPr>
            </a:lvl5pPr>
            <a:lvl6pPr marL="0" lvl="5" indent="0" algn="l">
              <a:lnSpc>
                <a:spcPct val="100000"/>
              </a:lnSpc>
              <a:spcBef>
                <a:spcPts val="0"/>
              </a:spcBef>
              <a:spcAft>
                <a:spcPts val="0"/>
              </a:spcAft>
              <a:buSzPts val="1800"/>
              <a:buNone/>
              <a:defRPr sz="1800" b="0" i="0" u="none" strike="noStrike" cap="none">
                <a:solidFill>
                  <a:schemeClr val="lt1"/>
                </a:solidFill>
                <a:latin typeface="Libre Franklin"/>
                <a:ea typeface="Libre Franklin"/>
                <a:cs typeface="Libre Franklin"/>
                <a:sym typeface="Libre Franklin"/>
              </a:defRPr>
            </a:lvl6pPr>
            <a:lvl7pPr marL="0" lvl="6" indent="0" algn="l">
              <a:lnSpc>
                <a:spcPct val="100000"/>
              </a:lnSpc>
              <a:spcBef>
                <a:spcPts val="0"/>
              </a:spcBef>
              <a:spcAft>
                <a:spcPts val="0"/>
              </a:spcAft>
              <a:buSzPts val="1800"/>
              <a:buNone/>
              <a:defRPr sz="1800" b="0" i="0" u="none" strike="noStrike" cap="none">
                <a:solidFill>
                  <a:schemeClr val="lt1"/>
                </a:solidFill>
                <a:latin typeface="Libre Franklin"/>
                <a:ea typeface="Libre Franklin"/>
                <a:cs typeface="Libre Franklin"/>
                <a:sym typeface="Libre Franklin"/>
              </a:defRPr>
            </a:lvl7pPr>
            <a:lvl8pPr marL="0" lvl="7" indent="0" algn="l">
              <a:lnSpc>
                <a:spcPct val="100000"/>
              </a:lnSpc>
              <a:spcBef>
                <a:spcPts val="0"/>
              </a:spcBef>
              <a:spcAft>
                <a:spcPts val="0"/>
              </a:spcAft>
              <a:buSzPts val="1800"/>
              <a:buNone/>
              <a:defRPr sz="1800" b="0" i="0" u="none" strike="noStrike" cap="none">
                <a:solidFill>
                  <a:schemeClr val="lt1"/>
                </a:solidFill>
                <a:latin typeface="Libre Franklin"/>
                <a:ea typeface="Libre Franklin"/>
                <a:cs typeface="Libre Franklin"/>
                <a:sym typeface="Libre Franklin"/>
              </a:defRPr>
            </a:lvl8pPr>
            <a:lvl9pPr marL="0" lvl="8" indent="0" algn="l">
              <a:lnSpc>
                <a:spcPct val="100000"/>
              </a:lnSpc>
              <a:spcBef>
                <a:spcPts val="0"/>
              </a:spcBef>
              <a:spcAft>
                <a:spcPts val="0"/>
              </a:spcAft>
              <a:buSzPts val="1800"/>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64" name="Google Shape;64;p48"/>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SzPts val="1400"/>
              <a:buNone/>
              <a:defRPr sz="1400" b="1" i="0" u="none" strike="noStrike" cap="none">
                <a:solidFill>
                  <a:srgbClr val="101D49"/>
                </a:solidFill>
                <a:latin typeface="Arial"/>
                <a:ea typeface="Arial"/>
                <a:cs typeface="Arial"/>
                <a:sym typeface="Arial"/>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a:p>
        </p:txBody>
      </p:sp>
      <p:pic>
        <p:nvPicPr>
          <p:cNvPr id="65" name="Google Shape;65;p48"/>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66"/>
        <p:cNvGrpSpPr/>
        <p:nvPr/>
      </p:nvGrpSpPr>
      <p:grpSpPr>
        <a:xfrm>
          <a:off x="0" y="0"/>
          <a:ext cx="0" cy="0"/>
          <a:chOff x="0" y="0"/>
          <a:chExt cx="0" cy="0"/>
        </a:xfrm>
      </p:grpSpPr>
      <p:sp>
        <p:nvSpPr>
          <p:cNvPr id="67" name="Google Shape;67;p36"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36"/>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9" name="Google Shape;69;p36"/>
          <p:cNvSpPr>
            <a:spLocks noGrp="1"/>
          </p:cNvSpPr>
          <p:nvPr>
            <p:ph type="pic" idx="2"/>
          </p:nvPr>
        </p:nvSpPr>
        <p:spPr>
          <a:xfrm>
            <a:off x="6027422" y="239584"/>
            <a:ext cx="5275415" cy="5432348"/>
          </a:xfrm>
          <a:prstGeom prst="rect">
            <a:avLst/>
          </a:prstGeom>
          <a:noFill/>
          <a:ln>
            <a:noFill/>
          </a:ln>
        </p:spPr>
      </p:sp>
      <p:sp>
        <p:nvSpPr>
          <p:cNvPr id="70" name="Google Shape;70;p36"/>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71" name="Google Shape;71;p36"/>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6"/>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74" name="Google Shape;74;p36"/>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36"/>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76" name="Google Shape;76;p36"/>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77"/>
        <p:cNvGrpSpPr/>
        <p:nvPr/>
      </p:nvGrpSpPr>
      <p:grpSpPr>
        <a:xfrm>
          <a:off x="0" y="0"/>
          <a:ext cx="0" cy="0"/>
          <a:chOff x="0" y="0"/>
          <a:chExt cx="0" cy="0"/>
        </a:xfrm>
      </p:grpSpPr>
      <p:sp>
        <p:nvSpPr>
          <p:cNvPr id="78" name="Google Shape;78;p37"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37"/>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0" name="Google Shape;80;p37"/>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81" name="Google Shape;81;p37"/>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37"/>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37"/>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84" name="Google Shape;84;p37"/>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37"/>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37"/>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vl1pPr>
            <a:lvl2pPr marL="914400" lvl="1" indent="-355600" algn="l">
              <a:lnSpc>
                <a:spcPct val="94000"/>
              </a:lnSpc>
              <a:spcBef>
                <a:spcPts val="500"/>
              </a:spcBef>
              <a:spcAft>
                <a:spcPts val="0"/>
              </a:spcAft>
              <a:buClr>
                <a:schemeClr val="dk2"/>
              </a:buClr>
              <a:buSzPts val="2000"/>
              <a:buChar char="–"/>
              <a:defRPr sz="2000"/>
            </a:lvl2pPr>
            <a:lvl3pPr marL="1371600" lvl="2" indent="-342900" algn="l">
              <a:lnSpc>
                <a:spcPct val="94000"/>
              </a:lnSpc>
              <a:spcBef>
                <a:spcPts val="500"/>
              </a:spcBef>
              <a:spcAft>
                <a:spcPts val="0"/>
              </a:spcAft>
              <a:buClr>
                <a:schemeClr val="dk2"/>
              </a:buClr>
              <a:buSzPts val="1800"/>
              <a:buChar char="■"/>
              <a:defRPr sz="1800"/>
            </a:lvl3pPr>
            <a:lvl4pPr marL="1828800" lvl="3" indent="-342900" algn="l">
              <a:lnSpc>
                <a:spcPct val="94000"/>
              </a:lnSpc>
              <a:spcBef>
                <a:spcPts val="500"/>
              </a:spcBef>
              <a:spcAft>
                <a:spcPts val="0"/>
              </a:spcAft>
              <a:buClr>
                <a:schemeClr val="dk2"/>
              </a:buClr>
              <a:buSzPts val="1800"/>
              <a:buChar char="–"/>
              <a:defRPr sz="1800"/>
            </a:lvl4pPr>
            <a:lvl5pPr marL="2286000" lvl="4" indent="-330200" algn="l">
              <a:lnSpc>
                <a:spcPct val="94000"/>
              </a:lnSpc>
              <a:spcBef>
                <a:spcPts val="500"/>
              </a:spcBef>
              <a:spcAft>
                <a:spcPts val="0"/>
              </a:spcAft>
              <a:buClr>
                <a:schemeClr val="dk2"/>
              </a:buClr>
              <a:buSzPts val="1600"/>
              <a:buChar char="■"/>
              <a:defRPr sz="1600"/>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87" name="Google Shape;87;p37"/>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88"/>
        <p:cNvGrpSpPr/>
        <p:nvPr/>
      </p:nvGrpSpPr>
      <p:grpSpPr>
        <a:xfrm>
          <a:off x="0" y="0"/>
          <a:ext cx="0" cy="0"/>
          <a:chOff x="0" y="0"/>
          <a:chExt cx="0" cy="0"/>
        </a:xfrm>
      </p:grpSpPr>
      <p:sp>
        <p:nvSpPr>
          <p:cNvPr id="89" name="Google Shape;89;p38"/>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90" name="Google Shape;90;p38"/>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38"/>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38"/>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93" name="Google Shape;93;p38"/>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94" name="Google Shape;94;p38"/>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95"/>
        <p:cNvGrpSpPr/>
        <p:nvPr/>
      </p:nvGrpSpPr>
      <p:grpSpPr>
        <a:xfrm>
          <a:off x="0" y="0"/>
          <a:ext cx="0" cy="0"/>
          <a:chOff x="0" y="0"/>
          <a:chExt cx="0" cy="0"/>
        </a:xfrm>
      </p:grpSpPr>
      <p:sp>
        <p:nvSpPr>
          <p:cNvPr id="96" name="Google Shape;96;p39"/>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97" name="Google Shape;97;p39"/>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39"/>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39"/>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00" name="Google Shape;100;p39"/>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01" name="Google Shape;101;p39"/>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102" name="Google Shape;102;p39"/>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103" name="Google Shape;103;p39"/>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104" name="Google Shape;104;p39"/>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105" name="Google Shape;105;p39"/>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106" name="Google Shape;106;p39"/>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07" name="Google Shape;107;p39"/>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08" name="Google Shape;108;p39"/>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09" name="Google Shape;109;p39"/>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10" name="Google Shape;110;p39"/>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111" name="Google Shape;111;p39"/>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
        <p:cNvGrpSpPr/>
        <p:nvPr/>
      </p:nvGrpSpPr>
      <p:grpSpPr>
        <a:xfrm>
          <a:off x="0" y="0"/>
          <a:ext cx="0" cy="0"/>
          <a:chOff x="0" y="0"/>
          <a:chExt cx="0" cy="0"/>
        </a:xfrm>
      </p:grpSpPr>
      <p:sp>
        <p:nvSpPr>
          <p:cNvPr id="10" name="Google Shape;10;p32"/>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1" name="Google Shape;11;p32"/>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Libre Franklin"/>
                <a:ea typeface="Libre Franklin"/>
                <a:cs typeface="Libre Franklin"/>
                <a:sym typeface="Libre Franklin"/>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Libre Franklin"/>
                <a:ea typeface="Libre Franklin"/>
                <a:cs typeface="Libre Franklin"/>
                <a:sym typeface="Libre Franklin"/>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Libre Franklin"/>
                <a:ea typeface="Libre Franklin"/>
                <a:cs typeface="Libre Franklin"/>
                <a:sym typeface="Libre Franklin"/>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Libre Franklin"/>
                <a:ea typeface="Libre Franklin"/>
                <a:cs typeface="Libre Franklin"/>
                <a:sym typeface="Libre Franklin"/>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2" name="Google Shape;12;p32"/>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3" name="Google Shape;13;p32"/>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4" name="Google Shape;14;p32"/>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5" name="Google Shape;15;p32"/>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Libre Franklin"/>
              <a:buNone/>
            </a:pPr>
            <a:r>
              <a:rPr lang="en-US" sz="4400" b="1" i="0" u="none" strike="noStrike" cap="none">
                <a:solidFill>
                  <a:srgbClr val="101D49"/>
                </a:solidFill>
                <a:latin typeface="Libre Franklin"/>
                <a:ea typeface="Libre Franklin"/>
                <a:cs typeface="Libre Franklin"/>
                <a:sym typeface="Libre Franklin"/>
              </a:rPr>
              <a:t>Click to edit Master title style</a:t>
            </a:r>
            <a:endParaRPr sz="1400" b="0" i="0" u="none" strike="noStrike" cap="none">
              <a:solidFill>
                <a:srgbClr val="000000"/>
              </a:solidFill>
              <a:latin typeface="Arial"/>
              <a:ea typeface="Arial"/>
              <a:cs typeface="Arial"/>
              <a:sym typeface="Arial"/>
            </a:endParaRPr>
          </a:p>
        </p:txBody>
      </p:sp>
      <p:sp>
        <p:nvSpPr>
          <p:cNvPr id="16" name="Google Shape;16;p32"/>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32"/>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8" name="Google Shape;18;p32"/>
          <p:cNvPicPr preferRelativeResize="0"/>
          <p:nvPr/>
        </p:nvPicPr>
        <p:blipFill rotWithShape="1">
          <a:blip r:embed="rId10">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mailto:idoareferences@idoa.in.gov"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hyperlink" Target="http://www.in.gov/idoa/mwbe"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in.gov/idoa/mwbe/2743.htm"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hyperlink" Target="mailto:Indianaveteranspreference@idoa.in.gov"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hyperlink" Target="http://www.in.gov/idoa/2863.htm"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comments" Target="../comments/comment1.xml"/></Relationships>
</file>

<file path=ppt/slides/_rels/slide27.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comments" Target="../comments/commen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7"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www.in.gov/idoa/mwbe/payaudit.htm"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s://www.in.gov/idoa/procurement/supplier-resource-center/requirements-to-do-business-with-the-state/bidder-profile-registration/manage-my-bidder-profile/"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hyperlink" Target="https://www.in.gov/idoa/procurement/files/SP_SubmitarequestForAssistance.pdf" TargetMode="External"/><Relationship Id="rId5" Type="http://schemas.openxmlformats.org/officeDocument/2006/relationships/hyperlink" Target="https://faqs.in.gov/hc/en-us/sections/115001504348-Administration-Department-of" TargetMode="External"/><Relationship Id="rId4" Type="http://schemas.openxmlformats.org/officeDocument/2006/relationships/hyperlink" Target="https://www.in.gov/idoa/procurement/supplier-resource-center/requirements-to-do-business-with-the-state/bidder-profile-registration/"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s://www.in.gov/idoa/procurement/current-business-opportunities/"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115"/>
        <p:cNvGrpSpPr/>
        <p:nvPr/>
      </p:nvGrpSpPr>
      <p:grpSpPr>
        <a:xfrm>
          <a:off x="0" y="0"/>
          <a:ext cx="0" cy="0"/>
          <a:chOff x="0" y="0"/>
          <a:chExt cx="0" cy="0"/>
        </a:xfrm>
      </p:grpSpPr>
      <p:sp>
        <p:nvSpPr>
          <p:cNvPr id="116" name="Google Shape;116;p1"/>
          <p:cNvSpPr txBox="1">
            <a:spLocks noGrp="1"/>
          </p:cNvSpPr>
          <p:nvPr>
            <p:ph type="ctrTitle"/>
          </p:nvPr>
        </p:nvSpPr>
        <p:spPr>
          <a:xfrm>
            <a:off x="1915385" y="1378476"/>
            <a:ext cx="8361229" cy="4543864"/>
          </a:xfrm>
          <a:prstGeom prst="rect">
            <a:avLst/>
          </a:prstGeom>
          <a:noFill/>
          <a:ln>
            <a:noFill/>
          </a:ln>
        </p:spPr>
        <p:txBody>
          <a:bodyPr spcFirstLastPara="1" wrap="square" lIns="91425" tIns="45700" rIns="91425" bIns="45700" anchor="b" anchorCtr="0">
            <a:noAutofit/>
          </a:bodyPr>
          <a:lstStyle/>
          <a:p>
            <a:pPr lvl="0">
              <a:buSzPts val="2800"/>
            </a:pPr>
            <a:r>
              <a:rPr lang="en-US" sz="2800" b="1" dirty="0">
                <a:latin typeface="Times New Roman"/>
                <a:ea typeface="Times New Roman"/>
                <a:cs typeface="Times New Roman"/>
                <a:sym typeface="Times New Roman"/>
              </a:rPr>
              <a:t>REQUEST FOR PROPOSAL 25-80894</a:t>
            </a:r>
            <a:br>
              <a:rPr lang="en-US" sz="2800" b="1" dirty="0">
                <a:latin typeface="Times New Roman"/>
                <a:ea typeface="Times New Roman"/>
                <a:cs typeface="Times New Roman"/>
                <a:sym typeface="Times New Roman"/>
              </a:rPr>
            </a:br>
            <a:br>
              <a:rPr lang="en-US" sz="2000" b="1" dirty="0">
                <a:latin typeface="Times New Roman"/>
                <a:ea typeface="Times New Roman"/>
                <a:cs typeface="Times New Roman"/>
                <a:sym typeface="Times New Roman"/>
              </a:rPr>
            </a:br>
            <a:r>
              <a:rPr lang="en-US" sz="2000" b="1" dirty="0">
                <a:latin typeface="Times New Roman"/>
                <a:ea typeface="Times New Roman"/>
                <a:cs typeface="Times New Roman"/>
                <a:sym typeface="Times New Roman"/>
              </a:rPr>
              <a:t>Child Mental Health Wraparound Access Sites</a:t>
            </a:r>
            <a:br>
              <a:rPr lang="en-US" sz="2000" b="1" dirty="0">
                <a:latin typeface="Times New Roman"/>
                <a:ea typeface="Times New Roman"/>
                <a:cs typeface="Times New Roman"/>
                <a:sym typeface="Times New Roman"/>
              </a:rPr>
            </a:br>
            <a:br>
              <a:rPr lang="en-US" sz="2000" b="1" dirty="0">
                <a:latin typeface="Times New Roman"/>
                <a:ea typeface="Times New Roman"/>
                <a:cs typeface="Times New Roman"/>
                <a:sym typeface="Times New Roman"/>
              </a:rPr>
            </a:br>
            <a:r>
              <a:rPr lang="en-US" sz="2000" b="1" dirty="0">
                <a:latin typeface="Times New Roman"/>
                <a:ea typeface="Times New Roman"/>
                <a:cs typeface="Times New Roman"/>
                <a:sym typeface="Times New Roman"/>
              </a:rPr>
              <a:t>INDIANA DEPARTMENT OF ADMINISTRATION</a:t>
            </a:r>
            <a:br>
              <a:rPr lang="en-US" sz="2000" b="1" dirty="0">
                <a:latin typeface="Times New Roman"/>
                <a:ea typeface="Times New Roman"/>
                <a:cs typeface="Times New Roman"/>
                <a:sym typeface="Times New Roman"/>
              </a:rPr>
            </a:br>
            <a:br>
              <a:rPr lang="en-US" sz="2000" b="1" dirty="0">
                <a:latin typeface="Times New Roman"/>
                <a:ea typeface="Times New Roman"/>
                <a:cs typeface="Times New Roman"/>
                <a:sym typeface="Times New Roman"/>
              </a:rPr>
            </a:br>
            <a:r>
              <a:rPr lang="en-US" sz="2000" b="1" dirty="0">
                <a:latin typeface="Times New Roman"/>
                <a:ea typeface="Times New Roman"/>
                <a:cs typeface="Times New Roman"/>
                <a:sym typeface="Times New Roman"/>
              </a:rPr>
              <a:t>ON BEHALF OF</a:t>
            </a:r>
            <a:br>
              <a:rPr lang="en-US" sz="2000" b="1" dirty="0">
                <a:latin typeface="Times New Roman"/>
                <a:ea typeface="Times New Roman"/>
                <a:cs typeface="Times New Roman"/>
                <a:sym typeface="Times New Roman"/>
              </a:rPr>
            </a:br>
            <a:br>
              <a:rPr lang="en-US" sz="2000" b="1" dirty="0">
                <a:latin typeface="Times New Roman"/>
                <a:ea typeface="Times New Roman"/>
                <a:cs typeface="Times New Roman"/>
                <a:sym typeface="Times New Roman"/>
              </a:rPr>
            </a:br>
            <a:r>
              <a:rPr lang="en-US" sz="2000" b="1" dirty="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INDIANA FAMILY &amp; SOCIAL SERVICES ADMINISTRATION (FSSA)</a:t>
            </a:r>
            <a:br>
              <a:rPr lang="en-US" sz="2000" b="1" dirty="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br>
            <a:r>
              <a:rPr lang="en-US" sz="2000" b="1" dirty="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Division of Mental Health and Addiction (DMHA)</a:t>
            </a:r>
            <a:br>
              <a:rPr lang="en-US" sz="2000" b="1" dirty="0">
                <a:latin typeface="Times New Roman"/>
                <a:ea typeface="Times New Roman"/>
                <a:cs typeface="Times New Roman"/>
                <a:sym typeface="Times New Roman"/>
              </a:rPr>
            </a:br>
            <a:br>
              <a:rPr lang="en-US" sz="2000" b="1" dirty="0">
                <a:latin typeface="Times New Roman"/>
                <a:ea typeface="Times New Roman"/>
                <a:cs typeface="Times New Roman"/>
                <a:sym typeface="Times New Roman"/>
              </a:rPr>
            </a:br>
            <a:r>
              <a:rPr lang="en-US" sz="2000" b="1" dirty="0">
                <a:latin typeface="Times New Roman"/>
                <a:ea typeface="Times New Roman"/>
                <a:cs typeface="Times New Roman"/>
                <a:sym typeface="Times New Roman"/>
              </a:rPr>
              <a:t>PRE-PROPOSAL CONFERENCE</a:t>
            </a:r>
            <a:br>
              <a:rPr lang="en-US" sz="2000" b="1" dirty="0">
                <a:latin typeface="Times New Roman"/>
                <a:ea typeface="Times New Roman"/>
                <a:cs typeface="Times New Roman"/>
                <a:sym typeface="Times New Roman"/>
              </a:rPr>
            </a:br>
            <a:br>
              <a:rPr lang="en-US" sz="2000" b="1" dirty="0">
                <a:highlight>
                  <a:srgbClr val="FFFF00"/>
                </a:highlight>
                <a:latin typeface="Times New Roman"/>
                <a:ea typeface="Times New Roman"/>
                <a:cs typeface="Times New Roman"/>
                <a:sym typeface="Times New Roman"/>
              </a:rPr>
            </a:br>
            <a:r>
              <a:rPr lang="en-US" sz="2000" b="1" dirty="0">
                <a:latin typeface="Times New Roman"/>
                <a:ea typeface="Times New Roman"/>
                <a:cs typeface="Times New Roman"/>
                <a:sym typeface="Times New Roman"/>
              </a:rPr>
              <a:t>October 22, 2024</a:t>
            </a:r>
            <a:br>
              <a:rPr lang="en-US" sz="2000" b="1" dirty="0">
                <a:latin typeface="Times New Roman"/>
                <a:ea typeface="Times New Roman"/>
                <a:cs typeface="Times New Roman"/>
                <a:sym typeface="Times New Roman"/>
              </a:rPr>
            </a:br>
            <a:br>
              <a:rPr lang="en-US" sz="2000" b="1" dirty="0">
                <a:latin typeface="Times New Roman"/>
                <a:ea typeface="Times New Roman"/>
                <a:cs typeface="Times New Roman"/>
                <a:sym typeface="Times New Roman"/>
              </a:rPr>
            </a:br>
            <a:r>
              <a:rPr lang="en-US" sz="2000" b="1" dirty="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TERESA DEATON-REESE</a:t>
            </a:r>
            <a:br>
              <a:rPr lang="en-US" sz="2000" b="1" dirty="0">
                <a:latin typeface="Garamond"/>
                <a:ea typeface="Garamond"/>
                <a:cs typeface="Garamond"/>
                <a:sym typeface="Garamond"/>
              </a:rPr>
            </a:br>
            <a:r>
              <a:rPr lang="en-US" sz="2000" b="1" dirty="0">
                <a:latin typeface="Times New Roman"/>
                <a:ea typeface="Times New Roman"/>
                <a:cs typeface="Times New Roman"/>
                <a:sym typeface="Times New Roman"/>
              </a:rPr>
              <a:t>IDOA/PROCUREMENT DIVISION</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9"/>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4000">
                <a:latin typeface="Times New Roman"/>
                <a:ea typeface="Times New Roman"/>
                <a:cs typeface="Times New Roman"/>
                <a:sym typeface="Times New Roman"/>
              </a:rPr>
              <a:t>Proposal Preparation  </a:t>
            </a:r>
            <a:br>
              <a:rPr lang="en-US" sz="3200">
                <a:latin typeface="Times New Roman"/>
                <a:ea typeface="Times New Roman"/>
                <a:cs typeface="Times New Roman"/>
                <a:sym typeface="Times New Roman"/>
              </a:rPr>
            </a:br>
            <a:r>
              <a:rPr lang="en-US" sz="3200">
                <a:latin typeface="Times New Roman"/>
                <a:ea typeface="Times New Roman"/>
                <a:cs typeface="Times New Roman"/>
                <a:sym typeface="Times New Roman"/>
              </a:rPr>
              <a:t>Attestation Form (Attachment J)</a:t>
            </a:r>
            <a:endParaRPr sz="3200"/>
          </a:p>
        </p:txBody>
      </p:sp>
      <p:sp>
        <p:nvSpPr>
          <p:cNvPr id="171" name="Google Shape;171;p9"/>
          <p:cNvSpPr txBox="1">
            <a:spLocks noGrp="1"/>
          </p:cNvSpPr>
          <p:nvPr>
            <p:ph type="body" idx="1"/>
          </p:nvPr>
        </p:nvSpPr>
        <p:spPr>
          <a:xfrm>
            <a:off x="1371600" y="1919496"/>
            <a:ext cx="9601200" cy="3860400"/>
          </a:xfrm>
          <a:prstGeom prst="rect">
            <a:avLst/>
          </a:prstGeom>
          <a:noFill/>
          <a:ln>
            <a:noFill/>
          </a:ln>
        </p:spPr>
        <p:txBody>
          <a:bodyPr spcFirstLastPara="1" wrap="square" lIns="91425" tIns="45700" rIns="91425" bIns="45700" anchor="t" anchorCtr="0">
            <a:normAutofit/>
          </a:bodyPr>
          <a:lstStyle/>
          <a:p>
            <a:pPr marL="384037" lvl="0" indent="0" algn="l" rtl="0">
              <a:lnSpc>
                <a:spcPct val="94000"/>
              </a:lnSpc>
              <a:spcBef>
                <a:spcPts val="0"/>
              </a:spcBef>
              <a:spcAft>
                <a:spcPts val="0"/>
              </a:spcAft>
              <a:buSzPts val="1800"/>
              <a:buNone/>
            </a:pPr>
            <a:endParaRPr>
              <a:solidFill>
                <a:srgbClr val="101D49"/>
              </a:solidFill>
              <a:latin typeface="Times New Roman"/>
              <a:ea typeface="Times New Roman"/>
              <a:cs typeface="Times New Roman"/>
              <a:sym typeface="Times New Roman"/>
            </a:endParaRPr>
          </a:p>
          <a:p>
            <a:pPr marL="384038" lvl="0" indent="-384038" algn="l" rtl="0">
              <a:lnSpc>
                <a:spcPct val="94000"/>
              </a:lnSpc>
              <a:spcBef>
                <a:spcPts val="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Please complete and return Attestation Form (Attachment J).</a:t>
            </a:r>
            <a:endParaRPr/>
          </a:p>
          <a:p>
            <a:pPr marL="914377" lvl="1" indent="-384038" algn="l" rtl="0">
              <a:lnSpc>
                <a:spcPct val="94000"/>
              </a:lnSpc>
              <a:spcBef>
                <a:spcPts val="700"/>
              </a:spcBef>
              <a:spcAft>
                <a:spcPts val="0"/>
              </a:spcAft>
              <a:buClr>
                <a:srgbClr val="101D49"/>
              </a:buClr>
              <a:buSzPts val="2000"/>
              <a:buChar char="–"/>
            </a:pPr>
            <a:r>
              <a:rPr lang="en-US" i="0">
                <a:solidFill>
                  <a:srgbClr val="101D49"/>
                </a:solidFill>
                <a:latin typeface="Times New Roman"/>
                <a:ea typeface="Times New Roman"/>
                <a:cs typeface="Times New Roman"/>
                <a:sym typeface="Times New Roman"/>
              </a:rPr>
              <a:t>Mandatory Submission and Requirements</a:t>
            </a:r>
            <a:endParaRPr i="0"/>
          </a:p>
          <a:p>
            <a:pPr marL="914377" lvl="1" indent="-384037" algn="l" rtl="0">
              <a:lnSpc>
                <a:spcPct val="94000"/>
              </a:lnSpc>
              <a:spcBef>
                <a:spcPts val="700"/>
              </a:spcBef>
              <a:spcAft>
                <a:spcPts val="0"/>
              </a:spcAft>
              <a:buClr>
                <a:srgbClr val="101D49"/>
              </a:buClr>
              <a:buSzPts val="2000"/>
              <a:buChar char="–"/>
            </a:pPr>
            <a:r>
              <a:rPr lang="en-US" i="0">
                <a:solidFill>
                  <a:srgbClr val="101D49"/>
                </a:solidFill>
                <a:latin typeface="Times New Roman"/>
                <a:ea typeface="Times New Roman"/>
                <a:cs typeface="Times New Roman"/>
                <a:sym typeface="Times New Roman"/>
              </a:rPr>
              <a:t>Confirm Mutual Understanding and Submission</a:t>
            </a:r>
            <a:endParaRPr i="0">
              <a:solidFill>
                <a:srgbClr val="FF3300"/>
              </a:solidFill>
            </a:endParaRPr>
          </a:p>
          <a:p>
            <a:pPr marL="914377" lvl="1" indent="-384038" algn="l" rtl="0">
              <a:lnSpc>
                <a:spcPct val="94000"/>
              </a:lnSpc>
              <a:spcBef>
                <a:spcPts val="700"/>
              </a:spcBef>
              <a:spcAft>
                <a:spcPts val="0"/>
              </a:spcAft>
              <a:buClr>
                <a:srgbClr val="101D49"/>
              </a:buClr>
              <a:buSzPts val="2000"/>
              <a:buChar char="–"/>
            </a:pPr>
            <a:r>
              <a:rPr lang="en-US" i="0">
                <a:solidFill>
                  <a:srgbClr val="101D49"/>
                </a:solidFill>
                <a:latin typeface="Times New Roman"/>
                <a:ea typeface="Times New Roman"/>
                <a:cs typeface="Times New Roman"/>
                <a:sym typeface="Times New Roman"/>
              </a:rPr>
              <a:t>Confidential / Redacted File Information</a:t>
            </a:r>
            <a:endParaRPr i="0"/>
          </a:p>
          <a:p>
            <a:pPr marL="914377" lvl="1" indent="-384038" algn="l" rtl="0">
              <a:lnSpc>
                <a:spcPct val="94000"/>
              </a:lnSpc>
              <a:spcBef>
                <a:spcPts val="700"/>
              </a:spcBef>
              <a:spcAft>
                <a:spcPts val="0"/>
              </a:spcAft>
              <a:buClr>
                <a:srgbClr val="101D49"/>
              </a:buClr>
              <a:buSzPts val="2000"/>
              <a:buChar char="–"/>
            </a:pPr>
            <a:r>
              <a:rPr lang="en-US" i="0">
                <a:solidFill>
                  <a:srgbClr val="101D49"/>
                </a:solidFill>
                <a:latin typeface="Times New Roman"/>
                <a:ea typeface="Times New Roman"/>
                <a:cs typeface="Times New Roman"/>
                <a:sym typeface="Times New Roman"/>
              </a:rPr>
              <a:t>Respondent additional attachments</a:t>
            </a:r>
            <a:endParaRPr i="0"/>
          </a:p>
          <a:p>
            <a:pPr marL="914377" lvl="1" indent="-384038" algn="l" rtl="0">
              <a:lnSpc>
                <a:spcPct val="94000"/>
              </a:lnSpc>
              <a:spcBef>
                <a:spcPts val="700"/>
              </a:spcBef>
              <a:spcAft>
                <a:spcPts val="0"/>
              </a:spcAft>
              <a:buClr>
                <a:srgbClr val="101D49"/>
              </a:buClr>
              <a:buSzPts val="2000"/>
              <a:buChar char="–"/>
            </a:pPr>
            <a:r>
              <a:rPr lang="en-US" i="0">
                <a:solidFill>
                  <a:srgbClr val="101D49"/>
                </a:solidFill>
                <a:latin typeface="Times New Roman"/>
                <a:ea typeface="Times New Roman"/>
                <a:cs typeface="Times New Roman"/>
                <a:sym typeface="Times New Roman"/>
              </a:rPr>
              <a:t>Subcontractors per RFP 2.3.10 and 2.6.4</a:t>
            </a:r>
            <a:endParaRPr i="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10"/>
          <p:cNvSpPr txBox="1">
            <a:spLocks noGrp="1"/>
          </p:cNvSpPr>
          <p:nvPr>
            <p:ph type="title"/>
          </p:nvPr>
        </p:nvSpPr>
        <p:spPr>
          <a:xfrm>
            <a:off x="1371599" y="870860"/>
            <a:ext cx="9778753"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4000">
                <a:latin typeface="Times New Roman"/>
                <a:ea typeface="Times New Roman"/>
                <a:cs typeface="Times New Roman"/>
                <a:sym typeface="Times New Roman"/>
              </a:rPr>
              <a:t>Proposal Preparation  </a:t>
            </a:r>
            <a:br>
              <a:rPr lang="en-US" sz="4000">
                <a:latin typeface="Times New Roman"/>
                <a:ea typeface="Times New Roman"/>
                <a:cs typeface="Times New Roman"/>
                <a:sym typeface="Times New Roman"/>
              </a:rPr>
            </a:br>
            <a:r>
              <a:rPr lang="en-US" sz="3100">
                <a:latin typeface="Times New Roman"/>
                <a:ea typeface="Times New Roman"/>
                <a:cs typeface="Times New Roman"/>
                <a:sym typeface="Times New Roman"/>
              </a:rPr>
              <a:t>Indiana Economic Impact Form (Attachment C)</a:t>
            </a:r>
            <a:endParaRPr sz="3100"/>
          </a:p>
        </p:txBody>
      </p:sp>
      <p:sp>
        <p:nvSpPr>
          <p:cNvPr id="177" name="Google Shape;177;p10"/>
          <p:cNvSpPr txBox="1">
            <a:spLocks noGrp="1"/>
          </p:cNvSpPr>
          <p:nvPr>
            <p:ph type="body" idx="1"/>
          </p:nvPr>
        </p:nvSpPr>
        <p:spPr>
          <a:xfrm>
            <a:off x="1371600" y="2286004"/>
            <a:ext cx="9601200" cy="3701136"/>
          </a:xfrm>
          <a:prstGeom prst="rect">
            <a:avLst/>
          </a:prstGeom>
          <a:noFill/>
          <a:ln>
            <a:noFill/>
          </a:ln>
        </p:spPr>
        <p:txBody>
          <a:bodyPr spcFirstLastPara="1" wrap="square" lIns="91425" tIns="45700" rIns="91425" bIns="45700" anchor="t" anchorCtr="0">
            <a:normAutofit fontScale="92500" lnSpcReduction="10000"/>
          </a:bodyPr>
          <a:lstStyle/>
          <a:p>
            <a:pPr marL="384038" lvl="0" indent="-384038" algn="l" rtl="0">
              <a:lnSpc>
                <a:spcPct val="94000"/>
              </a:lnSpc>
              <a:spcBef>
                <a:spcPts val="0"/>
              </a:spcBef>
              <a:spcAft>
                <a:spcPts val="0"/>
              </a:spcAft>
              <a:buClr>
                <a:srgbClr val="101D49"/>
              </a:buClr>
              <a:buSzPct val="100000"/>
              <a:buChar char="■"/>
            </a:pPr>
            <a:r>
              <a:rPr lang="en-US" sz="2200">
                <a:solidFill>
                  <a:srgbClr val="101D49"/>
                </a:solidFill>
                <a:latin typeface="Times New Roman"/>
                <a:ea typeface="Times New Roman"/>
                <a:cs typeface="Times New Roman"/>
                <a:sym typeface="Times New Roman"/>
              </a:rPr>
              <a:t>Please complete the template provided for the IEI filling out information on tab Attachment C and tab FTE Details </a:t>
            </a:r>
            <a:endParaRPr/>
          </a:p>
          <a:p>
            <a:pPr marL="384038" lvl="0" indent="-384038" algn="l" rtl="0">
              <a:lnSpc>
                <a:spcPct val="94000"/>
              </a:lnSpc>
              <a:spcBef>
                <a:spcPts val="1200"/>
              </a:spcBef>
              <a:spcAft>
                <a:spcPts val="0"/>
              </a:spcAft>
              <a:buClr>
                <a:srgbClr val="101D49"/>
              </a:buClr>
              <a:buSzPct val="100000"/>
              <a:buChar char="■"/>
            </a:pPr>
            <a:r>
              <a:rPr lang="en-US" sz="2200">
                <a:solidFill>
                  <a:srgbClr val="101D49"/>
                </a:solidFill>
                <a:latin typeface="Times New Roman"/>
                <a:ea typeface="Times New Roman"/>
                <a:cs typeface="Times New Roman"/>
                <a:sym typeface="Times New Roman"/>
              </a:rPr>
              <a:t>Form must be signed on tab Attachment C, electronic signatures are acceptable </a:t>
            </a:r>
            <a:endParaRPr/>
          </a:p>
          <a:p>
            <a:pPr marL="384038" lvl="0" indent="-384038" algn="l" rtl="0">
              <a:lnSpc>
                <a:spcPct val="94000"/>
              </a:lnSpc>
              <a:spcBef>
                <a:spcPts val="1200"/>
              </a:spcBef>
              <a:spcAft>
                <a:spcPts val="0"/>
              </a:spcAft>
              <a:buClr>
                <a:srgbClr val="101D49"/>
              </a:buClr>
              <a:buSzPct val="100000"/>
              <a:buChar char="■"/>
            </a:pPr>
            <a:r>
              <a:rPr lang="en-US" sz="2200">
                <a:solidFill>
                  <a:srgbClr val="101D49"/>
                </a:solidFill>
                <a:latin typeface="Times New Roman"/>
                <a:ea typeface="Times New Roman"/>
                <a:cs typeface="Times New Roman"/>
                <a:sym typeface="Times New Roman"/>
              </a:rPr>
              <a:t>Complete only the yellow shaded cells on tab FTE Details </a:t>
            </a:r>
            <a:endParaRPr sz="2200" b="1" i="0">
              <a:solidFill>
                <a:srgbClr val="101D49"/>
              </a:solidFill>
              <a:latin typeface="Times New Roman"/>
              <a:ea typeface="Times New Roman"/>
              <a:cs typeface="Times New Roman"/>
              <a:sym typeface="Times New Roman"/>
            </a:endParaRPr>
          </a:p>
          <a:p>
            <a:pPr marL="914377" lvl="1" indent="-384038" algn="l" rtl="0">
              <a:lnSpc>
                <a:spcPct val="94000"/>
              </a:lnSpc>
              <a:spcBef>
                <a:spcPts val="700"/>
              </a:spcBef>
              <a:spcAft>
                <a:spcPts val="0"/>
              </a:spcAft>
              <a:buClr>
                <a:srgbClr val="101D49"/>
              </a:buClr>
              <a:buSzPct val="100000"/>
              <a:buFont typeface="Noto Sans Symbols"/>
              <a:buChar char="❑"/>
            </a:pPr>
            <a:r>
              <a:rPr lang="en-US" sz="1800" i="0">
                <a:solidFill>
                  <a:srgbClr val="101D49"/>
                </a:solidFill>
                <a:latin typeface="Times New Roman"/>
                <a:ea typeface="Times New Roman"/>
                <a:cs typeface="Times New Roman"/>
                <a:sym typeface="Times New Roman"/>
              </a:rPr>
              <a:t>Definitions of FTE (Full-Time Equivalent)</a:t>
            </a:r>
            <a:endParaRPr/>
          </a:p>
          <a:p>
            <a:pPr marL="0" lvl="0" indent="0" algn="l" rtl="0">
              <a:lnSpc>
                <a:spcPct val="94000"/>
              </a:lnSpc>
              <a:spcBef>
                <a:spcPts val="1200"/>
              </a:spcBef>
              <a:spcAft>
                <a:spcPts val="0"/>
              </a:spcAft>
              <a:buClr>
                <a:srgbClr val="101D49"/>
              </a:buClr>
              <a:buSzPct val="100000"/>
              <a:buNone/>
            </a:pPr>
            <a:r>
              <a:rPr lang="en-US" sz="1700">
                <a:solidFill>
                  <a:srgbClr val="101D49"/>
                </a:solidFill>
                <a:latin typeface="Times New Roman"/>
                <a:ea typeface="Times New Roman"/>
                <a:cs typeface="Times New Roman"/>
                <a:sym typeface="Times New Roman"/>
              </a:rPr>
              <a:t>Examples:</a:t>
            </a:r>
            <a:endParaRPr/>
          </a:p>
          <a:p>
            <a:pPr marL="0" lvl="0" indent="0" algn="l" rtl="0">
              <a:lnSpc>
                <a:spcPct val="94000"/>
              </a:lnSpc>
              <a:spcBef>
                <a:spcPts val="1200"/>
              </a:spcBef>
              <a:spcAft>
                <a:spcPts val="0"/>
              </a:spcAft>
              <a:buClr>
                <a:srgbClr val="101D49"/>
              </a:buClr>
              <a:buSzPct val="100000"/>
              <a:buNone/>
            </a:pPr>
            <a:r>
              <a:rPr lang="en-US" sz="1700">
                <a:solidFill>
                  <a:srgbClr val="101D49"/>
                </a:solidFill>
                <a:latin typeface="Times New Roman"/>
                <a:ea typeface="Times New Roman"/>
                <a:cs typeface="Times New Roman"/>
                <a:sym typeface="Times New Roman"/>
              </a:rPr>
              <a:t>5 employees x 48 months (48 months working solely on this project) x 1 (time spent solely on this project) = 240 months / 48 months (length of contract) = 5 FTEs  </a:t>
            </a:r>
            <a:endParaRPr/>
          </a:p>
          <a:p>
            <a:pPr marL="0" lvl="0" indent="0" algn="l" rtl="0">
              <a:lnSpc>
                <a:spcPct val="94000"/>
              </a:lnSpc>
              <a:spcBef>
                <a:spcPts val="1200"/>
              </a:spcBef>
              <a:spcAft>
                <a:spcPts val="0"/>
              </a:spcAft>
              <a:buClr>
                <a:srgbClr val="101D49"/>
              </a:buClr>
              <a:buSzPct val="100000"/>
              <a:buNone/>
            </a:pPr>
            <a:r>
              <a:rPr lang="en-US" sz="1700">
                <a:solidFill>
                  <a:srgbClr val="101D49"/>
                </a:solidFill>
                <a:latin typeface="Times New Roman"/>
                <a:ea typeface="Times New Roman"/>
                <a:cs typeface="Times New Roman"/>
                <a:sym typeface="Times New Roman"/>
              </a:rPr>
              <a:t>3 employees x 48 months x .5 (splitting time equally between 2 projects) = 72 months / 48 months = 1.5 FTEs</a:t>
            </a:r>
            <a:endParaRPr/>
          </a:p>
          <a:p>
            <a:pPr marL="0" lvl="0" indent="0" algn="l" rtl="0">
              <a:lnSpc>
                <a:spcPct val="94000"/>
              </a:lnSpc>
              <a:spcBef>
                <a:spcPts val="1200"/>
              </a:spcBef>
              <a:spcAft>
                <a:spcPts val="0"/>
              </a:spcAft>
              <a:buClr>
                <a:srgbClr val="101D49"/>
              </a:buClr>
              <a:buSzPct val="100000"/>
              <a:buNone/>
            </a:pPr>
            <a:r>
              <a:rPr lang="en-US" sz="1700">
                <a:solidFill>
                  <a:srgbClr val="101D49"/>
                </a:solidFill>
                <a:latin typeface="Times New Roman"/>
                <a:ea typeface="Times New Roman"/>
                <a:cs typeface="Times New Roman"/>
                <a:sym typeface="Times New Roman"/>
              </a:rPr>
              <a:t>2 employees x 12 months (12 months dedicated solely to this project) x 1 (time spent solely on this project) = 24 months / 48 months = .5 FTEs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1"/>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4000">
                <a:latin typeface="Times New Roman"/>
                <a:ea typeface="Times New Roman"/>
                <a:cs typeface="Times New Roman"/>
                <a:sym typeface="Times New Roman"/>
              </a:rPr>
              <a:t>Proposal Preparation </a:t>
            </a:r>
            <a:br>
              <a:rPr lang="en-US" sz="4000">
                <a:latin typeface="Times New Roman"/>
                <a:ea typeface="Times New Roman"/>
                <a:cs typeface="Times New Roman"/>
                <a:sym typeface="Times New Roman"/>
              </a:rPr>
            </a:br>
            <a:r>
              <a:rPr lang="en-US" sz="3200">
                <a:latin typeface="Times New Roman"/>
                <a:ea typeface="Times New Roman"/>
                <a:cs typeface="Times New Roman"/>
                <a:sym typeface="Times New Roman"/>
              </a:rPr>
              <a:t>Cost Proposal (Attachment D)</a:t>
            </a:r>
            <a:endParaRPr sz="3200"/>
          </a:p>
        </p:txBody>
      </p:sp>
      <p:sp>
        <p:nvSpPr>
          <p:cNvPr id="183" name="Google Shape;183;p11"/>
          <p:cNvSpPr txBox="1">
            <a:spLocks noGrp="1"/>
          </p:cNvSpPr>
          <p:nvPr>
            <p:ph type="body" idx="1"/>
          </p:nvPr>
        </p:nvSpPr>
        <p:spPr>
          <a:xfrm>
            <a:off x="1371600" y="2286000"/>
            <a:ext cx="9601200" cy="3580228"/>
          </a:xfrm>
          <a:prstGeom prst="rect">
            <a:avLst/>
          </a:prstGeom>
          <a:noFill/>
          <a:ln>
            <a:noFill/>
          </a:ln>
        </p:spPr>
        <p:txBody>
          <a:bodyPr spcFirstLastPara="1" wrap="square" lIns="91425" tIns="45700" rIns="91425" bIns="45700" anchor="t" anchorCtr="0">
            <a:normAutofit/>
          </a:bodyPr>
          <a:lstStyle/>
          <a:p>
            <a:pPr marL="384038" lvl="0" indent="-384038" algn="l" rtl="0">
              <a:lnSpc>
                <a:spcPct val="94000"/>
              </a:lnSpc>
              <a:spcBef>
                <a:spcPts val="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Please complete the template provided for the Cost Proposal by populating ONLY the yellow shaded cells.</a:t>
            </a:r>
            <a:endParaRPr/>
          </a:p>
          <a:p>
            <a:pPr marL="384038" lvl="0" indent="-384038" algn="l" rtl="0">
              <a:lnSpc>
                <a:spcPct val="94000"/>
              </a:lnSpc>
              <a:spcBef>
                <a:spcPts val="1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Attachment D</a:t>
            </a:r>
            <a:r>
              <a:rPr lang="en-US" b="1">
                <a:solidFill>
                  <a:srgbClr val="101D49"/>
                </a:solidFill>
                <a:latin typeface="Times New Roman"/>
                <a:ea typeface="Times New Roman"/>
                <a:cs typeface="Times New Roman"/>
                <a:sym typeface="Times New Roman"/>
              </a:rPr>
              <a:t> </a:t>
            </a:r>
            <a:r>
              <a:rPr lang="en-US">
                <a:solidFill>
                  <a:srgbClr val="101D49"/>
                </a:solidFill>
                <a:latin typeface="Times New Roman"/>
                <a:ea typeface="Times New Roman"/>
                <a:cs typeface="Times New Roman"/>
                <a:sym typeface="Times New Roman"/>
              </a:rPr>
              <a:t>(Cost Proposal) must be returned in the </a:t>
            </a:r>
            <a:r>
              <a:rPr lang="en-US" b="1" u="sng">
                <a:solidFill>
                  <a:srgbClr val="101D49"/>
                </a:solidFill>
                <a:latin typeface="Times New Roman"/>
                <a:ea typeface="Times New Roman"/>
                <a:cs typeface="Times New Roman"/>
                <a:sym typeface="Times New Roman"/>
              </a:rPr>
              <a:t>original</a:t>
            </a:r>
            <a:r>
              <a:rPr lang="en-US">
                <a:solidFill>
                  <a:srgbClr val="101D49"/>
                </a:solidFill>
                <a:latin typeface="Times New Roman"/>
                <a:ea typeface="Times New Roman"/>
                <a:cs typeface="Times New Roman"/>
                <a:sym typeface="Times New Roman"/>
              </a:rPr>
              <a:t> Excel format.</a:t>
            </a:r>
            <a:endParaRPr/>
          </a:p>
          <a:p>
            <a:pPr marL="384038" lvl="0" indent="-384038" algn="l" rtl="0">
              <a:lnSpc>
                <a:spcPct val="94000"/>
              </a:lnSpc>
              <a:spcBef>
                <a:spcPts val="1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Cost scores will then be normalized to one another, based on the lowest cost proposal evaluated. The lowest cost proposal receives a total of 35</a:t>
            </a:r>
            <a:r>
              <a:rPr lang="en-US">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 points</a:t>
            </a:r>
            <a:r>
              <a:rPr lang="en-US">
                <a:solidFill>
                  <a:srgbClr val="101D49"/>
                </a:solidFill>
                <a:latin typeface="Times New Roman"/>
                <a:ea typeface="Times New Roman"/>
                <a:cs typeface="Times New Roman"/>
                <a:sym typeface="Times New Roman"/>
              </a:rPr>
              <a:t>.  The normalization formula is as follows:</a:t>
            </a:r>
            <a:endParaRPr/>
          </a:p>
          <a:p>
            <a:pPr marL="0" lvl="0" indent="0" algn="ctr" rtl="0">
              <a:lnSpc>
                <a:spcPct val="94000"/>
              </a:lnSpc>
              <a:spcBef>
                <a:spcPts val="1200"/>
              </a:spcBef>
              <a:spcAft>
                <a:spcPts val="0"/>
              </a:spcAft>
              <a:buClr>
                <a:srgbClr val="101D49"/>
              </a:buClr>
              <a:buSzPts val="2000"/>
              <a:buNone/>
            </a:pPr>
            <a:r>
              <a:rPr lang="en-US" i="1">
                <a:solidFill>
                  <a:srgbClr val="101D49"/>
                </a:solidFill>
                <a:latin typeface="Times New Roman"/>
                <a:ea typeface="Times New Roman"/>
                <a:cs typeface="Times New Roman"/>
                <a:sym typeface="Times New Roman"/>
              </a:rPr>
              <a:t>Respondent’s Cost Score = (Lowest Cost Proposal / Total Cost of Proposal) X 35</a:t>
            </a:r>
            <a:endParaRPr/>
          </a:p>
          <a:p>
            <a:pPr marL="384038" lvl="0" indent="-257038" algn="l" rtl="0">
              <a:lnSpc>
                <a:spcPct val="94000"/>
              </a:lnSpc>
              <a:spcBef>
                <a:spcPts val="1200"/>
              </a:spcBef>
              <a:spcAft>
                <a:spcPts val="0"/>
              </a:spcAft>
              <a:buClr>
                <a:schemeClr val="dk2"/>
              </a:buClr>
              <a:buSzPts val="2000"/>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12"/>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4000">
                <a:latin typeface="Times New Roman"/>
                <a:ea typeface="Times New Roman"/>
                <a:cs typeface="Times New Roman"/>
                <a:sym typeface="Times New Roman"/>
              </a:rPr>
              <a:t>Proposal Preparation  </a:t>
            </a:r>
            <a:br>
              <a:rPr lang="en-US" sz="3200">
                <a:latin typeface="Times New Roman"/>
                <a:ea typeface="Times New Roman"/>
                <a:cs typeface="Times New Roman"/>
                <a:sym typeface="Times New Roman"/>
              </a:rPr>
            </a:br>
            <a:r>
              <a:rPr lang="en-US" sz="3200">
                <a:latin typeface="Times New Roman"/>
                <a:ea typeface="Times New Roman"/>
                <a:cs typeface="Times New Roman"/>
                <a:sym typeface="Times New Roman"/>
              </a:rPr>
              <a:t>Business Proposal (Attachment E)</a:t>
            </a:r>
            <a:endParaRPr sz="4600"/>
          </a:p>
        </p:txBody>
      </p:sp>
      <p:sp>
        <p:nvSpPr>
          <p:cNvPr id="256" name="Google Shape;256;p12"/>
          <p:cNvSpPr txBox="1">
            <a:spLocks noGrp="1"/>
          </p:cNvSpPr>
          <p:nvPr>
            <p:ph type="body" idx="1"/>
          </p:nvPr>
        </p:nvSpPr>
        <p:spPr>
          <a:xfrm>
            <a:off x="1371600" y="2100493"/>
            <a:ext cx="9601200" cy="4012443"/>
          </a:xfrm>
          <a:prstGeom prst="rect">
            <a:avLst/>
          </a:prstGeom>
          <a:noFill/>
          <a:ln>
            <a:noFill/>
          </a:ln>
        </p:spPr>
        <p:txBody>
          <a:bodyPr spcFirstLastPara="1" wrap="square" lIns="91425" tIns="45700" rIns="91425" bIns="45700" anchor="t" anchorCtr="0">
            <a:normAutofit fontScale="62500" lnSpcReduction="20000"/>
          </a:bodyPr>
          <a:lstStyle/>
          <a:p>
            <a:pPr marL="384038" lvl="0" indent="-353557" algn="l" rtl="0">
              <a:lnSpc>
                <a:spcPct val="80000"/>
              </a:lnSpc>
              <a:spcBef>
                <a:spcPts val="0"/>
              </a:spcBef>
              <a:spcAft>
                <a:spcPts val="0"/>
              </a:spcAft>
              <a:buClr>
                <a:srgbClr val="101D49"/>
              </a:buClr>
              <a:buSzPct val="100000"/>
              <a:buChar char="■"/>
            </a:pPr>
            <a:r>
              <a:rPr lang="en-US" sz="3200" b="1" dirty="0">
                <a:solidFill>
                  <a:srgbClr val="101D49"/>
                </a:solidFill>
                <a:latin typeface="Times New Roman"/>
                <a:ea typeface="Times New Roman"/>
                <a:cs typeface="Times New Roman"/>
                <a:sym typeface="Times New Roman"/>
              </a:rPr>
              <a:t>Company Financial Information (Section 2.3.4)</a:t>
            </a:r>
            <a:endParaRPr dirty="0"/>
          </a:p>
          <a:p>
            <a:pPr marL="914377" lvl="1" indent="-359272" algn="l" rtl="0">
              <a:lnSpc>
                <a:spcPct val="94000"/>
              </a:lnSpc>
              <a:spcBef>
                <a:spcPts val="800"/>
              </a:spcBef>
              <a:spcAft>
                <a:spcPts val="0"/>
              </a:spcAft>
              <a:buClr>
                <a:srgbClr val="101D49"/>
              </a:buClr>
              <a:buSzPct val="100000"/>
              <a:buChar char="–"/>
            </a:pPr>
            <a:r>
              <a:rPr lang="en-US" sz="2600" i="0" dirty="0">
                <a:solidFill>
                  <a:srgbClr val="101D49"/>
                </a:solidFill>
                <a:latin typeface="Times New Roman"/>
                <a:ea typeface="Times New Roman"/>
                <a:cs typeface="Times New Roman"/>
                <a:sym typeface="Times New Roman"/>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endParaRPr dirty="0"/>
          </a:p>
          <a:p>
            <a:pPr marL="914377" lvl="1" indent="-359272" algn="l" rtl="0">
              <a:lnSpc>
                <a:spcPct val="94000"/>
              </a:lnSpc>
              <a:spcBef>
                <a:spcPts val="800"/>
              </a:spcBef>
              <a:spcAft>
                <a:spcPts val="0"/>
              </a:spcAft>
              <a:buClr>
                <a:srgbClr val="101D49"/>
              </a:buClr>
              <a:buSzPct val="100000"/>
              <a:buChar char="–"/>
            </a:pPr>
            <a:r>
              <a:rPr lang="en-US" sz="2600" i="0" dirty="0">
                <a:solidFill>
                  <a:srgbClr val="101D49"/>
                </a:solidFill>
                <a:latin typeface="Times New Roman"/>
                <a:ea typeface="Times New Roman"/>
                <a:cs typeface="Times New Roman"/>
                <a:sym typeface="Times New Roman"/>
              </a:rPr>
              <a:t>If the documents provided by the Respondent are from a parent or holding company, Respondents must explain the business relationship between the entities and demonstrate the financial stability of the entity which is directly responding to this RFP. </a:t>
            </a:r>
            <a:endParaRPr dirty="0"/>
          </a:p>
          <a:p>
            <a:pPr marL="384038" lvl="0" indent="-353557" algn="l" rtl="0">
              <a:lnSpc>
                <a:spcPct val="80000"/>
              </a:lnSpc>
              <a:spcBef>
                <a:spcPts val="1600"/>
              </a:spcBef>
              <a:spcAft>
                <a:spcPts val="0"/>
              </a:spcAft>
              <a:buClr>
                <a:srgbClr val="101D49"/>
              </a:buClr>
              <a:buSzPct val="100000"/>
              <a:buChar char="■"/>
            </a:pPr>
            <a:r>
              <a:rPr lang="en-US" sz="3200" b="1" dirty="0">
                <a:solidFill>
                  <a:srgbClr val="101D49"/>
                </a:solidFill>
                <a:latin typeface="Times New Roman"/>
                <a:ea typeface="Times New Roman"/>
                <a:cs typeface="Times New Roman"/>
                <a:sym typeface="Times New Roman"/>
              </a:rPr>
              <a:t>Contract Terms (Section 2.3.6)</a:t>
            </a:r>
            <a:endParaRPr dirty="0"/>
          </a:p>
          <a:p>
            <a:pPr marL="914377" lvl="1" indent="-359272" algn="l" rtl="0">
              <a:lnSpc>
                <a:spcPct val="94000"/>
              </a:lnSpc>
              <a:spcBef>
                <a:spcPts val="800"/>
              </a:spcBef>
              <a:spcAft>
                <a:spcPts val="0"/>
              </a:spcAft>
              <a:buClr>
                <a:srgbClr val="101D49"/>
              </a:buClr>
              <a:buSzPct val="100000"/>
              <a:buChar char="–"/>
            </a:pPr>
            <a:r>
              <a:rPr lang="en-US" sz="2600" i="0" dirty="0">
                <a:solidFill>
                  <a:srgbClr val="101D49"/>
                </a:solidFill>
                <a:latin typeface="Times New Roman"/>
                <a:ea typeface="Times New Roman"/>
                <a:cs typeface="Times New Roman"/>
                <a:sym typeface="Times New Roman"/>
              </a:rPr>
              <a:t>Respondents should review the sample State contract (Attachment B) and note exceptions to State non-mandatory clauses in Attachment E - Business Proposal. </a:t>
            </a:r>
            <a:r>
              <a:rPr lang="en-US" sz="2600" i="0" u="sng" dirty="0">
                <a:solidFill>
                  <a:srgbClr val="101D49"/>
                </a:solidFill>
                <a:latin typeface="Times New Roman"/>
                <a:ea typeface="Times New Roman"/>
                <a:cs typeface="Times New Roman"/>
                <a:sym typeface="Times New Roman"/>
              </a:rPr>
              <a:t>Mandatory clauses are non-negotiable.</a:t>
            </a:r>
            <a:endParaRPr dirty="0"/>
          </a:p>
          <a:p>
            <a:pPr marL="384038" lvl="0" indent="-353557" algn="l" rtl="0">
              <a:lnSpc>
                <a:spcPct val="94000"/>
              </a:lnSpc>
              <a:spcBef>
                <a:spcPts val="800"/>
              </a:spcBef>
              <a:spcAft>
                <a:spcPts val="0"/>
              </a:spcAft>
              <a:buClr>
                <a:srgbClr val="101D49"/>
              </a:buClr>
              <a:buSzPct val="100000"/>
              <a:buChar char="■"/>
            </a:pPr>
            <a:r>
              <a:rPr lang="en-US" sz="3200" b="1" dirty="0">
                <a:solidFill>
                  <a:srgbClr val="101D49"/>
                </a:solidFill>
                <a:latin typeface="Times New Roman"/>
                <a:ea typeface="Times New Roman"/>
                <a:cs typeface="Times New Roman"/>
                <a:sym typeface="Times New Roman"/>
              </a:rPr>
              <a:t>References (Section 2.3.7)</a:t>
            </a:r>
            <a:endParaRPr dirty="0"/>
          </a:p>
          <a:p>
            <a:pPr marL="914377" lvl="1" indent="-359272" algn="l" rtl="0">
              <a:lnSpc>
                <a:spcPct val="94000"/>
              </a:lnSpc>
              <a:spcBef>
                <a:spcPts val="800"/>
              </a:spcBef>
              <a:spcAft>
                <a:spcPts val="0"/>
              </a:spcAft>
              <a:buClr>
                <a:srgbClr val="101D49"/>
              </a:buClr>
              <a:buSzPct val="100000"/>
              <a:buChar char="–"/>
            </a:pPr>
            <a:r>
              <a:rPr lang="en-US" sz="2600" i="0" dirty="0">
                <a:solidFill>
                  <a:srgbClr val="101D49"/>
                </a:solidFill>
                <a:latin typeface="Times New Roman"/>
                <a:ea typeface="Times New Roman"/>
                <a:cs typeface="Times New Roman"/>
                <a:sym typeface="Times New Roman"/>
              </a:rPr>
              <a:t>Respondents must have at least three (3) references for whom the Respondent has provided products and/or services that are the same or similar to those products and/or services requested in this RFP. Respondents must ask each reference to complete Attachment H - Reference Check Form and email it directly to IDOA </a:t>
            </a:r>
            <a:r>
              <a:rPr lang="en-US" sz="2600" i="0" dirty="0">
                <a:latin typeface="Times New Roman"/>
                <a:ea typeface="Times New Roman"/>
                <a:cs typeface="Times New Roman"/>
                <a:sym typeface="Times New Roman"/>
              </a:rPr>
              <a:t>(</a:t>
            </a:r>
            <a:r>
              <a:rPr lang="en-US" sz="2600" i="0" u="sng" dirty="0">
                <a:solidFill>
                  <a:srgbClr val="0000FF"/>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idoareferences@idoa.in.gov</a:t>
            </a:r>
            <a:r>
              <a:rPr lang="en-US" sz="2600" i="0" dirty="0">
                <a:latin typeface="Times New Roman"/>
                <a:ea typeface="Times New Roman"/>
                <a:cs typeface="Times New Roman"/>
                <a:sym typeface="Times New Roman"/>
              </a:rPr>
              <a:t>) </a:t>
            </a:r>
            <a:r>
              <a:rPr lang="en-US" sz="2600" i="0" u="sng" dirty="0">
                <a:solidFill>
                  <a:srgbClr val="101D49"/>
                </a:solidFill>
                <a:latin typeface="Times New Roman"/>
                <a:ea typeface="Times New Roman"/>
                <a:cs typeface="Times New Roman"/>
                <a:sym typeface="Times New Roman"/>
              </a:rPr>
              <a:t>by 3:00</a:t>
            </a:r>
            <a:r>
              <a:rPr lang="en-US" sz="2600" i="0" u="sng"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 PM </a:t>
            </a:r>
            <a:r>
              <a:rPr lang="en-US" sz="2600" i="0" u="sng"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EST December 19, </a:t>
            </a:r>
            <a:r>
              <a:rPr lang="en-US" sz="2600" i="0" u="sng"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2024.</a:t>
            </a:r>
            <a:endParaRPr u="sng" dirty="0"/>
          </a:p>
          <a:p>
            <a:pPr marL="384038" lvl="0" indent="-304663" algn="l" rtl="0">
              <a:lnSpc>
                <a:spcPct val="94000"/>
              </a:lnSpc>
              <a:spcBef>
                <a:spcPts val="1200"/>
              </a:spcBef>
              <a:spcAft>
                <a:spcPts val="0"/>
              </a:spcAft>
              <a:buClr>
                <a:schemeClr val="dk2"/>
              </a:buClr>
              <a:buSzPct val="100000"/>
              <a:buNone/>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13"/>
          <p:cNvSpPr txBox="1">
            <a:spLocks noGrp="1"/>
          </p:cNvSpPr>
          <p:nvPr>
            <p:ph type="title"/>
          </p:nvPr>
        </p:nvSpPr>
        <p:spPr>
          <a:xfrm>
            <a:off x="1371600" y="863535"/>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400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Proposal Preparation  </a:t>
            </a:r>
            <a:br>
              <a:rPr lang="en-US" sz="400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br>
            <a:r>
              <a:rPr lang="en-US" sz="320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Technical Proposal (Attachment F)</a:t>
            </a:r>
            <a:endParaRPr sz="3200"/>
          </a:p>
        </p:txBody>
      </p:sp>
      <p:sp>
        <p:nvSpPr>
          <p:cNvPr id="262" name="Google Shape;262;p13"/>
          <p:cNvSpPr txBox="1">
            <a:spLocks noGrp="1"/>
          </p:cNvSpPr>
          <p:nvPr>
            <p:ph type="body" idx="1"/>
          </p:nvPr>
        </p:nvSpPr>
        <p:spPr>
          <a:xfrm>
            <a:off x="1371600" y="2196852"/>
            <a:ext cx="9699674" cy="3967090"/>
          </a:xfrm>
          <a:prstGeom prst="rect">
            <a:avLst/>
          </a:prstGeom>
          <a:noFill/>
          <a:ln>
            <a:noFill/>
          </a:ln>
        </p:spPr>
        <p:txBody>
          <a:bodyPr spcFirstLastPara="1" wrap="square" lIns="91425" tIns="45700" rIns="91425" bIns="45700" anchor="t" anchorCtr="0">
            <a:normAutofit/>
          </a:bodyPr>
          <a:lstStyle/>
          <a:p>
            <a:pPr marL="384038" lvl="0" indent="-384038" algn="l" rtl="0">
              <a:lnSpc>
                <a:spcPct val="94000"/>
              </a:lnSpc>
              <a:spcBef>
                <a:spcPts val="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Respondents should use Attachment F to complete their Technical Proposal. Requirements in the Scope of Work (SOW) should be reviewed carefully as they should inform answers to the questions in Attachment F. Use the yellow shaded fields to answer the questions in Attachment F.</a:t>
            </a:r>
            <a:endParaRPr dirty="0"/>
          </a:p>
          <a:p>
            <a:pPr marL="914377" lvl="1" indent="-384038" algn="l" rtl="0">
              <a:lnSpc>
                <a:spcPct val="94000"/>
              </a:lnSpc>
              <a:spcBef>
                <a:spcPts val="700"/>
              </a:spcBef>
              <a:spcAft>
                <a:spcPts val="0"/>
              </a:spcAft>
              <a:buClr>
                <a:srgbClr val="002060"/>
              </a:buClr>
              <a:buSzPts val="2000"/>
              <a:buChar char="–"/>
            </a:pPr>
            <a:r>
              <a:rPr lang="en-US" i="0" dirty="0">
                <a:solidFill>
                  <a:srgbClr val="002060"/>
                </a:solidFill>
                <a:latin typeface="Times New Roman"/>
                <a:ea typeface="Times New Roman"/>
                <a:cs typeface="Times New Roman"/>
                <a:sym typeface="Times New Roman"/>
              </a:rPr>
              <a:t>Respondents shall describe relevant experience and explain how they propose to perform the work.</a:t>
            </a:r>
            <a:endParaRPr dirty="0"/>
          </a:p>
          <a:p>
            <a:pPr marL="914377" lvl="1" indent="-384038" algn="l" rtl="0">
              <a:lnSpc>
                <a:spcPct val="94000"/>
              </a:lnSpc>
              <a:spcBef>
                <a:spcPts val="700"/>
              </a:spcBef>
              <a:spcAft>
                <a:spcPts val="0"/>
              </a:spcAft>
              <a:buClr>
                <a:srgbClr val="002060"/>
              </a:buClr>
              <a:buSzPts val="2000"/>
              <a:buChar char="–"/>
            </a:pPr>
            <a:r>
              <a:rPr lang="en-US" i="0" dirty="0">
                <a:solidFill>
                  <a:srgbClr val="002060"/>
                </a:solidFill>
                <a:latin typeface="Times New Roman"/>
                <a:ea typeface="Times New Roman"/>
                <a:cs typeface="Times New Roman"/>
                <a:sym typeface="Times New Roman"/>
              </a:rPr>
              <a:t>Insert text in the provided yellow fields. Yellow </a:t>
            </a:r>
            <a:r>
              <a:rPr lang="en-US" i="0" dirty="0">
                <a:solidFill>
                  <a:srgbClr val="101D49"/>
                </a:solidFill>
                <a:latin typeface="Times New Roman"/>
                <a:ea typeface="Times New Roman"/>
                <a:cs typeface="Times New Roman"/>
                <a:sym typeface="Times New Roman"/>
              </a:rPr>
              <a:t>fields will expand to accommodate content. </a:t>
            </a:r>
            <a:endParaRPr dirty="0"/>
          </a:p>
          <a:p>
            <a:pPr marL="914377" lvl="1" indent="-384038"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Make every attempt to preserve the original format of Attachment F.</a:t>
            </a:r>
            <a:endParaRPr dirty="0"/>
          </a:p>
          <a:p>
            <a:pPr marL="384037" lvl="0" indent="-384037"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Where appropriate, supporting documentation (e.g. diagrams, certificates, graphics, or other exhibits) may be submitted as an attachment and </a:t>
            </a:r>
            <a:r>
              <a:rPr lang="en-US" u="sng" dirty="0">
                <a:solidFill>
                  <a:srgbClr val="101D49"/>
                </a:solidFill>
                <a:latin typeface="Times New Roman"/>
                <a:ea typeface="Times New Roman"/>
                <a:cs typeface="Times New Roman"/>
                <a:sym typeface="Times New Roman"/>
              </a:rPr>
              <a:t>referenced</a:t>
            </a:r>
            <a:r>
              <a:rPr lang="en-US" dirty="0">
                <a:solidFill>
                  <a:srgbClr val="101D49"/>
                </a:solidFill>
                <a:latin typeface="Times New Roman"/>
                <a:ea typeface="Times New Roman"/>
                <a:cs typeface="Times New Roman"/>
                <a:sym typeface="Times New Roman"/>
              </a:rPr>
              <a:t> within the relevant answer field.</a:t>
            </a:r>
            <a:endParaRPr dirty="0">
              <a:solidFill>
                <a:srgbClr val="101D49"/>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4"/>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400"/>
              <a:buFont typeface="Times New Roman"/>
              <a:buNone/>
            </a:pPr>
            <a:r>
              <a:rPr lang="en-US" sz="4000">
                <a:latin typeface="Times New Roman"/>
                <a:ea typeface="Times New Roman"/>
                <a:cs typeface="Times New Roman"/>
                <a:sym typeface="Times New Roman"/>
              </a:rPr>
              <a:t>Proposal Preparation</a:t>
            </a:r>
            <a:endParaRPr sz="4000"/>
          </a:p>
        </p:txBody>
      </p:sp>
      <p:sp>
        <p:nvSpPr>
          <p:cNvPr id="268" name="Google Shape;268;p14"/>
          <p:cNvSpPr txBox="1">
            <a:spLocks noGrp="1"/>
          </p:cNvSpPr>
          <p:nvPr>
            <p:ph type="body" idx="1"/>
          </p:nvPr>
        </p:nvSpPr>
        <p:spPr>
          <a:xfrm>
            <a:off x="1371600" y="1913206"/>
            <a:ext cx="9601200" cy="4073934"/>
          </a:xfrm>
          <a:prstGeom prst="rect">
            <a:avLst/>
          </a:prstGeom>
          <a:noFill/>
          <a:ln>
            <a:noFill/>
          </a:ln>
        </p:spPr>
        <p:txBody>
          <a:bodyPr spcFirstLastPara="1" wrap="square" lIns="91425" tIns="45700" rIns="91425" bIns="45700" anchor="t" anchorCtr="0">
            <a:normAutofit fontScale="55000" lnSpcReduction="20000"/>
          </a:bodyPr>
          <a:lstStyle/>
          <a:p>
            <a:pPr marL="384038" lvl="0" indent="-346097" algn="l" rtl="0">
              <a:lnSpc>
                <a:spcPct val="94000"/>
              </a:lnSpc>
              <a:spcBef>
                <a:spcPts val="0"/>
              </a:spcBef>
              <a:spcAft>
                <a:spcPts val="0"/>
              </a:spcAft>
              <a:buClr>
                <a:srgbClr val="101D49"/>
              </a:buClr>
              <a:buSzPct val="100000"/>
              <a:buChar char="■"/>
            </a:pPr>
            <a:r>
              <a:rPr lang="en-US" sz="3283" b="1">
                <a:solidFill>
                  <a:srgbClr val="101D49"/>
                </a:solidFill>
                <a:latin typeface="Times New Roman"/>
                <a:ea typeface="Times New Roman"/>
                <a:cs typeface="Times New Roman"/>
                <a:sym typeface="Times New Roman"/>
              </a:rPr>
              <a:t>Confidential Information (Section 1.15)</a:t>
            </a:r>
            <a:endParaRPr sz="2683"/>
          </a:p>
          <a:p>
            <a:pPr marL="914377" lvl="1" indent="-379553" algn="l" rtl="0">
              <a:lnSpc>
                <a:spcPct val="94000"/>
              </a:lnSpc>
              <a:spcBef>
                <a:spcPts val="700"/>
              </a:spcBef>
              <a:spcAft>
                <a:spcPts val="0"/>
              </a:spcAft>
              <a:buClr>
                <a:srgbClr val="101D49"/>
              </a:buClr>
              <a:buSzPct val="100000"/>
              <a:buChar char="–"/>
            </a:pPr>
            <a:r>
              <a:rPr lang="en-US" sz="3570" i="0">
                <a:solidFill>
                  <a:srgbClr val="101D49"/>
                </a:solidFill>
                <a:latin typeface="Times New Roman"/>
                <a:ea typeface="Times New Roman"/>
                <a:cs typeface="Times New Roman"/>
                <a:sym typeface="Times New Roman"/>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endParaRPr sz="3370"/>
          </a:p>
          <a:p>
            <a:pPr marL="914377" lvl="1" indent="-379553" algn="l" rtl="0">
              <a:lnSpc>
                <a:spcPct val="94000"/>
              </a:lnSpc>
              <a:spcBef>
                <a:spcPts val="700"/>
              </a:spcBef>
              <a:spcAft>
                <a:spcPts val="0"/>
              </a:spcAft>
              <a:buClr>
                <a:srgbClr val="101D49"/>
              </a:buClr>
              <a:buSzPct val="100000"/>
              <a:buChar char="–"/>
            </a:pPr>
            <a:r>
              <a:rPr lang="en-US" sz="3570" i="0">
                <a:solidFill>
                  <a:srgbClr val="101D49"/>
                </a:solidFill>
                <a:latin typeface="Times New Roman"/>
                <a:ea typeface="Times New Roman"/>
                <a:cs typeface="Times New Roman"/>
                <a:sym typeface="Times New Roman"/>
              </a:rPr>
              <a:t>In order to request certain information be kept confidential, Respondents must claim a statutory exception to the APRA in their </a:t>
            </a:r>
            <a:r>
              <a:rPr lang="en-US" sz="3570" b="1" i="0">
                <a:solidFill>
                  <a:srgbClr val="101D49"/>
                </a:solidFill>
                <a:latin typeface="Times New Roman"/>
                <a:ea typeface="Times New Roman"/>
                <a:cs typeface="Times New Roman"/>
                <a:sym typeface="Times New Roman"/>
              </a:rPr>
              <a:t>Attachment J</a:t>
            </a:r>
            <a:r>
              <a:rPr lang="en-US" sz="3570" i="0">
                <a:solidFill>
                  <a:srgbClr val="101D49"/>
                </a:solidFill>
                <a:latin typeface="Times New Roman"/>
                <a:ea typeface="Times New Roman"/>
                <a:cs typeface="Times New Roman"/>
                <a:sym typeface="Times New Roman"/>
              </a:rPr>
              <a:t>, including describing which specific provision applies to which specific part of their response. </a:t>
            </a:r>
            <a:endParaRPr sz="3370"/>
          </a:p>
          <a:p>
            <a:pPr marL="914377" lvl="1" indent="-379553" algn="l" rtl="0">
              <a:lnSpc>
                <a:spcPct val="94000"/>
              </a:lnSpc>
              <a:spcBef>
                <a:spcPts val="700"/>
              </a:spcBef>
              <a:spcAft>
                <a:spcPts val="0"/>
              </a:spcAft>
              <a:buClr>
                <a:srgbClr val="101D49"/>
              </a:buClr>
              <a:buSzPct val="100000"/>
              <a:buChar char="–"/>
            </a:pPr>
            <a:r>
              <a:rPr lang="en-US" sz="3570" i="0">
                <a:solidFill>
                  <a:srgbClr val="101D49"/>
                </a:solidFill>
                <a:latin typeface="Times New Roman"/>
                <a:ea typeface="Times New Roman"/>
                <a:cs typeface="Times New Roman"/>
                <a:sym typeface="Times New Roman"/>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endParaRPr sz="3370"/>
          </a:p>
          <a:p>
            <a:pPr marL="530339" lvl="1" indent="0" algn="l" rtl="0">
              <a:lnSpc>
                <a:spcPct val="94000"/>
              </a:lnSpc>
              <a:spcBef>
                <a:spcPts val="700"/>
              </a:spcBef>
              <a:spcAft>
                <a:spcPts val="0"/>
              </a:spcAft>
              <a:buClr>
                <a:schemeClr val="dk2"/>
              </a:buClr>
              <a:buSzPct val="100000"/>
              <a:buNone/>
            </a:pPr>
            <a:endParaRPr sz="2200" i="0">
              <a:solidFill>
                <a:srgbClr val="101D49"/>
              </a:solidFill>
              <a:latin typeface="Times New Roman"/>
              <a:ea typeface="Times New Roman"/>
              <a:cs typeface="Times New Roman"/>
              <a:sym typeface="Times New Roman"/>
            </a:endParaRPr>
          </a:p>
          <a:p>
            <a:pPr marL="530339" lvl="1" indent="0" algn="ctr" rtl="0">
              <a:lnSpc>
                <a:spcPct val="94000"/>
              </a:lnSpc>
              <a:spcBef>
                <a:spcPts val="700"/>
              </a:spcBef>
              <a:spcAft>
                <a:spcPts val="0"/>
              </a:spcAft>
              <a:buClr>
                <a:srgbClr val="FF0000"/>
              </a:buClr>
              <a:buSzPct val="75155"/>
              <a:buNone/>
            </a:pPr>
            <a:r>
              <a:rPr lang="en-US" sz="2927" b="1" i="0" u="sng">
                <a:solidFill>
                  <a:srgbClr val="FF0000"/>
                </a:solidFill>
                <a:latin typeface="Times New Roman"/>
                <a:ea typeface="Times New Roman"/>
                <a:cs typeface="Times New Roman"/>
                <a:sym typeface="Times New Roman"/>
              </a:rPr>
              <a:t>DO NOT LABEL YOUR ENTIRE RESPONSE AS CONFIDENTIAL</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15"/>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a:latin typeface="Times New Roman"/>
                <a:ea typeface="Times New Roman"/>
                <a:cs typeface="Times New Roman"/>
                <a:sym typeface="Times New Roman"/>
              </a:rPr>
              <a:t>Evaluation Criteria</a:t>
            </a:r>
            <a:endParaRPr/>
          </a:p>
        </p:txBody>
      </p:sp>
      <p:sp>
        <p:nvSpPr>
          <p:cNvPr id="9" name="Rectangle 8">
            <a:extLst>
              <a:ext uri="{FF2B5EF4-FFF2-40B4-BE49-F238E27FC236}">
                <a16:creationId xmlns:a16="http://schemas.microsoft.com/office/drawing/2014/main" id="{6A3524BA-853D-83DD-781B-05214B1C382C}"/>
              </a:ext>
            </a:extLst>
          </p:cNvPr>
          <p:cNvSpPr/>
          <p:nvPr/>
        </p:nvSpPr>
        <p:spPr>
          <a:xfrm>
            <a:off x="5473874" y="1496315"/>
            <a:ext cx="300625" cy="5029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04E2EBAC-3F31-7B62-9038-1854CB6B708F}"/>
              </a:ext>
            </a:extLst>
          </p:cNvPr>
          <p:cNvPicPr>
            <a:picLocks noChangeAspect="1"/>
          </p:cNvPicPr>
          <p:nvPr/>
        </p:nvPicPr>
        <p:blipFill>
          <a:blip r:embed="rId3"/>
          <a:stretch>
            <a:fillRect/>
          </a:stretch>
        </p:blipFill>
        <p:spPr>
          <a:xfrm>
            <a:off x="2059230" y="1546606"/>
            <a:ext cx="7430537" cy="4544059"/>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16"/>
          <p:cNvSpPr txBox="1">
            <a:spLocks noGrp="1"/>
          </p:cNvSpPr>
          <p:nvPr>
            <p:ph type="body" idx="1"/>
          </p:nvPr>
        </p:nvSpPr>
        <p:spPr>
          <a:xfrm>
            <a:off x="1371600" y="2021307"/>
            <a:ext cx="9601200" cy="3525252"/>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10000"/>
              </a:lnSpc>
              <a:spcBef>
                <a:spcPts val="0"/>
              </a:spcBef>
              <a:spcAft>
                <a:spcPts val="0"/>
              </a:spcAft>
              <a:buClr>
                <a:srgbClr val="101D49"/>
              </a:buClr>
              <a:buSzPct val="100000"/>
              <a:buNone/>
            </a:pPr>
            <a:r>
              <a:rPr lang="en-US" sz="2600" b="1">
                <a:solidFill>
                  <a:srgbClr val="101D49"/>
                </a:solidFill>
                <a:latin typeface="Times New Roman"/>
                <a:ea typeface="Times New Roman"/>
                <a:cs typeface="Times New Roman"/>
                <a:sym typeface="Times New Roman"/>
              </a:rPr>
              <a:t>Mission/Vision </a:t>
            </a:r>
            <a:endParaRPr/>
          </a:p>
          <a:p>
            <a:pPr marL="914377" lvl="1" indent="-371655" algn="l" rtl="0">
              <a:lnSpc>
                <a:spcPct val="94000"/>
              </a:lnSpc>
              <a:spcBef>
                <a:spcPts val="700"/>
              </a:spcBef>
              <a:spcAft>
                <a:spcPts val="0"/>
              </a:spcAft>
              <a:buClr>
                <a:srgbClr val="101D49"/>
              </a:buClr>
              <a:buSzPct val="100000"/>
              <a:buFont typeface="Arial"/>
              <a:buChar char="•"/>
            </a:pPr>
            <a:r>
              <a:rPr lang="en-US" sz="2600" i="0">
                <a:solidFill>
                  <a:srgbClr val="101D49"/>
                </a:solidFill>
                <a:latin typeface="Times New Roman"/>
                <a:ea typeface="Times New Roman"/>
                <a:cs typeface="Times New Roman"/>
                <a:sym typeface="Times New Roman"/>
              </a:rPr>
              <a:t>Promote, monitor, and enforce the standards for certification of minority and women’s business enterprises.</a:t>
            </a:r>
            <a:endParaRPr/>
          </a:p>
          <a:p>
            <a:pPr marL="914377" lvl="1" indent="-371655" algn="l" rtl="0">
              <a:lnSpc>
                <a:spcPct val="94000"/>
              </a:lnSpc>
              <a:spcBef>
                <a:spcPts val="700"/>
              </a:spcBef>
              <a:spcAft>
                <a:spcPts val="0"/>
              </a:spcAft>
              <a:buClr>
                <a:srgbClr val="101D49"/>
              </a:buClr>
              <a:buSzPct val="100000"/>
              <a:buFont typeface="Arial"/>
              <a:buChar char="•"/>
            </a:pPr>
            <a:r>
              <a:rPr lang="en-US" sz="2600" i="0">
                <a:solidFill>
                  <a:srgbClr val="101D49"/>
                </a:solidFill>
                <a:latin typeface="Times New Roman"/>
                <a:ea typeface="Times New Roman"/>
                <a:cs typeface="Times New Roman"/>
                <a:sym typeface="Times New Roman"/>
              </a:rPr>
              <a:t>Provide equal opportunity to minority and women enterprises in the state’s procurement and contracting process.</a:t>
            </a:r>
            <a:endParaRPr/>
          </a:p>
          <a:p>
            <a:pPr marL="0" lvl="0" indent="0" algn="l" rtl="0">
              <a:lnSpc>
                <a:spcPct val="110000"/>
              </a:lnSpc>
              <a:spcBef>
                <a:spcPts val="1200"/>
              </a:spcBef>
              <a:spcAft>
                <a:spcPts val="0"/>
              </a:spcAft>
              <a:buClr>
                <a:srgbClr val="101D49"/>
              </a:buClr>
              <a:buSzPct val="100000"/>
              <a:buNone/>
            </a:pPr>
            <a:r>
              <a:rPr lang="en-US" sz="2600" b="1">
                <a:solidFill>
                  <a:srgbClr val="101D49"/>
                </a:solidFill>
                <a:latin typeface="Times New Roman"/>
                <a:ea typeface="Times New Roman"/>
                <a:cs typeface="Times New Roman"/>
                <a:sym typeface="Times New Roman"/>
              </a:rPr>
              <a:t>Nondiscrimination and Anti-Discrimination Laws</a:t>
            </a:r>
            <a:endParaRPr/>
          </a:p>
          <a:p>
            <a:pPr marL="914377" lvl="1" indent="-371655" algn="l" rtl="0">
              <a:lnSpc>
                <a:spcPct val="94000"/>
              </a:lnSpc>
              <a:spcBef>
                <a:spcPts val="700"/>
              </a:spcBef>
              <a:spcAft>
                <a:spcPts val="0"/>
              </a:spcAft>
              <a:buClr>
                <a:srgbClr val="101D49"/>
              </a:buClr>
              <a:buSzPct val="100000"/>
              <a:buFont typeface="Arial"/>
              <a:buChar char="•"/>
            </a:pPr>
            <a:r>
              <a:rPr lang="en-US" sz="2600" i="0">
                <a:solidFill>
                  <a:srgbClr val="101D49"/>
                </a:solidFill>
                <a:latin typeface="Times New Roman"/>
                <a:ea typeface="Times New Roman"/>
                <a:cs typeface="Times New Roman"/>
                <a:sym typeface="Times New Roman"/>
              </a:rPr>
              <a:t>Pursuant to Indiana Civil Rights Law, specifically IC §22-9-1-10, every state contract shall contain a provision requiring the contractor and subcontractors to not discriminate against any employee or applicant with respect to Protected Characteristics</a:t>
            </a:r>
            <a:endParaRPr/>
          </a:p>
          <a:p>
            <a:pPr marL="384038" lvl="0" indent="-266563" algn="l" rtl="0">
              <a:lnSpc>
                <a:spcPct val="94000"/>
              </a:lnSpc>
              <a:spcBef>
                <a:spcPts val="1200"/>
              </a:spcBef>
              <a:spcAft>
                <a:spcPts val="0"/>
              </a:spcAft>
              <a:buClr>
                <a:schemeClr val="dk2"/>
              </a:buClr>
              <a:buSzPct val="100000"/>
              <a:buNone/>
            </a:pPr>
            <a:endParaRPr>
              <a:solidFill>
                <a:schemeClr val="dk1"/>
              </a:solidFill>
              <a:latin typeface="Times New Roman"/>
              <a:ea typeface="Times New Roman"/>
              <a:cs typeface="Times New Roman"/>
              <a:sym typeface="Times New Roman"/>
            </a:endParaRPr>
          </a:p>
        </p:txBody>
      </p:sp>
      <p:sp>
        <p:nvSpPr>
          <p:cNvPr id="283" name="Google Shape;283;p16"/>
          <p:cNvSpPr txBox="1">
            <a:spLocks noGrp="1"/>
          </p:cNvSpPr>
          <p:nvPr>
            <p:ph type="title"/>
          </p:nvPr>
        </p:nvSpPr>
        <p:spPr>
          <a:xfrm>
            <a:off x="1268900" y="870850"/>
            <a:ext cx="101130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4000">
                <a:latin typeface="Times New Roman"/>
                <a:ea typeface="Times New Roman"/>
                <a:cs typeface="Times New Roman"/>
                <a:sym typeface="Times New Roman"/>
              </a:rPr>
              <a:t>Minority and Women’s Business Enterprises</a:t>
            </a:r>
            <a:endParaRPr sz="4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p17"/>
          <p:cNvSpPr txBox="1">
            <a:spLocks noGrp="1"/>
          </p:cNvSpPr>
          <p:nvPr>
            <p:ph type="body" idx="1"/>
          </p:nvPr>
        </p:nvSpPr>
        <p:spPr>
          <a:xfrm>
            <a:off x="1371600" y="1873696"/>
            <a:ext cx="9601200" cy="4250267"/>
          </a:xfrm>
          <a:prstGeom prst="rect">
            <a:avLst/>
          </a:prstGeom>
          <a:noFill/>
          <a:ln>
            <a:noFill/>
          </a:ln>
        </p:spPr>
        <p:txBody>
          <a:bodyPr spcFirstLastPara="1" wrap="square" lIns="91425" tIns="45700" rIns="91425" bIns="45700" anchor="t" anchorCtr="0">
            <a:normAutofit fontScale="92500" lnSpcReduction="20000"/>
          </a:bodyPr>
          <a:lstStyle/>
          <a:p>
            <a:pPr marL="384038" lvl="0" indent="-371654" algn="l" rtl="0">
              <a:lnSpc>
                <a:spcPct val="94000"/>
              </a:lnSpc>
              <a:spcBef>
                <a:spcPts val="0"/>
              </a:spcBef>
              <a:spcAft>
                <a:spcPts val="0"/>
              </a:spcAft>
              <a:buClr>
                <a:srgbClr val="101D49"/>
              </a:buClr>
              <a:buSzPct val="100000"/>
              <a:buFont typeface="Noto Sans Symbols"/>
              <a:buChar char="▪"/>
            </a:pPr>
            <a:r>
              <a:rPr lang="en-US" sz="2600" b="1">
                <a:solidFill>
                  <a:srgbClr val="101D49"/>
                </a:solidFill>
                <a:latin typeface="Times New Roman"/>
                <a:ea typeface="Times New Roman"/>
                <a:cs typeface="Times New Roman"/>
                <a:sym typeface="Times New Roman"/>
              </a:rPr>
              <a:t>Contact Information</a:t>
            </a:r>
            <a:endParaRPr/>
          </a:p>
          <a:p>
            <a:pPr marL="914377" lvl="1" indent="-371655" algn="l" rtl="0">
              <a:lnSpc>
                <a:spcPct val="94000"/>
              </a:lnSpc>
              <a:spcBef>
                <a:spcPts val="700"/>
              </a:spcBef>
              <a:spcAft>
                <a:spcPts val="0"/>
              </a:spcAft>
              <a:buClr>
                <a:srgbClr val="101D49"/>
              </a:buClr>
              <a:buSzPct val="100000"/>
              <a:buFont typeface="Arial"/>
              <a:buChar char="•"/>
            </a:pPr>
            <a:r>
              <a:rPr lang="en-US" sz="2600" i="0">
                <a:solidFill>
                  <a:srgbClr val="101D49"/>
                </a:solidFill>
                <a:latin typeface="Times New Roman"/>
                <a:ea typeface="Times New Roman"/>
                <a:cs typeface="Times New Roman"/>
                <a:sym typeface="Times New Roman"/>
              </a:rPr>
              <a:t>Phone: 317-232-3061</a:t>
            </a:r>
            <a:endParaRPr/>
          </a:p>
          <a:p>
            <a:pPr marL="914377" lvl="1" indent="-371655" algn="l" rtl="0">
              <a:lnSpc>
                <a:spcPct val="94000"/>
              </a:lnSpc>
              <a:spcBef>
                <a:spcPts val="700"/>
              </a:spcBef>
              <a:spcAft>
                <a:spcPts val="0"/>
              </a:spcAft>
              <a:buClr>
                <a:srgbClr val="101D49"/>
              </a:buClr>
              <a:buSzPct val="100000"/>
              <a:buFont typeface="Arial"/>
              <a:buChar char="•"/>
            </a:pPr>
            <a:r>
              <a:rPr lang="en-US" sz="2600" i="0">
                <a:solidFill>
                  <a:srgbClr val="101D49"/>
                </a:solidFill>
                <a:latin typeface="Times New Roman"/>
                <a:ea typeface="Times New Roman"/>
                <a:cs typeface="Times New Roman"/>
                <a:sym typeface="Times New Roman"/>
              </a:rPr>
              <a:t>E-mail</a:t>
            </a:r>
            <a:r>
              <a:rPr lang="en-US" sz="2600" b="1" i="0">
                <a:solidFill>
                  <a:srgbClr val="101D49"/>
                </a:solidFill>
                <a:latin typeface="Times New Roman"/>
                <a:ea typeface="Times New Roman"/>
                <a:cs typeface="Times New Roman"/>
                <a:sym typeface="Times New Roman"/>
              </a:rPr>
              <a:t>:</a:t>
            </a:r>
            <a:r>
              <a:rPr lang="en-US" sz="2600" i="0">
                <a:solidFill>
                  <a:srgbClr val="101D49"/>
                </a:solidFill>
                <a:latin typeface="Times New Roman"/>
                <a:ea typeface="Times New Roman"/>
                <a:cs typeface="Times New Roman"/>
                <a:sym typeface="Times New Roman"/>
              </a:rPr>
              <a:t> </a:t>
            </a:r>
            <a:r>
              <a:rPr lang="en-US" sz="2600" i="0" u="sng">
                <a:solidFill>
                  <a:srgbClr val="4C7C99"/>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mwbecompliance@idoa.in.gov</a:t>
            </a:r>
            <a:endParaRPr sz="2600" i="0">
              <a:solidFill>
                <a:srgbClr val="4C7C99"/>
              </a:solidFill>
              <a:latin typeface="Times New Roman"/>
              <a:ea typeface="Times New Roman"/>
              <a:cs typeface="Times New Roman"/>
              <a:sym typeface="Times New Roman"/>
            </a:endParaRPr>
          </a:p>
          <a:p>
            <a:pPr marL="914377" lvl="1" indent="-371655" algn="l" rtl="0">
              <a:lnSpc>
                <a:spcPct val="94000"/>
              </a:lnSpc>
              <a:spcBef>
                <a:spcPts val="700"/>
              </a:spcBef>
              <a:spcAft>
                <a:spcPts val="0"/>
              </a:spcAft>
              <a:buClr>
                <a:srgbClr val="101D49"/>
              </a:buClr>
              <a:buSzPct val="100000"/>
              <a:buFont typeface="Arial"/>
              <a:buChar char="•"/>
            </a:pPr>
            <a:r>
              <a:rPr lang="en-US" sz="2600" i="0">
                <a:solidFill>
                  <a:srgbClr val="101D49"/>
                </a:solidFill>
                <a:latin typeface="Times New Roman"/>
                <a:ea typeface="Times New Roman"/>
                <a:cs typeface="Times New Roman"/>
                <a:sym typeface="Times New Roman"/>
              </a:rPr>
              <a:t>Web: </a:t>
            </a:r>
            <a:r>
              <a:rPr lang="en-US" sz="2600" i="0" u="sng">
                <a:solidFill>
                  <a:srgbClr val="4C7C99"/>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www.in.gov/idoa/mwbe</a:t>
            </a:r>
            <a:r>
              <a:rPr lang="en-US" sz="2600" i="0">
                <a:solidFill>
                  <a:srgbClr val="4C7C99"/>
                </a:solidFill>
                <a:latin typeface="Times New Roman"/>
                <a:ea typeface="Times New Roman"/>
                <a:cs typeface="Times New Roman"/>
                <a:sym typeface="Times New Roman"/>
              </a:rPr>
              <a:t> </a:t>
            </a:r>
            <a:br>
              <a:rPr lang="en-US" sz="2600" i="0">
                <a:solidFill>
                  <a:schemeClr val="dk1"/>
                </a:solidFill>
                <a:latin typeface="Times New Roman"/>
                <a:ea typeface="Times New Roman"/>
                <a:cs typeface="Times New Roman"/>
                <a:sym typeface="Times New Roman"/>
              </a:rPr>
            </a:br>
            <a:endParaRPr sz="2600" i="0">
              <a:solidFill>
                <a:srgbClr val="101D49"/>
              </a:solidFill>
              <a:latin typeface="Times New Roman"/>
              <a:ea typeface="Times New Roman"/>
              <a:cs typeface="Times New Roman"/>
              <a:sym typeface="Times New Roman"/>
            </a:endParaRPr>
          </a:p>
          <a:p>
            <a:pPr marL="384038" lvl="0" indent="-371654" algn="l" rtl="0">
              <a:lnSpc>
                <a:spcPct val="94000"/>
              </a:lnSpc>
              <a:spcBef>
                <a:spcPts val="1200"/>
              </a:spcBef>
              <a:spcAft>
                <a:spcPts val="0"/>
              </a:spcAft>
              <a:buClr>
                <a:srgbClr val="101D49"/>
              </a:buClr>
              <a:buSzPct val="100000"/>
              <a:buFont typeface="Noto Sans Symbols"/>
              <a:buChar char="▪"/>
            </a:pPr>
            <a:r>
              <a:rPr lang="en-US" sz="2600" b="1">
                <a:solidFill>
                  <a:srgbClr val="101D49"/>
                </a:solidFill>
                <a:latin typeface="Times New Roman"/>
                <a:ea typeface="Times New Roman"/>
                <a:cs typeface="Times New Roman"/>
                <a:sym typeface="Times New Roman"/>
              </a:rPr>
              <a:t>Complete Attachment A, MBE/WBE Form</a:t>
            </a:r>
            <a:endParaRPr/>
          </a:p>
          <a:p>
            <a:pPr marL="914377" lvl="1" indent="-371655" algn="l" rtl="0">
              <a:lnSpc>
                <a:spcPct val="94000"/>
              </a:lnSpc>
              <a:spcBef>
                <a:spcPts val="700"/>
              </a:spcBef>
              <a:spcAft>
                <a:spcPts val="0"/>
              </a:spcAft>
              <a:buClr>
                <a:srgbClr val="101D49"/>
              </a:buClr>
              <a:buSzPct val="100000"/>
              <a:buFont typeface="Arial"/>
              <a:buChar char="•"/>
            </a:pPr>
            <a:r>
              <a:rPr lang="en-US" sz="2600" i="0">
                <a:solidFill>
                  <a:srgbClr val="101D49"/>
                </a:solidFill>
                <a:latin typeface="Times New Roman"/>
                <a:ea typeface="Times New Roman"/>
                <a:cs typeface="Times New Roman"/>
                <a:sym typeface="Times New Roman"/>
              </a:rPr>
              <a:t>Include subcontractor letter of commitment</a:t>
            </a:r>
            <a:endParaRPr/>
          </a:p>
          <a:p>
            <a:pPr marL="530339" lvl="1" indent="0" algn="l" rtl="0">
              <a:lnSpc>
                <a:spcPct val="94000"/>
              </a:lnSpc>
              <a:spcBef>
                <a:spcPts val="700"/>
              </a:spcBef>
              <a:spcAft>
                <a:spcPts val="0"/>
              </a:spcAft>
              <a:buClr>
                <a:schemeClr val="dk2"/>
              </a:buClr>
              <a:buSzPct val="100000"/>
              <a:buNone/>
            </a:pPr>
            <a:endParaRPr sz="2600" i="0">
              <a:solidFill>
                <a:srgbClr val="101D49"/>
              </a:solidFill>
              <a:latin typeface="Times New Roman"/>
              <a:ea typeface="Times New Roman"/>
              <a:cs typeface="Times New Roman"/>
              <a:sym typeface="Times New Roman"/>
            </a:endParaRPr>
          </a:p>
          <a:p>
            <a:pPr marL="384038" lvl="0" indent="-371654" algn="l" rtl="0">
              <a:lnSpc>
                <a:spcPct val="94000"/>
              </a:lnSpc>
              <a:spcBef>
                <a:spcPts val="1200"/>
              </a:spcBef>
              <a:spcAft>
                <a:spcPts val="0"/>
              </a:spcAft>
              <a:buClr>
                <a:srgbClr val="101D49"/>
              </a:buClr>
              <a:buSzPct val="100000"/>
              <a:buFont typeface="Noto Sans Symbols"/>
              <a:buChar char="▪"/>
            </a:pPr>
            <a:r>
              <a:rPr lang="en-US" sz="2600" b="1">
                <a:solidFill>
                  <a:srgbClr val="101D49"/>
                </a:solidFill>
                <a:latin typeface="Times New Roman"/>
                <a:ea typeface="Times New Roman"/>
                <a:cs typeface="Times New Roman"/>
                <a:sym typeface="Times New Roman"/>
              </a:rPr>
              <a:t>Goals for Proposal</a:t>
            </a:r>
            <a:endParaRPr/>
          </a:p>
          <a:p>
            <a:pPr marL="914377" lvl="1" indent="-371655" algn="l" rtl="0">
              <a:lnSpc>
                <a:spcPct val="94000"/>
              </a:lnSpc>
              <a:spcBef>
                <a:spcPts val="700"/>
              </a:spcBef>
              <a:spcAft>
                <a:spcPts val="0"/>
              </a:spcAft>
              <a:buClr>
                <a:srgbClr val="101D49"/>
              </a:buClr>
              <a:buSzPct val="100000"/>
              <a:buFont typeface="Arial"/>
              <a:buChar char="•"/>
            </a:pPr>
            <a:r>
              <a:rPr lang="en-US" sz="2600" i="0">
                <a:solidFill>
                  <a:srgbClr val="101D49"/>
                </a:solidFill>
                <a:latin typeface="Times New Roman"/>
                <a:ea typeface="Times New Roman"/>
                <a:cs typeface="Times New Roman"/>
                <a:sym typeface="Times New Roman"/>
              </a:rPr>
              <a:t>8% Minority Business Enterprise of the </a:t>
            </a:r>
            <a:r>
              <a:rPr lang="en-US" sz="2600" i="0" u="sng">
                <a:solidFill>
                  <a:srgbClr val="101D49"/>
                </a:solidFill>
                <a:latin typeface="Times New Roman"/>
                <a:ea typeface="Times New Roman"/>
                <a:cs typeface="Times New Roman"/>
                <a:sym typeface="Times New Roman"/>
              </a:rPr>
              <a:t>Total Bid Amount</a:t>
            </a:r>
            <a:endParaRPr/>
          </a:p>
          <a:p>
            <a:pPr marL="914377" lvl="1" indent="-371655" algn="l" rtl="0">
              <a:lnSpc>
                <a:spcPct val="94000"/>
              </a:lnSpc>
              <a:spcBef>
                <a:spcPts val="700"/>
              </a:spcBef>
              <a:spcAft>
                <a:spcPts val="0"/>
              </a:spcAft>
              <a:buClr>
                <a:srgbClr val="101D49"/>
              </a:buClr>
              <a:buSzPct val="100000"/>
              <a:buFont typeface="Arial"/>
              <a:buChar char="•"/>
            </a:pPr>
            <a:r>
              <a:rPr lang="en-US" sz="2600" i="0">
                <a:solidFill>
                  <a:srgbClr val="101D49"/>
                </a:solidFill>
                <a:latin typeface="Times New Roman"/>
                <a:ea typeface="Times New Roman"/>
                <a:cs typeface="Times New Roman"/>
                <a:sym typeface="Times New Roman"/>
              </a:rPr>
              <a:t>11% Women’s Business Enterprise of the </a:t>
            </a:r>
            <a:r>
              <a:rPr lang="en-US" sz="2600" i="0" u="sng">
                <a:solidFill>
                  <a:srgbClr val="101D49"/>
                </a:solidFill>
                <a:latin typeface="Times New Roman"/>
                <a:ea typeface="Times New Roman"/>
                <a:cs typeface="Times New Roman"/>
                <a:sym typeface="Times New Roman"/>
              </a:rPr>
              <a:t>Total Bid Amount</a:t>
            </a:r>
            <a:endParaRPr u="sng">
              <a:solidFill>
                <a:schemeClr val="dk1"/>
              </a:solidFill>
              <a:latin typeface="Times New Roman"/>
              <a:ea typeface="Times New Roman"/>
              <a:cs typeface="Times New Roman"/>
              <a:sym typeface="Times New Roman"/>
            </a:endParaRPr>
          </a:p>
        </p:txBody>
      </p:sp>
      <p:sp>
        <p:nvSpPr>
          <p:cNvPr id="290" name="Google Shape;290;p17"/>
          <p:cNvSpPr txBox="1">
            <a:spLocks noGrp="1"/>
          </p:cNvSpPr>
          <p:nvPr>
            <p:ph type="title"/>
          </p:nvPr>
        </p:nvSpPr>
        <p:spPr>
          <a:xfrm>
            <a:off x="1268900" y="870850"/>
            <a:ext cx="101130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4000">
                <a:latin typeface="Times New Roman"/>
                <a:ea typeface="Times New Roman"/>
                <a:cs typeface="Times New Roman"/>
                <a:sym typeface="Times New Roman"/>
              </a:rPr>
              <a:t>Minority and Women’s Business Enterprises</a:t>
            </a:r>
            <a:endParaRPr sz="4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pic>
        <p:nvPicPr>
          <p:cNvPr id="296" name="Google Shape;296;p18"/>
          <p:cNvPicPr preferRelativeResize="0"/>
          <p:nvPr/>
        </p:nvPicPr>
        <p:blipFill rotWithShape="1">
          <a:blip r:embed="rId3">
            <a:alphaModFix/>
          </a:blip>
          <a:srcRect/>
          <a:stretch/>
        </p:blipFill>
        <p:spPr>
          <a:xfrm>
            <a:off x="3819148" y="586825"/>
            <a:ext cx="4553704" cy="5684350"/>
          </a:xfrm>
          <a:prstGeom prst="rect">
            <a:avLst/>
          </a:prstGeom>
          <a:noFill/>
          <a:ln w="9525" cap="sq" cmpd="sng">
            <a:solidFill>
              <a:srgbClr val="000000"/>
            </a:solidFill>
            <a:prstDash val="solid"/>
            <a:miter lim="800000"/>
            <a:headEnd type="none" w="sm" len="sm"/>
            <a:tailEnd type="none" w="sm" len="sm"/>
          </a:ln>
          <a:effectLst>
            <a:outerShdw blurRad="50800" dist="38100" dir="2700000" algn="tl" rotWithShape="0">
              <a:srgbClr val="000000">
                <a:alpha val="41960"/>
              </a:srgbClr>
            </a:outerShdw>
          </a:effectLst>
        </p:spPr>
      </p:pic>
      <p:sp>
        <p:nvSpPr>
          <p:cNvPr id="297" name="Google Shape;297;p18"/>
          <p:cNvSpPr txBox="1"/>
          <p:nvPr/>
        </p:nvSpPr>
        <p:spPr>
          <a:xfrm>
            <a:off x="906835" y="2642837"/>
            <a:ext cx="2668316"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0000"/>
              </a:buClr>
              <a:buSzPts val="1800"/>
              <a:buFont typeface="Libre Franklin"/>
              <a:buNone/>
            </a:pPr>
            <a:r>
              <a:rPr lang="en-US" sz="1800" b="0" i="0" u="none" strike="noStrike" cap="none">
                <a:solidFill>
                  <a:srgbClr val="FF0000"/>
                </a:solidFill>
                <a:latin typeface="Libre Franklin"/>
                <a:ea typeface="Libre Franklin"/>
                <a:cs typeface="Libre Franklin"/>
                <a:sym typeface="Libre Franklin"/>
              </a:rPr>
              <a:t>Please carefully review the information in this box</a:t>
            </a:r>
            <a:endParaRPr sz="1400" b="0" i="0" u="none" strike="noStrike" cap="none">
              <a:solidFill>
                <a:srgbClr val="000000"/>
              </a:solidFill>
              <a:latin typeface="Arial"/>
              <a:ea typeface="Arial"/>
              <a:cs typeface="Arial"/>
              <a:sym typeface="Arial"/>
            </a:endParaRPr>
          </a:p>
        </p:txBody>
      </p:sp>
      <p:cxnSp>
        <p:nvCxnSpPr>
          <p:cNvPr id="298" name="Google Shape;298;p18"/>
          <p:cNvCxnSpPr/>
          <p:nvPr/>
        </p:nvCxnSpPr>
        <p:spPr>
          <a:xfrm>
            <a:off x="2012968" y="3512890"/>
            <a:ext cx="1682256" cy="0"/>
          </a:xfrm>
          <a:prstGeom prst="straightConnector1">
            <a:avLst/>
          </a:prstGeom>
          <a:noFill/>
          <a:ln w="34925" cap="flat" cmpd="sng">
            <a:solidFill>
              <a:schemeClr val="dk1"/>
            </a:solidFill>
            <a:prstDash val="solid"/>
            <a:round/>
            <a:headEnd type="none" w="sm" len="sm"/>
            <a:tailEnd type="triangle" w="med" len="med"/>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
          <p:cNvSpPr txBox="1">
            <a:spLocks noGrp="1"/>
          </p:cNvSpPr>
          <p:nvPr>
            <p:ph type="body" idx="2"/>
          </p:nvPr>
        </p:nvSpPr>
        <p:spPr>
          <a:xfrm>
            <a:off x="1371600" y="1772778"/>
            <a:ext cx="4443984" cy="3689687"/>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General Information</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Purpose of RFP</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Scope of Work</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Term of Contract</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Key Dates</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Proposal Preparation</a:t>
            </a:r>
            <a:endParaRPr/>
          </a:p>
          <a:p>
            <a:pPr marL="914377" lvl="1"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Executive Summary</a:t>
            </a:r>
            <a:endParaRPr/>
          </a:p>
          <a:p>
            <a:pPr marL="914377" lvl="1"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Attestation Form</a:t>
            </a:r>
            <a:endParaRPr/>
          </a:p>
          <a:p>
            <a:pPr marL="914377" lvl="1"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IN Economic Impact</a:t>
            </a:r>
            <a:endParaRPr/>
          </a:p>
          <a:p>
            <a:pPr marL="914377" lvl="1"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Cost Proposal</a:t>
            </a:r>
            <a:endParaRPr/>
          </a:p>
          <a:p>
            <a:pPr marL="914377" lvl="1"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Business Proposal</a:t>
            </a:r>
            <a:endParaRPr/>
          </a:p>
          <a:p>
            <a:pPr marL="914377" lvl="1"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Technical Proposal</a:t>
            </a:r>
            <a:endParaRPr/>
          </a:p>
          <a:p>
            <a:pPr marL="914377" lvl="1"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Confidential Information</a:t>
            </a:r>
            <a:endParaRPr/>
          </a:p>
        </p:txBody>
      </p:sp>
      <p:sp>
        <p:nvSpPr>
          <p:cNvPr id="123" name="Google Shape;123;p2"/>
          <p:cNvSpPr txBox="1">
            <a:spLocks noGrp="1"/>
          </p:cNvSpPr>
          <p:nvPr>
            <p:ph type="body" idx="4"/>
          </p:nvPr>
        </p:nvSpPr>
        <p:spPr>
          <a:xfrm>
            <a:off x="6528816" y="1772779"/>
            <a:ext cx="4443984" cy="3689688"/>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Evaluation Criteria</a:t>
            </a:r>
            <a:endParaRPr/>
          </a:p>
          <a:p>
            <a:pPr marL="384037" lvl="0" indent="-384037"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Minority and Women’s Business Enterprises (M/WBE)</a:t>
            </a:r>
            <a:endParaRPr>
              <a:solidFill>
                <a:srgbClr val="101D49"/>
              </a:solidFill>
              <a:latin typeface="Times New Roman"/>
              <a:ea typeface="Times New Roman"/>
              <a:cs typeface="Times New Roman"/>
              <a:sym typeface="Times New Roman"/>
            </a:endParaRPr>
          </a:p>
          <a:p>
            <a:pPr marL="384038" lvl="0" indent="-384038" algn="l" rtl="0">
              <a:lnSpc>
                <a:spcPct val="94000"/>
              </a:lnSpc>
              <a:spcBef>
                <a:spcPts val="200"/>
              </a:spcBef>
              <a:spcAft>
                <a:spcPts val="0"/>
              </a:spcAft>
              <a:buClr>
                <a:srgbClr val="101D49"/>
              </a:buClr>
              <a:buSzPts val="2000"/>
              <a:buFont typeface="Times New Roman"/>
              <a:buChar char="■"/>
            </a:pPr>
            <a:r>
              <a:rPr lang="en-US">
                <a:solidFill>
                  <a:srgbClr val="101D49"/>
                </a:solidFill>
                <a:latin typeface="Times New Roman"/>
                <a:ea typeface="Times New Roman"/>
                <a:cs typeface="Times New Roman"/>
                <a:sym typeface="Times New Roman"/>
              </a:rPr>
              <a:t>Indiana Veteran Owned Small Business (IVOSB)</a:t>
            </a:r>
            <a:endParaRPr>
              <a:solidFill>
                <a:srgbClr val="101D49"/>
              </a:solidFill>
              <a:latin typeface="Times New Roman"/>
              <a:ea typeface="Times New Roman"/>
              <a:cs typeface="Times New Roman"/>
              <a:sym typeface="Times New Roman"/>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IDOA Subcontractor Scoring </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Subcontractor Compliance</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Optional Forms/Documents</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Required Forms/Documents</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Submission Requirements</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Additional Information</a:t>
            </a:r>
            <a:endParaRPr/>
          </a:p>
          <a:p>
            <a:pPr marL="384038" lvl="0" indent="-384038" algn="l" rtl="0">
              <a:lnSpc>
                <a:spcPct val="94000"/>
              </a:lnSpc>
              <a:spcBef>
                <a:spcPts val="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Questions</a:t>
            </a:r>
            <a:endParaRPr/>
          </a:p>
        </p:txBody>
      </p:sp>
      <p:sp>
        <p:nvSpPr>
          <p:cNvPr id="124" name="Google Shape;124;p2"/>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a:latin typeface="Times New Roman"/>
                <a:ea typeface="Times New Roman"/>
                <a:cs typeface="Times New Roman"/>
                <a:sym typeface="Times New Roman"/>
              </a:rPr>
              <a:t>Agenda</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19"/>
          <p:cNvSpPr txBox="1">
            <a:spLocks noGrp="1"/>
          </p:cNvSpPr>
          <p:nvPr>
            <p:ph type="body" idx="1"/>
          </p:nvPr>
        </p:nvSpPr>
        <p:spPr>
          <a:xfrm>
            <a:off x="1371600" y="2286005"/>
            <a:ext cx="9601200" cy="285148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10000"/>
              </a:lnSpc>
              <a:spcBef>
                <a:spcPts val="0"/>
              </a:spcBef>
              <a:spcAft>
                <a:spcPts val="0"/>
              </a:spcAft>
              <a:buClr>
                <a:srgbClr val="101D49"/>
              </a:buClr>
              <a:buSzPct val="100000"/>
              <a:buNone/>
            </a:pPr>
            <a:r>
              <a:rPr lang="en-US" b="1">
                <a:solidFill>
                  <a:srgbClr val="101D49"/>
                </a:solidFill>
                <a:latin typeface="Times New Roman"/>
                <a:ea typeface="Times New Roman"/>
                <a:cs typeface="Times New Roman"/>
                <a:sym typeface="Times New Roman"/>
              </a:rPr>
              <a:t>Prime contractors must ensure that the proposed subcontractors meet the following criteria:</a:t>
            </a:r>
            <a:endParaRPr/>
          </a:p>
          <a:p>
            <a:pPr marL="384038" lvl="0" indent="-384038" algn="l" rtl="0">
              <a:lnSpc>
                <a:spcPct val="94000"/>
              </a:lnSpc>
              <a:spcBef>
                <a:spcPts val="1200"/>
              </a:spcBef>
              <a:spcAft>
                <a:spcPts val="0"/>
              </a:spcAft>
              <a:buClr>
                <a:srgbClr val="101D49"/>
              </a:buClr>
              <a:buSzPct val="100000"/>
              <a:buFont typeface="Arial"/>
              <a:buChar char="•"/>
            </a:pPr>
            <a:r>
              <a:rPr lang="en-US">
                <a:solidFill>
                  <a:srgbClr val="101D49"/>
                </a:solidFill>
                <a:latin typeface="Times New Roman"/>
                <a:ea typeface="Times New Roman"/>
                <a:cs typeface="Times New Roman"/>
                <a:sym typeface="Times New Roman"/>
              </a:rPr>
              <a:t>Are listed in the IDOA Directory of Certified Firms, on or before the proposal due date. The directory can be found here: </a:t>
            </a:r>
            <a:r>
              <a:rPr lang="en-US" u="sng">
                <a:solidFill>
                  <a:srgbClr val="101D49"/>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http://www.in.gov/idoa/mwbe/2743.htm</a:t>
            </a:r>
            <a:r>
              <a:rPr lang="en-US">
                <a:solidFill>
                  <a:srgbClr val="101D49"/>
                </a:solidFill>
                <a:latin typeface="Times New Roman"/>
                <a:ea typeface="Times New Roman"/>
                <a:cs typeface="Times New Roman"/>
                <a:sym typeface="Times New Roman"/>
              </a:rPr>
              <a:t>. </a:t>
            </a:r>
            <a:endParaRPr/>
          </a:p>
          <a:p>
            <a:pPr marL="384038" lvl="0" indent="-384038" algn="l" rtl="0">
              <a:lnSpc>
                <a:spcPct val="94000"/>
              </a:lnSpc>
              <a:spcBef>
                <a:spcPts val="1200"/>
              </a:spcBef>
              <a:spcAft>
                <a:spcPts val="0"/>
              </a:spcAft>
              <a:buClr>
                <a:srgbClr val="101D49"/>
              </a:buClr>
              <a:buSzPct val="100000"/>
              <a:buFont typeface="Arial"/>
              <a:buChar char="•"/>
            </a:pPr>
            <a:r>
              <a:rPr lang="en-US" b="1">
                <a:solidFill>
                  <a:srgbClr val="101D49"/>
                </a:solidFill>
                <a:latin typeface="Times New Roman"/>
                <a:ea typeface="Times New Roman"/>
                <a:cs typeface="Times New Roman"/>
                <a:sym typeface="Times New Roman"/>
              </a:rPr>
              <a:t>Serve a Valuable Scope Contribution (VSC) on the engagement, as confirmed by the State.</a:t>
            </a:r>
            <a:endParaRPr/>
          </a:p>
          <a:p>
            <a:pPr marL="384038" lvl="0" indent="-384038" algn="l" rtl="0">
              <a:lnSpc>
                <a:spcPct val="94000"/>
              </a:lnSpc>
              <a:spcBef>
                <a:spcPts val="1200"/>
              </a:spcBef>
              <a:spcAft>
                <a:spcPts val="0"/>
              </a:spcAft>
              <a:buClr>
                <a:srgbClr val="101D49"/>
              </a:buClr>
              <a:buSzPct val="100000"/>
              <a:buFont typeface="Arial"/>
              <a:buChar char="•"/>
            </a:pPr>
            <a:r>
              <a:rPr lang="en-US">
                <a:solidFill>
                  <a:srgbClr val="101D49"/>
                </a:solidFill>
                <a:latin typeface="Times New Roman"/>
                <a:ea typeface="Times New Roman"/>
                <a:cs typeface="Times New Roman"/>
                <a:sym typeface="Times New Roman"/>
              </a:rPr>
              <a:t>Provide the goods or services specific to the contract and within the industry area for which it is certified.</a:t>
            </a:r>
            <a:endParaRPr/>
          </a:p>
          <a:p>
            <a:pPr marL="384038" lvl="0" indent="-384038" algn="l" rtl="0">
              <a:lnSpc>
                <a:spcPct val="94000"/>
              </a:lnSpc>
              <a:spcBef>
                <a:spcPts val="1200"/>
              </a:spcBef>
              <a:spcAft>
                <a:spcPts val="0"/>
              </a:spcAft>
              <a:buClr>
                <a:srgbClr val="101D49"/>
              </a:buClr>
              <a:buSzPct val="100000"/>
              <a:buFont typeface="Arial"/>
              <a:buChar char="•"/>
            </a:pPr>
            <a:r>
              <a:rPr lang="en-US" b="1">
                <a:solidFill>
                  <a:srgbClr val="101D49"/>
                </a:solidFill>
                <a:latin typeface="Times New Roman"/>
                <a:ea typeface="Times New Roman"/>
                <a:cs typeface="Times New Roman"/>
                <a:sym typeface="Times New Roman"/>
              </a:rPr>
              <a:t>National Diversity Plans are NOT accepted.</a:t>
            </a:r>
            <a:endParaRPr/>
          </a:p>
          <a:p>
            <a:pPr marL="384038" lvl="0" indent="-266563" algn="l" rtl="0">
              <a:lnSpc>
                <a:spcPct val="94000"/>
              </a:lnSpc>
              <a:spcBef>
                <a:spcPts val="1200"/>
              </a:spcBef>
              <a:spcAft>
                <a:spcPts val="0"/>
              </a:spcAft>
              <a:buClr>
                <a:schemeClr val="dk2"/>
              </a:buClr>
              <a:buSzPct val="100000"/>
              <a:buNone/>
            </a:pPr>
            <a:endParaRPr>
              <a:solidFill>
                <a:schemeClr val="dk1"/>
              </a:solidFill>
              <a:latin typeface="Times New Roman"/>
              <a:ea typeface="Times New Roman"/>
              <a:cs typeface="Times New Roman"/>
              <a:sym typeface="Times New Roman"/>
            </a:endParaRPr>
          </a:p>
        </p:txBody>
      </p:sp>
      <p:sp>
        <p:nvSpPr>
          <p:cNvPr id="305" name="Google Shape;305;p19"/>
          <p:cNvSpPr txBox="1">
            <a:spLocks noGrp="1"/>
          </p:cNvSpPr>
          <p:nvPr>
            <p:ph type="title"/>
          </p:nvPr>
        </p:nvSpPr>
        <p:spPr>
          <a:xfrm>
            <a:off x="1268900" y="870850"/>
            <a:ext cx="101130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4000">
                <a:latin typeface="Times New Roman"/>
                <a:ea typeface="Times New Roman"/>
                <a:cs typeface="Times New Roman"/>
                <a:sym typeface="Times New Roman"/>
              </a:rPr>
              <a:t>Minority and Women’s Business Enterprises</a:t>
            </a:r>
            <a:endParaRPr sz="4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20"/>
          <p:cNvSpPr txBox="1">
            <a:spLocks noGrp="1"/>
          </p:cNvSpPr>
          <p:nvPr>
            <p:ph type="title"/>
          </p:nvPr>
        </p:nvSpPr>
        <p:spPr>
          <a:xfrm>
            <a:off x="1268900" y="870850"/>
            <a:ext cx="101130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4000">
                <a:latin typeface="Times New Roman"/>
                <a:ea typeface="Times New Roman"/>
                <a:cs typeface="Times New Roman"/>
                <a:sym typeface="Times New Roman"/>
              </a:rPr>
              <a:t>Minority and Women’s Business Enterprises</a:t>
            </a:r>
            <a:endParaRPr sz="4000"/>
          </a:p>
        </p:txBody>
      </p:sp>
      <p:sp>
        <p:nvSpPr>
          <p:cNvPr id="312" name="Google Shape;312;p20"/>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0"/>
              </a:spcBef>
              <a:spcAft>
                <a:spcPts val="0"/>
              </a:spcAft>
              <a:buClr>
                <a:srgbClr val="101D49"/>
              </a:buClr>
              <a:buSzPts val="2000"/>
              <a:buNone/>
            </a:pPr>
            <a:r>
              <a:rPr lang="en-US" b="1">
                <a:solidFill>
                  <a:srgbClr val="101D49"/>
                </a:solidFill>
                <a:latin typeface="Times New Roman"/>
                <a:ea typeface="Times New Roman"/>
                <a:cs typeface="Times New Roman"/>
                <a:sym typeface="Times New Roman"/>
              </a:rPr>
              <a:t>Prime contractors should note the following: </a:t>
            </a:r>
            <a:endParaRPr/>
          </a:p>
          <a:p>
            <a:pPr marL="384038" lvl="0" indent="-384038" algn="l" rtl="0">
              <a:lnSpc>
                <a:spcPct val="94000"/>
              </a:lnSpc>
              <a:spcBef>
                <a:spcPts val="1200"/>
              </a:spcBef>
              <a:spcAft>
                <a:spcPts val="0"/>
              </a:spcAft>
              <a:buClr>
                <a:srgbClr val="101D49"/>
              </a:buClr>
              <a:buSzPts val="2000"/>
              <a:buFont typeface="Arial"/>
              <a:buChar char="•"/>
            </a:pPr>
            <a:r>
              <a:rPr lang="en-US">
                <a:solidFill>
                  <a:srgbClr val="101D49"/>
                </a:solidFill>
                <a:latin typeface="Times New Roman"/>
                <a:ea typeface="Times New Roman"/>
                <a:cs typeface="Times New Roman"/>
                <a:sym typeface="Times New Roman"/>
              </a:rPr>
              <a:t>Subcontractors’ MBE/WBE Certification Letter, provided by IDOA, must accompany the proposal to show current status of certification.</a:t>
            </a:r>
            <a:endParaRPr/>
          </a:p>
          <a:p>
            <a:pPr marL="384038" lvl="0" indent="-384038" algn="l" rtl="0">
              <a:lnSpc>
                <a:spcPct val="94000"/>
              </a:lnSpc>
              <a:spcBef>
                <a:spcPts val="1200"/>
              </a:spcBef>
              <a:spcAft>
                <a:spcPts val="0"/>
              </a:spcAft>
              <a:buClr>
                <a:srgbClr val="101D49"/>
              </a:buClr>
              <a:buSzPts val="2000"/>
              <a:buFont typeface="Arial"/>
              <a:buChar char="•"/>
            </a:pPr>
            <a:r>
              <a:rPr lang="en-US">
                <a:solidFill>
                  <a:srgbClr val="101D49"/>
                </a:solidFill>
                <a:latin typeface="Times New Roman"/>
                <a:ea typeface="Times New Roman"/>
                <a:cs typeface="Times New Roman"/>
                <a:sym typeface="Times New Roman"/>
              </a:rPr>
              <a:t>Each firm may only serve as one classification – MBE or WBE (see section 1.21 and 1.22)</a:t>
            </a:r>
            <a:endParaRPr/>
          </a:p>
          <a:p>
            <a:pPr marL="384038" lvl="0" indent="-384038" algn="l" rtl="0">
              <a:lnSpc>
                <a:spcPct val="94000"/>
              </a:lnSpc>
              <a:spcBef>
                <a:spcPts val="1200"/>
              </a:spcBef>
              <a:spcAft>
                <a:spcPts val="0"/>
              </a:spcAft>
              <a:buClr>
                <a:srgbClr val="101D49"/>
              </a:buClr>
              <a:buSzPts val="2000"/>
              <a:buFont typeface="Arial"/>
              <a:buChar char="•"/>
            </a:pPr>
            <a:r>
              <a:rPr lang="en-US">
                <a:solidFill>
                  <a:srgbClr val="101D49"/>
                </a:solidFill>
                <a:latin typeface="Times New Roman"/>
                <a:ea typeface="Times New Roman"/>
                <a:cs typeface="Times New Roman"/>
                <a:sym typeface="Times New Roman"/>
              </a:rPr>
              <a:t>Pursuant to 25 IAC 5-6-2(b)(d), a Prime Contractor who is a MBE or WBE must meet subcontractor goals by using other listed certified firms. Certified Prime Contractors cannot count their own workforce or companies to meet this requirement.</a:t>
            </a:r>
            <a:endParaRPr/>
          </a:p>
          <a:p>
            <a:pPr marL="384038" lvl="0" indent="-257038" algn="l" rtl="0">
              <a:lnSpc>
                <a:spcPct val="94000"/>
              </a:lnSpc>
              <a:spcBef>
                <a:spcPts val="1200"/>
              </a:spcBef>
              <a:spcAft>
                <a:spcPts val="0"/>
              </a:spcAft>
              <a:buClr>
                <a:schemeClr val="dk2"/>
              </a:buClr>
              <a:buSzPts val="2000"/>
              <a:buNone/>
            </a:pP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pic>
        <p:nvPicPr>
          <p:cNvPr id="3" name="Picture 2">
            <a:extLst>
              <a:ext uri="{FF2B5EF4-FFF2-40B4-BE49-F238E27FC236}">
                <a16:creationId xmlns:a16="http://schemas.microsoft.com/office/drawing/2014/main" id="{B7E7F472-5B8B-755B-EEAF-B7003194A53F}"/>
              </a:ext>
            </a:extLst>
          </p:cNvPr>
          <p:cNvPicPr>
            <a:picLocks noChangeAspect="1"/>
          </p:cNvPicPr>
          <p:nvPr/>
        </p:nvPicPr>
        <p:blipFill>
          <a:blip r:embed="rId3"/>
          <a:stretch>
            <a:fillRect/>
          </a:stretch>
        </p:blipFill>
        <p:spPr>
          <a:xfrm>
            <a:off x="2273781" y="1596632"/>
            <a:ext cx="7969678" cy="4194568"/>
          </a:xfrm>
          <a:prstGeom prst="rect">
            <a:avLst/>
          </a:prstGeom>
        </p:spPr>
      </p:pic>
      <p:sp>
        <p:nvSpPr>
          <p:cNvPr id="318" name="Google Shape;318;p21"/>
          <p:cNvSpPr/>
          <p:nvPr/>
        </p:nvSpPr>
        <p:spPr>
          <a:xfrm>
            <a:off x="1661891" y="2818369"/>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19" name="Google Shape;319;p21"/>
          <p:cNvSpPr/>
          <p:nvPr/>
        </p:nvSpPr>
        <p:spPr>
          <a:xfrm>
            <a:off x="1676881" y="2399236"/>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20" name="Google Shape;320;p21"/>
          <p:cNvSpPr/>
          <p:nvPr/>
        </p:nvSpPr>
        <p:spPr>
          <a:xfrm>
            <a:off x="1661891" y="4165289"/>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21" name="Google Shape;321;p21"/>
          <p:cNvSpPr/>
          <p:nvPr/>
        </p:nvSpPr>
        <p:spPr>
          <a:xfrm>
            <a:off x="1661891" y="4575662"/>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22" name="Google Shape;322;p21"/>
          <p:cNvSpPr/>
          <p:nvPr/>
        </p:nvSpPr>
        <p:spPr>
          <a:xfrm rot="10800000">
            <a:off x="9916363" y="4575662"/>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323" name="Google Shape;323;p21"/>
          <p:cNvSpPr txBox="1">
            <a:spLocks noGrp="1"/>
          </p:cNvSpPr>
          <p:nvPr>
            <p:ph type="title"/>
          </p:nvPr>
        </p:nvSpPr>
        <p:spPr>
          <a:xfrm>
            <a:off x="1268900" y="870850"/>
            <a:ext cx="101130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4000">
                <a:latin typeface="Times New Roman"/>
                <a:ea typeface="Times New Roman"/>
                <a:cs typeface="Times New Roman"/>
                <a:sym typeface="Times New Roman"/>
              </a:rPr>
              <a:t>Minority and Women’s Business Enterprises</a:t>
            </a:r>
            <a:endParaRPr sz="40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40"/>
          <p:cNvSpPr txBox="1">
            <a:spLocks noGrp="1"/>
          </p:cNvSpPr>
          <p:nvPr>
            <p:ph type="body" idx="1"/>
          </p:nvPr>
        </p:nvSpPr>
        <p:spPr>
          <a:xfrm>
            <a:off x="1198294" y="2002054"/>
            <a:ext cx="9675353" cy="4398745"/>
          </a:xfrm>
          <a:prstGeom prst="rect">
            <a:avLst/>
          </a:prstGeom>
          <a:noFill/>
          <a:ln>
            <a:noFill/>
          </a:ln>
        </p:spPr>
        <p:txBody>
          <a:bodyPr spcFirstLastPara="1" wrap="square" lIns="91425" tIns="45700" rIns="91425" bIns="45700" anchor="t" anchorCtr="0">
            <a:normAutofit fontScale="55000" lnSpcReduction="20000"/>
          </a:bodyPr>
          <a:lstStyle/>
          <a:p>
            <a:pPr marL="115888" lvl="0" indent="-115888" algn="l" rtl="0">
              <a:lnSpc>
                <a:spcPct val="94000"/>
              </a:lnSpc>
              <a:spcBef>
                <a:spcPts val="1000"/>
              </a:spcBef>
              <a:spcAft>
                <a:spcPts val="0"/>
              </a:spcAft>
              <a:buSzPct val="112852"/>
              <a:buChar char="■"/>
            </a:pPr>
            <a:r>
              <a:rPr lang="en-US" sz="2900" b="1" dirty="0">
                <a:solidFill>
                  <a:schemeClr val="dk1"/>
                </a:solidFill>
                <a:latin typeface="Times New Roman"/>
                <a:ea typeface="Times New Roman"/>
                <a:cs typeface="Times New Roman"/>
                <a:sym typeface="Times New Roman"/>
              </a:rPr>
              <a:t>MBE/WBE Scoring Methodology:</a:t>
            </a:r>
            <a:r>
              <a:rPr lang="en-US" sz="2900" dirty="0">
                <a:solidFill>
                  <a:schemeClr val="dk1"/>
                </a:solidFill>
                <a:latin typeface="Times New Roman"/>
                <a:ea typeface="Times New Roman"/>
                <a:cs typeface="Times New Roman"/>
                <a:sym typeface="Times New Roman"/>
              </a:rPr>
              <a:t> </a:t>
            </a:r>
            <a:r>
              <a:rPr lang="en-US" sz="2500" dirty="0">
                <a:solidFill>
                  <a:schemeClr val="dk1"/>
                </a:solidFill>
                <a:latin typeface="Times New Roman"/>
                <a:ea typeface="Times New Roman"/>
                <a:cs typeface="Times New Roman"/>
                <a:sym typeface="Times New Roman"/>
              </a:rPr>
              <a:t>MBE/WBE scoring is conducted based on 10 points plus a possible 2 bonus points scale</a:t>
            </a:r>
            <a:endParaRPr dirty="0"/>
          </a:p>
          <a:p>
            <a:pPr marL="346075" lvl="1" indent="-114300" algn="l" rtl="0">
              <a:lnSpc>
                <a:spcPct val="94000"/>
              </a:lnSpc>
              <a:spcBef>
                <a:spcPts val="500"/>
              </a:spcBef>
              <a:spcAft>
                <a:spcPts val="0"/>
              </a:spcAft>
              <a:buSzPct val="130909"/>
              <a:buFont typeface="Arial"/>
              <a:buChar char="-"/>
            </a:pPr>
            <a:r>
              <a:rPr lang="en-US" sz="2500" i="0" dirty="0">
                <a:solidFill>
                  <a:schemeClr val="dk1"/>
                </a:solidFill>
                <a:latin typeface="Times New Roman"/>
                <a:ea typeface="Times New Roman"/>
                <a:cs typeface="Times New Roman"/>
                <a:sym typeface="Times New Roman"/>
              </a:rPr>
              <a:t>MBE: Possible 5 points + 1 bonus point</a:t>
            </a:r>
            <a:endParaRPr dirty="0"/>
          </a:p>
          <a:p>
            <a:pPr marL="346075" lvl="1" indent="-114300" algn="l" rtl="0">
              <a:lnSpc>
                <a:spcPct val="94000"/>
              </a:lnSpc>
              <a:spcBef>
                <a:spcPts val="500"/>
              </a:spcBef>
              <a:spcAft>
                <a:spcPts val="0"/>
              </a:spcAft>
              <a:buSzPct val="130909"/>
              <a:buFont typeface="Arial"/>
              <a:buChar char="-"/>
            </a:pPr>
            <a:r>
              <a:rPr lang="en-US" sz="2500" i="0" dirty="0">
                <a:solidFill>
                  <a:schemeClr val="dk1"/>
                </a:solidFill>
                <a:latin typeface="Times New Roman"/>
                <a:ea typeface="Times New Roman"/>
                <a:cs typeface="Times New Roman"/>
                <a:sym typeface="Times New Roman"/>
              </a:rPr>
              <a:t>WBE: Possible 5 points + 1 bonus Point</a:t>
            </a:r>
            <a:endParaRPr dirty="0"/>
          </a:p>
          <a:p>
            <a:pPr marL="0" lvl="0" indent="0" algn="l" rtl="0">
              <a:lnSpc>
                <a:spcPct val="94000"/>
              </a:lnSpc>
              <a:spcBef>
                <a:spcPts val="1000"/>
              </a:spcBef>
              <a:spcAft>
                <a:spcPts val="0"/>
              </a:spcAft>
              <a:buSzPct val="112852"/>
              <a:buNone/>
            </a:pPr>
            <a:r>
              <a:rPr lang="en-US" sz="2900" b="1" dirty="0">
                <a:solidFill>
                  <a:schemeClr val="dk1"/>
                </a:solidFill>
                <a:highlight>
                  <a:srgbClr val="FFFFFF"/>
                </a:highlight>
                <a:latin typeface="Times New Roman"/>
                <a:ea typeface="Times New Roman"/>
                <a:cs typeface="Times New Roman"/>
                <a:sym typeface="Times New Roman"/>
              </a:rPr>
              <a:t>Professional Services Scoring Methodology:</a:t>
            </a:r>
            <a:endParaRPr dirty="0"/>
          </a:p>
          <a:p>
            <a:pPr marL="346075" lvl="1" indent="-114300" algn="l" rtl="0">
              <a:lnSpc>
                <a:spcPct val="94000"/>
              </a:lnSpc>
              <a:spcBef>
                <a:spcPts val="500"/>
              </a:spcBef>
              <a:spcAft>
                <a:spcPts val="0"/>
              </a:spcAft>
              <a:buSzPct val="130909"/>
              <a:buFont typeface="Calibri"/>
              <a:buChar char="-"/>
            </a:pPr>
            <a:r>
              <a:rPr lang="en-US" sz="2500" i="0" dirty="0">
                <a:solidFill>
                  <a:schemeClr val="dk1"/>
                </a:solidFill>
                <a:highlight>
                  <a:srgbClr val="FFFFFF"/>
                </a:highlight>
                <a:latin typeface="Times New Roman"/>
                <a:ea typeface="Times New Roman"/>
                <a:cs typeface="Times New Roman"/>
                <a:sym typeface="Times New Roman"/>
              </a:rPr>
              <a:t>The points will be awarded on the following schedule:</a:t>
            </a:r>
            <a:endParaRPr dirty="0"/>
          </a:p>
          <a:p>
            <a:pPr marL="231775" lvl="1" indent="0" algn="l" rtl="0">
              <a:lnSpc>
                <a:spcPct val="94000"/>
              </a:lnSpc>
              <a:spcBef>
                <a:spcPts val="500"/>
              </a:spcBef>
              <a:spcAft>
                <a:spcPts val="0"/>
              </a:spcAft>
              <a:buSzPct val="130909"/>
              <a:buNone/>
            </a:pPr>
            <a:r>
              <a:rPr lang="en-US" sz="2500" i="0" dirty="0">
                <a:solidFill>
                  <a:schemeClr val="dk1"/>
                </a:solidFill>
                <a:highlight>
                  <a:srgbClr val="FFFFFF"/>
                </a:highlight>
                <a:latin typeface="Times New Roman"/>
                <a:ea typeface="Times New Roman"/>
                <a:cs typeface="Times New Roman"/>
                <a:sym typeface="Times New Roman"/>
              </a:rPr>
              <a:t>MBE:</a:t>
            </a:r>
            <a:br>
              <a:rPr lang="en-US" sz="2500" i="0" dirty="0">
                <a:solidFill>
                  <a:schemeClr val="dk1"/>
                </a:solidFill>
                <a:highlight>
                  <a:srgbClr val="FFFFFF"/>
                </a:highlight>
                <a:latin typeface="Times New Roman"/>
                <a:ea typeface="Times New Roman"/>
                <a:cs typeface="Times New Roman"/>
                <a:sym typeface="Times New Roman"/>
              </a:rPr>
            </a:br>
            <a:br>
              <a:rPr lang="en-US" sz="2500" i="0" dirty="0">
                <a:solidFill>
                  <a:schemeClr val="dk1"/>
                </a:solidFill>
                <a:highlight>
                  <a:srgbClr val="FFFFFF"/>
                </a:highlight>
                <a:latin typeface="Times New Roman"/>
                <a:ea typeface="Times New Roman"/>
                <a:cs typeface="Times New Roman"/>
                <a:sym typeface="Times New Roman"/>
              </a:rPr>
            </a:br>
            <a:endParaRPr sz="2500" i="0" dirty="0">
              <a:solidFill>
                <a:schemeClr val="dk1"/>
              </a:solidFill>
              <a:highlight>
                <a:srgbClr val="FFFFFF"/>
              </a:highlight>
              <a:latin typeface="Times New Roman"/>
              <a:ea typeface="Times New Roman"/>
              <a:cs typeface="Times New Roman"/>
              <a:sym typeface="Times New Roman"/>
            </a:endParaRPr>
          </a:p>
          <a:p>
            <a:pPr marL="346075" lvl="1" indent="0" algn="l" rtl="0">
              <a:lnSpc>
                <a:spcPct val="94000"/>
              </a:lnSpc>
              <a:spcBef>
                <a:spcPts val="500"/>
              </a:spcBef>
              <a:spcAft>
                <a:spcPts val="0"/>
              </a:spcAft>
              <a:buSzPct val="130909"/>
              <a:buFont typeface="Calibri"/>
              <a:buNone/>
            </a:pPr>
            <a:endParaRPr sz="2500" i="0" dirty="0">
              <a:solidFill>
                <a:schemeClr val="dk1"/>
              </a:solidFill>
              <a:highlight>
                <a:srgbClr val="FFFFFF"/>
              </a:highlight>
              <a:latin typeface="Times New Roman"/>
              <a:ea typeface="Times New Roman"/>
              <a:cs typeface="Times New Roman"/>
              <a:sym typeface="Times New Roman"/>
            </a:endParaRPr>
          </a:p>
          <a:p>
            <a:pPr marL="231775" lvl="1" indent="0" algn="l" rtl="0">
              <a:lnSpc>
                <a:spcPct val="94000"/>
              </a:lnSpc>
              <a:spcBef>
                <a:spcPts val="500"/>
              </a:spcBef>
              <a:spcAft>
                <a:spcPts val="0"/>
              </a:spcAft>
              <a:buSzPct val="130909"/>
              <a:buNone/>
            </a:pPr>
            <a:r>
              <a:rPr lang="en-US" sz="2500" i="0" dirty="0">
                <a:solidFill>
                  <a:schemeClr val="dk1"/>
                </a:solidFill>
                <a:highlight>
                  <a:srgbClr val="FFFFFF"/>
                </a:highlight>
                <a:latin typeface="Times New Roman"/>
                <a:ea typeface="Times New Roman"/>
                <a:cs typeface="Times New Roman"/>
                <a:sym typeface="Times New Roman"/>
              </a:rPr>
              <a:t>WBE:</a:t>
            </a:r>
            <a:endParaRPr dirty="0"/>
          </a:p>
          <a:p>
            <a:pPr marL="231775" lvl="1" indent="0" algn="l" rtl="0">
              <a:lnSpc>
                <a:spcPct val="94000"/>
              </a:lnSpc>
              <a:spcBef>
                <a:spcPts val="500"/>
              </a:spcBef>
              <a:spcAft>
                <a:spcPts val="0"/>
              </a:spcAft>
              <a:buSzPct val="130909"/>
              <a:buNone/>
            </a:pPr>
            <a:endParaRPr sz="2500" i="0" dirty="0">
              <a:solidFill>
                <a:schemeClr val="dk1"/>
              </a:solidFill>
              <a:highlight>
                <a:srgbClr val="FFFF00"/>
              </a:highlight>
              <a:latin typeface="Times New Roman"/>
              <a:ea typeface="Times New Roman"/>
              <a:cs typeface="Times New Roman"/>
              <a:sym typeface="Times New Roman"/>
            </a:endParaRPr>
          </a:p>
          <a:p>
            <a:pPr marL="346075" lvl="1" indent="0" algn="l" rtl="0">
              <a:lnSpc>
                <a:spcPct val="94000"/>
              </a:lnSpc>
              <a:spcBef>
                <a:spcPts val="500"/>
              </a:spcBef>
              <a:spcAft>
                <a:spcPts val="0"/>
              </a:spcAft>
              <a:buSzPct val="130909"/>
              <a:buFont typeface="Calibri"/>
              <a:buNone/>
            </a:pPr>
            <a:endParaRPr sz="2500" i="0" dirty="0">
              <a:solidFill>
                <a:schemeClr val="dk1"/>
              </a:solidFill>
              <a:latin typeface="Times New Roman"/>
              <a:ea typeface="Times New Roman"/>
              <a:cs typeface="Times New Roman"/>
              <a:sym typeface="Times New Roman"/>
            </a:endParaRPr>
          </a:p>
          <a:p>
            <a:pPr marL="346075" lvl="1" indent="-114300" algn="l" rtl="0">
              <a:lnSpc>
                <a:spcPct val="94000"/>
              </a:lnSpc>
              <a:spcBef>
                <a:spcPts val="500"/>
              </a:spcBef>
              <a:spcAft>
                <a:spcPts val="0"/>
              </a:spcAft>
              <a:buSzPct val="130909"/>
              <a:buFont typeface="Calibri"/>
              <a:buChar char="-"/>
            </a:pPr>
            <a:r>
              <a:rPr lang="en-US" sz="2500" i="0" dirty="0">
                <a:solidFill>
                  <a:schemeClr val="dk1"/>
                </a:solidFill>
                <a:latin typeface="Times New Roman"/>
                <a:ea typeface="Times New Roman"/>
                <a:cs typeface="Times New Roman"/>
                <a:sym typeface="Times New Roman"/>
              </a:rPr>
              <a:t>Fractional percentages will be rounded up or down to the nearest whole percentage</a:t>
            </a:r>
            <a:endParaRPr dirty="0"/>
          </a:p>
          <a:p>
            <a:pPr marL="346075" lvl="1" indent="-114300" algn="l" rtl="0">
              <a:lnSpc>
                <a:spcPct val="94000"/>
              </a:lnSpc>
              <a:spcBef>
                <a:spcPts val="500"/>
              </a:spcBef>
              <a:spcAft>
                <a:spcPts val="0"/>
              </a:spcAft>
              <a:buSzPct val="130909"/>
              <a:buFont typeface="Calibri"/>
              <a:buChar char="-"/>
            </a:pPr>
            <a:r>
              <a:rPr lang="en-US" sz="2500" i="0" dirty="0">
                <a:solidFill>
                  <a:schemeClr val="dk1"/>
                </a:solidFill>
                <a:latin typeface="Times New Roman"/>
                <a:ea typeface="Times New Roman"/>
                <a:cs typeface="Times New Roman"/>
                <a:sym typeface="Times New Roman"/>
              </a:rPr>
              <a:t>If the respondent’s commitment percentage is rounded down to 0% for MBE or WBE participation the respondent will receive 0 points. </a:t>
            </a:r>
            <a:endParaRPr dirty="0"/>
          </a:p>
          <a:p>
            <a:pPr marL="346075" lvl="1" indent="-114300" algn="l" rtl="0">
              <a:lnSpc>
                <a:spcPct val="94000"/>
              </a:lnSpc>
              <a:spcBef>
                <a:spcPts val="500"/>
              </a:spcBef>
              <a:spcAft>
                <a:spcPts val="0"/>
              </a:spcAft>
              <a:buSzPct val="130909"/>
              <a:buFont typeface="Calibri"/>
              <a:buChar char="-"/>
            </a:pPr>
            <a:r>
              <a:rPr lang="en-US" sz="2500" i="0" dirty="0">
                <a:solidFill>
                  <a:schemeClr val="dk1"/>
                </a:solidFill>
                <a:latin typeface="Times New Roman"/>
                <a:ea typeface="Times New Roman"/>
                <a:cs typeface="Times New Roman"/>
                <a:sym typeface="Times New Roman"/>
              </a:rPr>
              <a:t>Submissions of 0% participation will result in a deduction of 1 point in each category</a:t>
            </a:r>
            <a:endParaRPr dirty="0"/>
          </a:p>
          <a:p>
            <a:pPr marL="346075" lvl="1" indent="-114300" algn="l" rtl="0">
              <a:lnSpc>
                <a:spcPct val="94000"/>
              </a:lnSpc>
              <a:spcBef>
                <a:spcPts val="500"/>
              </a:spcBef>
              <a:spcAft>
                <a:spcPts val="0"/>
              </a:spcAft>
              <a:buSzPct val="130909"/>
              <a:buFont typeface="Calibri"/>
              <a:buChar char="-"/>
            </a:pPr>
            <a:r>
              <a:rPr lang="en-US" sz="2500" i="0" dirty="0">
                <a:solidFill>
                  <a:schemeClr val="dk1"/>
                </a:solidFill>
                <a:latin typeface="Times New Roman"/>
                <a:ea typeface="Times New Roman"/>
                <a:cs typeface="Times New Roman"/>
                <a:sym typeface="Times New Roman"/>
              </a:rPr>
              <a:t>The highest submission which exceeds the goal (“exceeds” defined as a commitment percentage that is equal to or greater than 8% </a:t>
            </a:r>
            <a:r>
              <a:rPr lang="en-US" sz="2500" i="0" u="sng" dirty="0">
                <a:solidFill>
                  <a:schemeClr val="dk1"/>
                </a:solidFill>
                <a:latin typeface="Times New Roman"/>
                <a:ea typeface="Times New Roman"/>
                <a:cs typeface="Times New Roman"/>
                <a:sym typeface="Times New Roman"/>
              </a:rPr>
              <a:t>before rounding</a:t>
            </a:r>
            <a:r>
              <a:rPr lang="en-US" sz="2500" i="0" dirty="0">
                <a:solidFill>
                  <a:schemeClr val="dk1"/>
                </a:solidFill>
                <a:latin typeface="Times New Roman"/>
                <a:ea typeface="Times New Roman"/>
                <a:cs typeface="Times New Roman"/>
                <a:sym typeface="Times New Roman"/>
              </a:rPr>
              <a:t>) for the MBE participation or equal to or greater than 11% </a:t>
            </a:r>
            <a:r>
              <a:rPr lang="en-US" sz="2500" i="0" u="sng" dirty="0">
                <a:solidFill>
                  <a:schemeClr val="dk1"/>
                </a:solidFill>
                <a:latin typeface="Times New Roman"/>
                <a:ea typeface="Times New Roman"/>
                <a:cs typeface="Times New Roman"/>
                <a:sym typeface="Times New Roman"/>
              </a:rPr>
              <a:t>before rounding</a:t>
            </a:r>
            <a:r>
              <a:rPr lang="en-US" sz="2500" i="0" dirty="0">
                <a:solidFill>
                  <a:schemeClr val="dk1"/>
                </a:solidFill>
                <a:latin typeface="Times New Roman"/>
                <a:ea typeface="Times New Roman"/>
                <a:cs typeface="Times New Roman"/>
                <a:sym typeface="Times New Roman"/>
              </a:rPr>
              <a:t>) for the WBE participation will receive 6 points (5 points plus 1 bonus point). In case of a tie both firms will receive 6 points.</a:t>
            </a:r>
            <a:endParaRPr dirty="0"/>
          </a:p>
          <a:p>
            <a:pPr marL="384038" lvl="0" indent="-269738" algn="l" rtl="0">
              <a:lnSpc>
                <a:spcPct val="94000"/>
              </a:lnSpc>
              <a:spcBef>
                <a:spcPts val="1000"/>
              </a:spcBef>
              <a:spcAft>
                <a:spcPts val="0"/>
              </a:spcAft>
              <a:buSzPct val="163636"/>
              <a:buNone/>
            </a:pPr>
            <a:endParaRPr dirty="0">
              <a:solidFill>
                <a:schemeClr val="dk1"/>
              </a:solidFill>
              <a:latin typeface="Libre Franklin"/>
              <a:ea typeface="Libre Franklin"/>
              <a:cs typeface="Libre Franklin"/>
              <a:sym typeface="Libre Franklin"/>
            </a:endParaRPr>
          </a:p>
        </p:txBody>
      </p:sp>
      <p:sp>
        <p:nvSpPr>
          <p:cNvPr id="333" name="Google Shape;333;p40"/>
          <p:cNvSpPr txBox="1">
            <a:spLocks noGrp="1"/>
          </p:cNvSpPr>
          <p:nvPr>
            <p:ph type="title"/>
          </p:nvPr>
        </p:nvSpPr>
        <p:spPr>
          <a:xfrm>
            <a:off x="1268900" y="870850"/>
            <a:ext cx="101130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600"/>
              <a:buFont typeface="Times New Roman"/>
              <a:buNone/>
            </a:pPr>
            <a:r>
              <a:rPr lang="en-US" sz="400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Minority and Women’s Business Enterprises</a:t>
            </a:r>
            <a:endParaRPr sz="4000"/>
          </a:p>
        </p:txBody>
      </p:sp>
      <p:pic>
        <p:nvPicPr>
          <p:cNvPr id="3" name="Picture 2">
            <a:extLst>
              <a:ext uri="{FF2B5EF4-FFF2-40B4-BE49-F238E27FC236}">
                <a16:creationId xmlns:a16="http://schemas.microsoft.com/office/drawing/2014/main" id="{C8A4BC92-0FF3-EE1D-B0C1-87EC60F75904}"/>
              </a:ext>
            </a:extLst>
          </p:cNvPr>
          <p:cNvPicPr>
            <a:picLocks noChangeAspect="1"/>
          </p:cNvPicPr>
          <p:nvPr/>
        </p:nvPicPr>
        <p:blipFill>
          <a:blip r:embed="rId3"/>
          <a:stretch>
            <a:fillRect/>
          </a:stretch>
        </p:blipFill>
        <p:spPr>
          <a:xfrm>
            <a:off x="2028119" y="3373009"/>
            <a:ext cx="6642450" cy="658183"/>
          </a:xfrm>
          <a:prstGeom prst="rect">
            <a:avLst/>
          </a:prstGeom>
        </p:spPr>
      </p:pic>
      <p:pic>
        <p:nvPicPr>
          <p:cNvPr id="5" name="Picture 4">
            <a:extLst>
              <a:ext uri="{FF2B5EF4-FFF2-40B4-BE49-F238E27FC236}">
                <a16:creationId xmlns:a16="http://schemas.microsoft.com/office/drawing/2014/main" id="{6766441A-1ED6-8BD2-3EDB-C2D6AE6658BB}"/>
              </a:ext>
            </a:extLst>
          </p:cNvPr>
          <p:cNvPicPr>
            <a:picLocks noChangeAspect="1"/>
          </p:cNvPicPr>
          <p:nvPr/>
        </p:nvPicPr>
        <p:blipFill>
          <a:blip r:embed="rId4"/>
          <a:stretch>
            <a:fillRect/>
          </a:stretch>
        </p:blipFill>
        <p:spPr>
          <a:xfrm>
            <a:off x="2053810" y="4084064"/>
            <a:ext cx="6902259" cy="614881"/>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41"/>
          <p:cNvSpPr txBox="1">
            <a:spLocks noGrp="1"/>
          </p:cNvSpPr>
          <p:nvPr>
            <p:ph type="title"/>
          </p:nvPr>
        </p:nvSpPr>
        <p:spPr>
          <a:xfrm>
            <a:off x="1371599" y="870860"/>
            <a:ext cx="9721121" cy="82915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4400">
                <a:latin typeface="Times New Roman"/>
                <a:ea typeface="Times New Roman"/>
                <a:cs typeface="Times New Roman"/>
                <a:sym typeface="Times New Roman"/>
              </a:rPr>
              <a:t>Indiana Veteran Owned Small Business</a:t>
            </a:r>
            <a:endParaRPr/>
          </a:p>
        </p:txBody>
      </p:sp>
      <p:sp>
        <p:nvSpPr>
          <p:cNvPr id="340" name="Google Shape;340;p41"/>
          <p:cNvSpPr txBox="1"/>
          <p:nvPr/>
        </p:nvSpPr>
        <p:spPr>
          <a:xfrm>
            <a:off x="1140246" y="1784209"/>
            <a:ext cx="10063908" cy="3960560"/>
          </a:xfrm>
          <a:prstGeom prst="rect">
            <a:avLst/>
          </a:prstGeom>
          <a:noFill/>
          <a:ln>
            <a:noFill/>
          </a:ln>
        </p:spPr>
        <p:txBody>
          <a:bodyPr spcFirstLastPara="1" wrap="square" lIns="91425" tIns="45700" rIns="91425" bIns="45700" anchor="b" anchorCtr="0">
            <a:normAutofit/>
          </a:bodyPr>
          <a:lstStyle/>
          <a:p>
            <a:pPr marL="384038" marR="0" lvl="1" indent="-384038" algn="l" rtl="0">
              <a:lnSpc>
                <a:spcPct val="104000"/>
              </a:lnSpc>
              <a:spcBef>
                <a:spcPts val="0"/>
              </a:spcBef>
              <a:spcAft>
                <a:spcPts val="0"/>
              </a:spcAft>
              <a:buClr>
                <a:srgbClr val="000000"/>
              </a:buClr>
              <a:buSzPts val="2000"/>
              <a:buFont typeface="Libre Franklin"/>
              <a:buChar char="■"/>
            </a:pPr>
            <a:r>
              <a:rPr lang="en-US" sz="2000" b="0" i="0" u="none" strike="noStrike" cap="none">
                <a:solidFill>
                  <a:schemeClr val="dk1"/>
                </a:solidFill>
                <a:latin typeface="Times New Roman"/>
                <a:ea typeface="Times New Roman"/>
                <a:cs typeface="Times New Roman"/>
                <a:sym typeface="Times New Roman"/>
              </a:rPr>
              <a:t>Contact Information</a:t>
            </a:r>
            <a:endParaRPr/>
          </a:p>
          <a:p>
            <a:pPr marL="914377" marR="0" lvl="1" indent="-384038" algn="l" rtl="0">
              <a:lnSpc>
                <a:spcPct val="94000"/>
              </a:lnSpc>
              <a:spcBef>
                <a:spcPts val="700"/>
              </a:spcBef>
              <a:spcAft>
                <a:spcPts val="0"/>
              </a:spcAft>
              <a:buClr>
                <a:srgbClr val="000000"/>
              </a:buClr>
              <a:buSzPts val="1800"/>
              <a:buFont typeface="Libre Franklin"/>
              <a:buChar char="–"/>
            </a:pPr>
            <a:r>
              <a:rPr lang="en-US" sz="1800" b="0" i="0" u="none" strike="noStrike" cap="none">
                <a:solidFill>
                  <a:schemeClr val="dk1"/>
                </a:solidFill>
                <a:latin typeface="Times New Roman"/>
                <a:ea typeface="Times New Roman"/>
                <a:cs typeface="Times New Roman"/>
                <a:sym typeface="Times New Roman"/>
              </a:rPr>
              <a:t>Phone: 317-232-3061</a:t>
            </a:r>
            <a:endParaRPr/>
          </a:p>
          <a:p>
            <a:pPr marL="914377" marR="0" lvl="1" indent="-384038" algn="l" rtl="0">
              <a:lnSpc>
                <a:spcPct val="94000"/>
              </a:lnSpc>
              <a:spcBef>
                <a:spcPts val="700"/>
              </a:spcBef>
              <a:spcAft>
                <a:spcPts val="0"/>
              </a:spcAft>
              <a:buClr>
                <a:srgbClr val="000000"/>
              </a:buClr>
              <a:buSzPts val="1800"/>
              <a:buFont typeface="Libre Franklin"/>
              <a:buChar char="–"/>
            </a:pPr>
            <a:r>
              <a:rPr lang="en-US" sz="1800" b="0" i="0" u="none" strike="noStrike" cap="none">
                <a:solidFill>
                  <a:schemeClr val="dk1"/>
                </a:solidFill>
                <a:latin typeface="Times New Roman"/>
                <a:ea typeface="Times New Roman"/>
                <a:cs typeface="Times New Roman"/>
                <a:sym typeface="Times New Roman"/>
              </a:rPr>
              <a:t>E-mail: </a:t>
            </a:r>
            <a:r>
              <a:rPr lang="en-US" sz="1800" b="0" i="0" u="sng" strike="noStrike" cap="none">
                <a:solidFill>
                  <a:schemeClr val="dk1"/>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Indianaveteranspreference@idoa.in.gov</a:t>
            </a:r>
            <a:endParaRPr sz="1800" b="0" i="0" u="none" strike="noStrike" cap="none">
              <a:solidFill>
                <a:schemeClr val="dk1"/>
              </a:solidFill>
              <a:latin typeface="Times New Roman"/>
              <a:ea typeface="Times New Roman"/>
              <a:cs typeface="Times New Roman"/>
              <a:sym typeface="Times New Roman"/>
            </a:endParaRPr>
          </a:p>
          <a:p>
            <a:pPr marL="914377" marR="0" lvl="1" indent="-384038" algn="l" rtl="0">
              <a:lnSpc>
                <a:spcPct val="94000"/>
              </a:lnSpc>
              <a:spcBef>
                <a:spcPts val="700"/>
              </a:spcBef>
              <a:spcAft>
                <a:spcPts val="0"/>
              </a:spcAft>
              <a:buClr>
                <a:srgbClr val="000000"/>
              </a:buClr>
              <a:buSzPts val="1800"/>
              <a:buFont typeface="Libre Franklin"/>
              <a:buChar char="–"/>
            </a:pPr>
            <a:r>
              <a:rPr lang="en-US" sz="1800" b="0" i="0" u="none" strike="noStrike" cap="none">
                <a:solidFill>
                  <a:schemeClr val="dk1"/>
                </a:solidFill>
                <a:latin typeface="Times New Roman"/>
                <a:ea typeface="Times New Roman"/>
                <a:cs typeface="Times New Roman"/>
                <a:sym typeface="Times New Roman"/>
              </a:rPr>
              <a:t>Web: </a:t>
            </a:r>
            <a:r>
              <a:rPr lang="en-US" sz="1800" b="0" i="0" u="sng" strike="noStrike" cap="none">
                <a:solidFill>
                  <a:schemeClr val="dk1"/>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www.in.gov/idoa/2863.htm</a:t>
            </a:r>
            <a:r>
              <a:rPr lang="en-US" sz="1800" b="0" i="0" u="none" strike="noStrike" cap="none">
                <a:solidFill>
                  <a:schemeClr val="dk1"/>
                </a:solidFill>
                <a:latin typeface="Times New Roman"/>
                <a:ea typeface="Times New Roman"/>
                <a:cs typeface="Times New Roman"/>
                <a:sym typeface="Times New Roman"/>
              </a:rPr>
              <a:t>   </a:t>
            </a:r>
            <a:endParaRPr/>
          </a:p>
          <a:p>
            <a:pPr marL="384038" marR="0" lvl="1" indent="-384038" algn="l" rtl="0">
              <a:lnSpc>
                <a:spcPct val="104000"/>
              </a:lnSpc>
              <a:spcBef>
                <a:spcPts val="1200"/>
              </a:spcBef>
              <a:spcAft>
                <a:spcPts val="0"/>
              </a:spcAft>
              <a:buClr>
                <a:srgbClr val="000000"/>
              </a:buClr>
              <a:buSzPts val="2000"/>
              <a:buFont typeface="Libre Franklin"/>
              <a:buChar char="■"/>
            </a:pPr>
            <a:r>
              <a:rPr lang="en-US" sz="2000" b="0" i="0" u="none" strike="noStrike" cap="none">
                <a:solidFill>
                  <a:schemeClr val="dk1"/>
                </a:solidFill>
                <a:latin typeface="Times New Roman"/>
                <a:ea typeface="Times New Roman"/>
                <a:cs typeface="Times New Roman"/>
                <a:sym typeface="Times New Roman"/>
              </a:rPr>
              <a:t>Complete Attachment A1, IVOSB Form</a:t>
            </a:r>
            <a:endParaRPr/>
          </a:p>
          <a:p>
            <a:pPr marL="914377" marR="0" lvl="1" indent="-384038" algn="l" rtl="0">
              <a:lnSpc>
                <a:spcPct val="94000"/>
              </a:lnSpc>
              <a:spcBef>
                <a:spcPts val="700"/>
              </a:spcBef>
              <a:spcAft>
                <a:spcPts val="0"/>
              </a:spcAft>
              <a:buClr>
                <a:srgbClr val="000000"/>
              </a:buClr>
              <a:buSzPts val="1800"/>
              <a:buFont typeface="Libre Franklin"/>
              <a:buChar char="–"/>
            </a:pPr>
            <a:r>
              <a:rPr lang="en-US" sz="1800" b="0" i="0" u="none" strike="noStrike" cap="none">
                <a:solidFill>
                  <a:schemeClr val="dk1"/>
                </a:solidFill>
                <a:latin typeface="Times New Roman"/>
                <a:ea typeface="Times New Roman"/>
                <a:cs typeface="Times New Roman"/>
                <a:sym typeface="Times New Roman"/>
              </a:rPr>
              <a:t>Include sub-contractor letter of commitment for each Scope the Respondent is responding to</a:t>
            </a:r>
            <a:endParaRPr/>
          </a:p>
          <a:p>
            <a:pPr marL="384038" marR="0" lvl="1" indent="-384038" algn="l" rtl="0">
              <a:lnSpc>
                <a:spcPct val="104000"/>
              </a:lnSpc>
              <a:spcBef>
                <a:spcPts val="1200"/>
              </a:spcBef>
              <a:spcAft>
                <a:spcPts val="0"/>
              </a:spcAft>
              <a:buClr>
                <a:srgbClr val="000000"/>
              </a:buClr>
              <a:buSzPts val="2000"/>
              <a:buFont typeface="Libre Franklin"/>
              <a:buChar char="■"/>
            </a:pPr>
            <a:r>
              <a:rPr lang="en-US" sz="2000" b="0" i="0" u="none" strike="noStrike" cap="none">
                <a:solidFill>
                  <a:schemeClr val="dk1"/>
                </a:solidFill>
                <a:latin typeface="Times New Roman"/>
                <a:ea typeface="Times New Roman"/>
                <a:cs typeface="Times New Roman"/>
                <a:sym typeface="Times New Roman"/>
              </a:rPr>
              <a:t>Goals for Proposal</a:t>
            </a:r>
            <a:endParaRPr/>
          </a:p>
          <a:p>
            <a:pPr marL="914377" marR="0" lvl="1" indent="-384038" algn="l" rtl="0">
              <a:lnSpc>
                <a:spcPct val="114000"/>
              </a:lnSpc>
              <a:spcBef>
                <a:spcPts val="700"/>
              </a:spcBef>
              <a:spcAft>
                <a:spcPts val="0"/>
              </a:spcAft>
              <a:buClr>
                <a:srgbClr val="000000"/>
              </a:buClr>
              <a:buSzPts val="1800"/>
              <a:buFont typeface="Libre Franklin"/>
              <a:buChar char="–"/>
            </a:pPr>
            <a:r>
              <a:rPr lang="en-US" sz="1800" b="0" i="0" u="none" strike="noStrike" cap="none">
                <a:solidFill>
                  <a:schemeClr val="dk1"/>
                </a:solidFill>
                <a:highlight>
                  <a:srgbClr val="FFFFFF"/>
                </a:highlight>
                <a:latin typeface="Times New Roman"/>
                <a:ea typeface="Times New Roman"/>
                <a:cs typeface="Times New Roman"/>
                <a:sym typeface="Times New Roman"/>
              </a:rPr>
              <a:t>3% </a:t>
            </a:r>
            <a:r>
              <a:rPr lang="en-US" sz="1800" b="0" i="0" u="none" strike="noStrike" cap="none">
                <a:solidFill>
                  <a:schemeClr val="dk1"/>
                </a:solidFill>
                <a:latin typeface="Times New Roman"/>
                <a:ea typeface="Times New Roman"/>
                <a:cs typeface="Times New Roman"/>
                <a:sym typeface="Times New Roman"/>
              </a:rPr>
              <a:t>Veteran Owned Small Business of the Total Bid Amount</a:t>
            </a:r>
            <a:endParaRPr/>
          </a:p>
          <a:p>
            <a:pPr marL="0" marR="0" lvl="0" indent="0" algn="l" rtl="0">
              <a:lnSpc>
                <a:spcPct val="84000"/>
              </a:lnSpc>
              <a:spcBef>
                <a:spcPts val="200"/>
              </a:spcBef>
              <a:spcAft>
                <a:spcPts val="0"/>
              </a:spcAft>
              <a:buClr>
                <a:srgbClr val="000000"/>
              </a:buClr>
              <a:buSzPts val="3600"/>
              <a:buFont typeface="Libre Franklin"/>
              <a:buNone/>
            </a:pPr>
            <a:endParaRPr sz="3600" b="0" i="0" u="none" strike="noStrike" cap="none">
              <a:solidFill>
                <a:schemeClr val="dk1"/>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42"/>
          <p:cNvSpPr txBox="1"/>
          <p:nvPr/>
        </p:nvSpPr>
        <p:spPr>
          <a:xfrm>
            <a:off x="661012" y="3783711"/>
            <a:ext cx="3084334"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dirty="0">
                <a:solidFill>
                  <a:srgbClr val="FF0000"/>
                </a:solidFill>
                <a:latin typeface="Times New Roman"/>
                <a:ea typeface="Times New Roman"/>
                <a:cs typeface="Times New Roman"/>
                <a:sym typeface="Times New Roman"/>
              </a:rPr>
              <a:t>Please carefully review the information in this box</a:t>
            </a:r>
            <a:endParaRPr dirty="0"/>
          </a:p>
        </p:txBody>
      </p:sp>
      <p:cxnSp>
        <p:nvCxnSpPr>
          <p:cNvPr id="347" name="Google Shape;347;p42"/>
          <p:cNvCxnSpPr/>
          <p:nvPr/>
        </p:nvCxnSpPr>
        <p:spPr>
          <a:xfrm>
            <a:off x="1608463" y="4554891"/>
            <a:ext cx="1949985" cy="0"/>
          </a:xfrm>
          <a:prstGeom prst="straightConnector1">
            <a:avLst/>
          </a:prstGeom>
          <a:noFill/>
          <a:ln w="9525" cap="flat" cmpd="sng">
            <a:solidFill>
              <a:schemeClr val="dk1"/>
            </a:solidFill>
            <a:prstDash val="solid"/>
            <a:round/>
            <a:headEnd type="none" w="sm" len="sm"/>
            <a:tailEnd type="triangle" w="med" len="med"/>
          </a:ln>
        </p:spPr>
      </p:cxnSp>
      <p:pic>
        <p:nvPicPr>
          <p:cNvPr id="3" name="Picture 2">
            <a:extLst>
              <a:ext uri="{FF2B5EF4-FFF2-40B4-BE49-F238E27FC236}">
                <a16:creationId xmlns:a16="http://schemas.microsoft.com/office/drawing/2014/main" id="{71A71676-07DD-D703-82E7-94CA7B418FB2}"/>
              </a:ext>
            </a:extLst>
          </p:cNvPr>
          <p:cNvPicPr>
            <a:picLocks noChangeAspect="1"/>
          </p:cNvPicPr>
          <p:nvPr/>
        </p:nvPicPr>
        <p:blipFill>
          <a:blip r:embed="rId3"/>
          <a:stretch>
            <a:fillRect/>
          </a:stretch>
        </p:blipFill>
        <p:spPr>
          <a:xfrm>
            <a:off x="3558448" y="492632"/>
            <a:ext cx="5249506" cy="587273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43"/>
          <p:cNvSpPr txBox="1">
            <a:spLocks noGrp="1"/>
          </p:cNvSpPr>
          <p:nvPr>
            <p:ph type="title"/>
          </p:nvPr>
        </p:nvSpPr>
        <p:spPr>
          <a:xfrm>
            <a:off x="1371599" y="870860"/>
            <a:ext cx="9706131" cy="82915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4400">
                <a:latin typeface="Times New Roman"/>
                <a:ea typeface="Times New Roman"/>
                <a:cs typeface="Times New Roman"/>
                <a:sym typeface="Times New Roman"/>
              </a:rPr>
              <a:t>Indiana Veteran Owned Small Business</a:t>
            </a:r>
            <a:endParaRPr/>
          </a:p>
        </p:txBody>
      </p:sp>
      <p:sp>
        <p:nvSpPr>
          <p:cNvPr id="354" name="Google Shape;354;p43"/>
          <p:cNvSpPr txBox="1"/>
          <p:nvPr/>
        </p:nvSpPr>
        <p:spPr>
          <a:xfrm>
            <a:off x="1371600" y="2286005"/>
            <a:ext cx="9601200" cy="2851480"/>
          </a:xfrm>
          <a:prstGeom prst="rect">
            <a:avLst/>
          </a:prstGeom>
          <a:noFill/>
          <a:ln>
            <a:noFill/>
          </a:ln>
        </p:spPr>
        <p:txBody>
          <a:bodyPr spcFirstLastPara="1" wrap="square" lIns="91425" tIns="45700" rIns="91425" bIns="45700" anchor="b" anchorCtr="0">
            <a:normAutofit fontScale="92500" lnSpcReduction="20000"/>
          </a:bodyPr>
          <a:lstStyle/>
          <a:p>
            <a:pPr marL="0" marR="0" lvl="0" indent="0" algn="l" rtl="0">
              <a:lnSpc>
                <a:spcPct val="100000"/>
              </a:lnSpc>
              <a:spcBef>
                <a:spcPts val="0"/>
              </a:spcBef>
              <a:spcAft>
                <a:spcPts val="0"/>
              </a:spcAft>
              <a:buClr>
                <a:srgbClr val="000000"/>
              </a:buClr>
              <a:buSzPct val="100000"/>
              <a:buFont typeface="Libre Franklin"/>
              <a:buNone/>
            </a:pPr>
            <a:r>
              <a:rPr lang="en-US" sz="1800" b="1" i="0" u="none" strike="noStrike" cap="none" dirty="0">
                <a:solidFill>
                  <a:schemeClr val="dk1"/>
                </a:solidFill>
                <a:latin typeface="Times New Roman"/>
                <a:ea typeface="Times New Roman"/>
                <a:cs typeface="Times New Roman"/>
                <a:sym typeface="Times New Roman"/>
              </a:rPr>
              <a:t>Prime contractors should note the following: </a:t>
            </a:r>
            <a:endParaRPr dirty="0"/>
          </a:p>
          <a:p>
            <a:pPr marL="384038" marR="0" lvl="1" indent="-384038" algn="l" rtl="0">
              <a:lnSpc>
                <a:spcPct val="104000"/>
              </a:lnSpc>
              <a:spcBef>
                <a:spcPts val="1200"/>
              </a:spcBef>
              <a:spcAft>
                <a:spcPts val="0"/>
              </a:spcAft>
              <a:buClr>
                <a:srgbClr val="000000"/>
              </a:buClr>
              <a:buSzPct val="100000"/>
              <a:buFont typeface="Libre Franklin"/>
              <a:buChar char="■"/>
            </a:pPr>
            <a:r>
              <a:rPr lang="en-US" sz="1800" b="0" i="0" u="none" strike="noStrike" cap="none" dirty="0">
                <a:solidFill>
                  <a:schemeClr val="dk1"/>
                </a:solidFill>
                <a:latin typeface="Times New Roman"/>
                <a:ea typeface="Times New Roman"/>
                <a:cs typeface="Times New Roman"/>
                <a:sym typeface="Times New Roman"/>
              </a:rPr>
              <a:t>Pursuant to 25 IAC 9-4-1(c), a Prime Contractor who is an IVOSB can use their own workforce to count toward the goal.</a:t>
            </a:r>
            <a:endParaRPr dirty="0"/>
          </a:p>
          <a:p>
            <a:pPr marL="384038" marR="0" lvl="1" indent="-384038" algn="l" rtl="0">
              <a:lnSpc>
                <a:spcPct val="104000"/>
              </a:lnSpc>
              <a:spcBef>
                <a:spcPts val="1200"/>
              </a:spcBef>
              <a:spcAft>
                <a:spcPts val="0"/>
              </a:spcAft>
              <a:buClr>
                <a:srgbClr val="000000"/>
              </a:buClr>
              <a:buSzPct val="100000"/>
              <a:buFont typeface="Libre Franklin"/>
              <a:buChar char="■"/>
            </a:pPr>
            <a:r>
              <a:rPr lang="en-US" sz="1800" b="0" i="0" u="none" strike="noStrike" cap="none" dirty="0">
                <a:solidFill>
                  <a:schemeClr val="dk1"/>
                </a:solidFill>
                <a:latin typeface="Times New Roman"/>
                <a:ea typeface="Times New Roman"/>
                <a:cs typeface="Times New Roman"/>
                <a:sym typeface="Times New Roman"/>
              </a:rPr>
              <a:t>IVOSB must have a Bidder ID (see section 2.3.8 - Department of Administration, Procurement Division).</a:t>
            </a:r>
            <a:endParaRPr dirty="0"/>
          </a:p>
          <a:p>
            <a:pPr marL="384038" marR="0" lvl="1" indent="-384038" algn="l" rtl="0">
              <a:lnSpc>
                <a:spcPct val="104000"/>
              </a:lnSpc>
              <a:spcBef>
                <a:spcPts val="1200"/>
              </a:spcBef>
              <a:spcAft>
                <a:spcPts val="0"/>
              </a:spcAft>
              <a:buClr>
                <a:srgbClr val="000000"/>
              </a:buClr>
              <a:buSzPct val="100000"/>
              <a:buFont typeface="Libre Franklin"/>
              <a:buChar char="■"/>
            </a:pPr>
            <a:r>
              <a:rPr lang="en-US" sz="1800" b="0" i="0" u="none" strike="noStrike" cap="none" dirty="0">
                <a:solidFill>
                  <a:schemeClr val="dk1"/>
                </a:solidFill>
                <a:latin typeface="Times New Roman"/>
                <a:ea typeface="Times New Roman"/>
                <a:cs typeface="Times New Roman"/>
                <a:sym typeface="Times New Roman"/>
              </a:rPr>
              <a:t>Prime contractor and/or subcontractors’ Certification Letter(s), provided by IDOA or Federal Center for Veterans Business Enterprise (</a:t>
            </a:r>
            <a:r>
              <a:rPr lang="en-US" sz="1800" b="0" i="0" u="sng" strike="noStrike" cap="none" dirty="0">
                <a:solidFill>
                  <a:schemeClr val="dk1"/>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VA OSDBU</a:t>
            </a:r>
            <a:r>
              <a:rPr lang="en-US" sz="1800" b="0" i="0" u="none" strike="noStrike" cap="none" dirty="0">
                <a:solidFill>
                  <a:schemeClr val="dk1"/>
                </a:solidFill>
                <a:latin typeface="Times New Roman"/>
                <a:ea typeface="Times New Roman"/>
                <a:cs typeface="Times New Roman"/>
                <a:sym typeface="Times New Roman"/>
              </a:rPr>
              <a:t>), must accompany the proposal to show current status of certification.</a:t>
            </a:r>
            <a:endParaRPr dirty="0"/>
          </a:p>
          <a:p>
            <a:pPr marL="384038" marR="0" lvl="1" indent="-384038" algn="l" rtl="0">
              <a:lnSpc>
                <a:spcPct val="104000"/>
              </a:lnSpc>
              <a:spcBef>
                <a:spcPts val="1200"/>
              </a:spcBef>
              <a:spcAft>
                <a:spcPts val="0"/>
              </a:spcAft>
              <a:buClr>
                <a:srgbClr val="000000"/>
              </a:buClr>
              <a:buSzPct val="100000"/>
              <a:buFont typeface="Libre Franklin"/>
              <a:buChar char="■"/>
            </a:pPr>
            <a:r>
              <a:rPr lang="en-US" sz="1800" b="0" i="0" u="none" strike="noStrike" cap="none" dirty="0">
                <a:solidFill>
                  <a:schemeClr val="dk1"/>
                </a:solidFill>
                <a:latin typeface="Times New Roman"/>
                <a:ea typeface="Times New Roman"/>
                <a:cs typeface="Times New Roman"/>
                <a:sym typeface="Times New Roman"/>
              </a:rPr>
              <a:t>Each firm may only serve as one classification – MBE, WBE</a:t>
            </a:r>
            <a:r>
              <a:rPr lang="en-US" sz="1800" b="0" i="0" u="none" strike="noStrike" cap="none" dirty="0">
                <a:solidFill>
                  <a:schemeClr val="dk1"/>
                </a:solidFill>
                <a:highlight>
                  <a:srgbClr val="FFFFFF"/>
                </a:highlight>
                <a:latin typeface="Times New Roman"/>
                <a:ea typeface="Times New Roman"/>
                <a:cs typeface="Times New Roman"/>
                <a:sym typeface="Times New Roman"/>
              </a:rPr>
              <a:t>, or IVOSB (see sections 1.21 and 1.22).</a:t>
            </a:r>
            <a:endParaRPr dirty="0"/>
          </a:p>
          <a:p>
            <a:pPr marL="0" marR="0" lvl="0" indent="0" algn="l" rtl="0">
              <a:lnSpc>
                <a:spcPct val="84000"/>
              </a:lnSpc>
              <a:spcBef>
                <a:spcPts val="200"/>
              </a:spcBef>
              <a:spcAft>
                <a:spcPts val="0"/>
              </a:spcAft>
              <a:buClr>
                <a:srgbClr val="000000"/>
              </a:buClr>
              <a:buSzPct val="100000"/>
              <a:buFont typeface="Libre Franklin"/>
              <a:buNone/>
            </a:pPr>
            <a:endParaRPr sz="3000" b="0" i="0" u="none" strike="noStrike" cap="none" dirty="0">
              <a:solidFill>
                <a:schemeClr val="dk1"/>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8"/>
        <p:cNvGrpSpPr/>
        <p:nvPr/>
      </p:nvGrpSpPr>
      <p:grpSpPr>
        <a:xfrm>
          <a:off x="0" y="0"/>
          <a:ext cx="0" cy="0"/>
          <a:chOff x="0" y="0"/>
          <a:chExt cx="0" cy="0"/>
        </a:xfrm>
      </p:grpSpPr>
      <p:sp>
        <p:nvSpPr>
          <p:cNvPr id="359" name="Google Shape;359;p44"/>
          <p:cNvSpPr txBox="1"/>
          <p:nvPr/>
        </p:nvSpPr>
        <p:spPr>
          <a:xfrm>
            <a:off x="1371600" y="2335017"/>
            <a:ext cx="9601200" cy="285148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rgbClr val="000000"/>
              </a:buClr>
              <a:buSzPts val="2000"/>
              <a:buFont typeface="Libre Franklin"/>
              <a:buNone/>
            </a:pPr>
            <a:r>
              <a:rPr lang="en-US" sz="2000" b="1" i="0" u="none" strike="noStrike" cap="none" dirty="0">
                <a:solidFill>
                  <a:schemeClr val="dk1"/>
                </a:solidFill>
                <a:latin typeface="Times New Roman"/>
                <a:ea typeface="Times New Roman"/>
                <a:cs typeface="Times New Roman"/>
                <a:sym typeface="Times New Roman"/>
              </a:rPr>
              <a:t>Prime contractors must ensure that the proposed subcontractors meet the following criteria:</a:t>
            </a:r>
            <a:endParaRPr dirty="0"/>
          </a:p>
          <a:p>
            <a:pPr marL="384038" marR="0" lvl="1" indent="-384038" algn="l" rtl="0">
              <a:lnSpc>
                <a:spcPct val="84000"/>
              </a:lnSpc>
              <a:spcBef>
                <a:spcPts val="1200"/>
              </a:spcBef>
              <a:spcAft>
                <a:spcPts val="0"/>
              </a:spcAft>
              <a:buClr>
                <a:srgbClr val="000000"/>
              </a:buClr>
              <a:buSzPts val="2000"/>
              <a:buFont typeface="Libre Franklin"/>
              <a:buChar char="■"/>
            </a:pPr>
            <a:r>
              <a:rPr lang="en-US" sz="2000" b="0" i="0" u="none" strike="noStrike" cap="none" dirty="0">
                <a:solidFill>
                  <a:schemeClr val="dk1"/>
                </a:solidFill>
                <a:latin typeface="Times New Roman"/>
                <a:ea typeface="Times New Roman"/>
                <a:cs typeface="Times New Roman"/>
                <a:sym typeface="Times New Roman"/>
              </a:rPr>
              <a:t>Must be listed on </a:t>
            </a:r>
            <a:r>
              <a:rPr lang="en-US" sz="2000" b="0" i="0" u="sng" strike="noStrike" cap="none" dirty="0">
                <a:solidFill>
                  <a:schemeClr val="dk1"/>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VA OSDBU</a:t>
            </a:r>
            <a:r>
              <a:rPr lang="en-US" sz="2000" b="0" i="0" u="none" strike="noStrike" cap="none" dirty="0">
                <a:solidFill>
                  <a:schemeClr val="dk1"/>
                </a:solidFill>
                <a:latin typeface="Times New Roman"/>
                <a:ea typeface="Times New Roman"/>
                <a:cs typeface="Times New Roman"/>
                <a:sym typeface="Times New Roman"/>
              </a:rPr>
              <a:t> registry or listed on the IDOA Directory of Certified Firms, on or before the proposal due date. </a:t>
            </a:r>
            <a:endParaRPr dirty="0"/>
          </a:p>
          <a:p>
            <a:pPr marL="384038" marR="0" lvl="1" indent="-384038" algn="l" rtl="0">
              <a:lnSpc>
                <a:spcPct val="84000"/>
              </a:lnSpc>
              <a:spcBef>
                <a:spcPts val="1200"/>
              </a:spcBef>
              <a:spcAft>
                <a:spcPts val="0"/>
              </a:spcAft>
              <a:buClr>
                <a:srgbClr val="000000"/>
              </a:buClr>
              <a:buSzPts val="2000"/>
              <a:buFont typeface="Libre Franklin"/>
              <a:buChar char="■"/>
            </a:pPr>
            <a:r>
              <a:rPr lang="en-US" sz="2000" b="0" i="0" u="none" strike="noStrike" cap="none" dirty="0">
                <a:solidFill>
                  <a:schemeClr val="dk1"/>
                </a:solidFill>
                <a:latin typeface="Times New Roman"/>
                <a:ea typeface="Times New Roman"/>
                <a:cs typeface="Times New Roman"/>
                <a:sym typeface="Times New Roman"/>
              </a:rPr>
              <a:t>Serve a Valuable Scope Contribution (VSC) on the engagement, as confirmed by the State.</a:t>
            </a:r>
            <a:endParaRPr dirty="0"/>
          </a:p>
          <a:p>
            <a:pPr marL="384038" marR="0" lvl="1" indent="-384038" algn="l" rtl="0">
              <a:lnSpc>
                <a:spcPct val="84000"/>
              </a:lnSpc>
              <a:spcBef>
                <a:spcPts val="1200"/>
              </a:spcBef>
              <a:spcAft>
                <a:spcPts val="0"/>
              </a:spcAft>
              <a:buClr>
                <a:srgbClr val="000000"/>
              </a:buClr>
              <a:buSzPts val="2000"/>
              <a:buFont typeface="Libre Franklin"/>
              <a:buChar char="■"/>
            </a:pPr>
            <a:r>
              <a:rPr lang="en-US" sz="2000" b="0" i="0" u="none" strike="noStrike" cap="none" dirty="0">
                <a:solidFill>
                  <a:schemeClr val="dk1"/>
                </a:solidFill>
                <a:latin typeface="Times New Roman"/>
                <a:ea typeface="Times New Roman"/>
                <a:cs typeface="Times New Roman"/>
                <a:sym typeface="Times New Roman"/>
              </a:rPr>
              <a:t>Provide the goods or services specific to the contract and within the industry area for which it is certified.</a:t>
            </a:r>
            <a:endParaRPr dirty="0"/>
          </a:p>
          <a:p>
            <a:pPr marL="0" marR="0" lvl="0" indent="0" algn="l" rtl="0">
              <a:lnSpc>
                <a:spcPct val="84000"/>
              </a:lnSpc>
              <a:spcBef>
                <a:spcPts val="200"/>
              </a:spcBef>
              <a:spcAft>
                <a:spcPts val="0"/>
              </a:spcAft>
              <a:buClr>
                <a:srgbClr val="000000"/>
              </a:buClr>
              <a:buSzPts val="3600"/>
              <a:buFont typeface="Libre Franklin"/>
              <a:buNone/>
            </a:pPr>
            <a:endParaRPr sz="3600" b="0" i="0" u="none" strike="noStrike" cap="none" dirty="0">
              <a:solidFill>
                <a:schemeClr val="dk1"/>
              </a:solidFill>
              <a:latin typeface="Arial"/>
              <a:ea typeface="Arial"/>
              <a:cs typeface="Arial"/>
              <a:sym typeface="Arial"/>
            </a:endParaRPr>
          </a:p>
        </p:txBody>
      </p:sp>
      <p:sp>
        <p:nvSpPr>
          <p:cNvPr id="360" name="Google Shape;360;p44"/>
          <p:cNvSpPr txBox="1">
            <a:spLocks noGrp="1"/>
          </p:cNvSpPr>
          <p:nvPr>
            <p:ph type="title"/>
          </p:nvPr>
        </p:nvSpPr>
        <p:spPr>
          <a:xfrm>
            <a:off x="1371599" y="870860"/>
            <a:ext cx="9706131" cy="82915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4400">
                <a:latin typeface="Times New Roman"/>
                <a:ea typeface="Times New Roman"/>
                <a:cs typeface="Times New Roman"/>
                <a:sym typeface="Times New Roman"/>
              </a:rPr>
              <a:t>Indiana Veteran Owned Small Business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pic>
        <p:nvPicPr>
          <p:cNvPr id="5" name="Picture 4">
            <a:extLst>
              <a:ext uri="{FF2B5EF4-FFF2-40B4-BE49-F238E27FC236}">
                <a16:creationId xmlns:a16="http://schemas.microsoft.com/office/drawing/2014/main" id="{6E1D5BD1-70FF-E963-6FA4-D8DDCB519952}"/>
              </a:ext>
            </a:extLst>
          </p:cNvPr>
          <p:cNvPicPr>
            <a:picLocks noChangeAspect="1"/>
          </p:cNvPicPr>
          <p:nvPr/>
        </p:nvPicPr>
        <p:blipFill>
          <a:blip r:embed="rId3"/>
          <a:stretch>
            <a:fillRect/>
          </a:stretch>
        </p:blipFill>
        <p:spPr>
          <a:xfrm>
            <a:off x="1977925" y="1969778"/>
            <a:ext cx="8544993" cy="4253222"/>
          </a:xfrm>
          <a:prstGeom prst="rect">
            <a:avLst/>
          </a:prstGeom>
        </p:spPr>
      </p:pic>
      <p:sp>
        <p:nvSpPr>
          <p:cNvPr id="365" name="Google Shape;365;p45"/>
          <p:cNvSpPr/>
          <p:nvPr/>
        </p:nvSpPr>
        <p:spPr>
          <a:xfrm>
            <a:off x="1267682" y="2705549"/>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1" i="0" u="none" strike="noStrike" cap="none">
              <a:solidFill>
                <a:srgbClr val="FF3300"/>
              </a:solidFill>
              <a:latin typeface="Garamond"/>
              <a:ea typeface="Garamond"/>
              <a:cs typeface="Garamond"/>
              <a:sym typeface="Garamond"/>
            </a:endParaRPr>
          </a:p>
        </p:txBody>
      </p:sp>
      <p:sp>
        <p:nvSpPr>
          <p:cNvPr id="366" name="Google Shape;366;p45"/>
          <p:cNvSpPr/>
          <p:nvPr/>
        </p:nvSpPr>
        <p:spPr>
          <a:xfrm>
            <a:off x="1267682" y="3242468"/>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1" i="0" u="none" strike="noStrike" cap="none">
              <a:solidFill>
                <a:srgbClr val="FF3300"/>
              </a:solidFill>
              <a:latin typeface="Garamond"/>
              <a:ea typeface="Garamond"/>
              <a:cs typeface="Garamond"/>
              <a:sym typeface="Garamond"/>
            </a:endParaRPr>
          </a:p>
        </p:txBody>
      </p:sp>
      <p:sp>
        <p:nvSpPr>
          <p:cNvPr id="367" name="Google Shape;367;p45"/>
          <p:cNvSpPr/>
          <p:nvPr/>
        </p:nvSpPr>
        <p:spPr>
          <a:xfrm>
            <a:off x="1267682" y="4699246"/>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1" i="0" u="none" strike="noStrike" cap="none">
              <a:solidFill>
                <a:srgbClr val="FF3300"/>
              </a:solidFill>
              <a:latin typeface="Garamond"/>
              <a:ea typeface="Garamond"/>
              <a:cs typeface="Garamond"/>
              <a:sym typeface="Garamond"/>
            </a:endParaRPr>
          </a:p>
        </p:txBody>
      </p:sp>
      <p:sp>
        <p:nvSpPr>
          <p:cNvPr id="368" name="Google Shape;368;p45"/>
          <p:cNvSpPr/>
          <p:nvPr/>
        </p:nvSpPr>
        <p:spPr>
          <a:xfrm>
            <a:off x="1270180" y="5084893"/>
            <a:ext cx="6858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1" i="0" u="none" strike="noStrike" cap="none">
              <a:solidFill>
                <a:srgbClr val="FF3300"/>
              </a:solidFill>
              <a:latin typeface="Garamond"/>
              <a:ea typeface="Garamond"/>
              <a:cs typeface="Garamond"/>
              <a:sym typeface="Garamond"/>
            </a:endParaRPr>
          </a:p>
        </p:txBody>
      </p:sp>
      <p:sp>
        <p:nvSpPr>
          <p:cNvPr id="369" name="Google Shape;369;p45"/>
          <p:cNvSpPr/>
          <p:nvPr/>
        </p:nvSpPr>
        <p:spPr>
          <a:xfrm flipH="1">
            <a:off x="10434651" y="5084893"/>
            <a:ext cx="775141" cy="303855"/>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1" i="0" u="none" strike="noStrike" cap="none">
              <a:solidFill>
                <a:srgbClr val="FF3300"/>
              </a:solidFill>
              <a:latin typeface="Garamond"/>
              <a:ea typeface="Garamond"/>
              <a:cs typeface="Garamond"/>
              <a:sym typeface="Garamond"/>
            </a:endParaRPr>
          </a:p>
        </p:txBody>
      </p:sp>
      <p:sp>
        <p:nvSpPr>
          <p:cNvPr id="371" name="Google Shape;371;p45"/>
          <p:cNvSpPr txBox="1">
            <a:spLocks noGrp="1"/>
          </p:cNvSpPr>
          <p:nvPr>
            <p:ph type="title"/>
          </p:nvPr>
        </p:nvSpPr>
        <p:spPr>
          <a:xfrm>
            <a:off x="1371599" y="870860"/>
            <a:ext cx="9706200" cy="829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4400">
                <a:latin typeface="Times New Roman"/>
                <a:ea typeface="Times New Roman"/>
                <a:cs typeface="Times New Roman"/>
                <a:sym typeface="Times New Roman"/>
              </a:rPr>
              <a:t>Indiana Veteran Owned Small Business</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46"/>
          <p:cNvSpPr txBox="1">
            <a:spLocks noGrp="1"/>
          </p:cNvSpPr>
          <p:nvPr>
            <p:ph type="title"/>
          </p:nvPr>
        </p:nvSpPr>
        <p:spPr>
          <a:xfrm>
            <a:off x="1356609" y="870860"/>
            <a:ext cx="9706131" cy="82915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4400">
                <a:latin typeface="Times New Roman"/>
                <a:ea typeface="Times New Roman"/>
                <a:cs typeface="Times New Roman"/>
                <a:sym typeface="Times New Roman"/>
              </a:rPr>
              <a:t>Indiana Veteran Owned Small Business</a:t>
            </a:r>
            <a:endParaRPr/>
          </a:p>
        </p:txBody>
      </p:sp>
      <p:sp>
        <p:nvSpPr>
          <p:cNvPr id="377" name="Google Shape;377;p46"/>
          <p:cNvSpPr txBox="1"/>
          <p:nvPr/>
        </p:nvSpPr>
        <p:spPr>
          <a:xfrm>
            <a:off x="1295400" y="1814885"/>
            <a:ext cx="9601200" cy="4062086"/>
          </a:xfrm>
          <a:prstGeom prst="rect">
            <a:avLst/>
          </a:prstGeom>
          <a:noFill/>
          <a:ln>
            <a:noFill/>
          </a:ln>
        </p:spPr>
        <p:txBody>
          <a:bodyPr spcFirstLastPara="1" wrap="square" lIns="91425" tIns="45700" rIns="91425" bIns="45700" anchor="b" anchorCtr="0">
            <a:normAutofit fontScale="92500" lnSpcReduction="10000"/>
          </a:bodyPr>
          <a:lstStyle/>
          <a:p>
            <a:pPr marL="0" marR="0" lvl="0" indent="0" algn="l" rtl="0">
              <a:lnSpc>
                <a:spcPct val="124000"/>
              </a:lnSpc>
              <a:spcBef>
                <a:spcPts val="0"/>
              </a:spcBef>
              <a:spcAft>
                <a:spcPts val="0"/>
              </a:spcAft>
              <a:buClr>
                <a:srgbClr val="000000"/>
              </a:buClr>
              <a:buSzPct val="100000"/>
              <a:buFont typeface="Libre Franklin"/>
              <a:buNone/>
            </a:pPr>
            <a:r>
              <a:rPr lang="en-US" sz="1600" b="1" i="0" u="none" strike="noStrike" cap="none" dirty="0">
                <a:solidFill>
                  <a:schemeClr val="dk1"/>
                </a:solidFill>
                <a:latin typeface="Times New Roman"/>
                <a:ea typeface="Times New Roman"/>
                <a:cs typeface="Times New Roman"/>
                <a:sym typeface="Times New Roman"/>
              </a:rPr>
              <a:t>New Process </a:t>
            </a:r>
            <a:r>
              <a:rPr lang="en-US" sz="1600" b="0" i="0" u="none" strike="noStrike" cap="none" dirty="0">
                <a:solidFill>
                  <a:schemeClr val="dk1"/>
                </a:solidFill>
                <a:latin typeface="Times New Roman"/>
                <a:ea typeface="Times New Roman"/>
                <a:cs typeface="Times New Roman"/>
                <a:sym typeface="Times New Roman"/>
              </a:rPr>
              <a:t>- IVOSB scoring is conducted based on 5 points plus a possible 1 bonus point scale</a:t>
            </a:r>
            <a:endParaRPr dirty="0"/>
          </a:p>
          <a:p>
            <a:pPr marL="384038" marR="0" lvl="1" indent="-384038" algn="l" rtl="0">
              <a:lnSpc>
                <a:spcPct val="114000"/>
              </a:lnSpc>
              <a:spcBef>
                <a:spcPts val="1000"/>
              </a:spcBef>
              <a:spcAft>
                <a:spcPts val="0"/>
              </a:spcAft>
              <a:buClr>
                <a:srgbClr val="000000"/>
              </a:buClr>
              <a:buSzPct val="100000"/>
              <a:buFont typeface="Libre Franklin"/>
              <a:buChar char="■"/>
            </a:pPr>
            <a:r>
              <a:rPr lang="en-US" sz="1400" b="0" i="0" u="none" strike="noStrike" cap="none" dirty="0">
                <a:solidFill>
                  <a:schemeClr val="dk1"/>
                </a:solidFill>
                <a:latin typeface="Times New Roman"/>
                <a:ea typeface="Times New Roman"/>
                <a:cs typeface="Times New Roman"/>
                <a:sym typeface="Times New Roman"/>
              </a:rPr>
              <a:t>IVOSB: Possible 5 points + 1 bonus point</a:t>
            </a:r>
            <a:endParaRPr dirty="0"/>
          </a:p>
          <a:p>
            <a:pPr marL="234950" marR="0" lvl="1" indent="0" algn="l" rtl="0">
              <a:lnSpc>
                <a:spcPct val="94000"/>
              </a:lnSpc>
              <a:spcBef>
                <a:spcPts val="700"/>
              </a:spcBef>
              <a:spcAft>
                <a:spcPts val="0"/>
              </a:spcAft>
              <a:buClr>
                <a:srgbClr val="000000"/>
              </a:buClr>
              <a:buSzPct val="100000"/>
              <a:buFont typeface="Libre Franklin"/>
              <a:buNone/>
            </a:pPr>
            <a:endParaRPr sz="1400" b="1" i="0" u="none" strike="noStrike" cap="none" dirty="0">
              <a:solidFill>
                <a:schemeClr val="dk1"/>
              </a:solidFill>
              <a:latin typeface="Times New Roman"/>
              <a:ea typeface="Times New Roman"/>
              <a:cs typeface="Times New Roman"/>
              <a:sym typeface="Times New Roman"/>
            </a:endParaRPr>
          </a:p>
          <a:p>
            <a:pPr marL="0" marR="0" lvl="0" indent="0" algn="l" rtl="0">
              <a:lnSpc>
                <a:spcPct val="124000"/>
              </a:lnSpc>
              <a:spcBef>
                <a:spcPts val="200"/>
              </a:spcBef>
              <a:spcAft>
                <a:spcPts val="0"/>
              </a:spcAft>
              <a:buClr>
                <a:srgbClr val="000000"/>
              </a:buClr>
              <a:buSzPct val="100000"/>
              <a:buFont typeface="Libre Franklin"/>
              <a:buNone/>
            </a:pPr>
            <a:r>
              <a:rPr lang="en-US" sz="1600" b="1" i="0" u="none" strike="noStrike" cap="none" dirty="0">
                <a:solidFill>
                  <a:schemeClr val="dk1"/>
                </a:solidFill>
                <a:latin typeface="Times New Roman"/>
                <a:ea typeface="Times New Roman"/>
                <a:cs typeface="Times New Roman"/>
                <a:sym typeface="Times New Roman"/>
              </a:rPr>
              <a:t>Professional Services Scoring Methodology:</a:t>
            </a:r>
            <a:endParaRPr dirty="0"/>
          </a:p>
          <a:p>
            <a:pPr marL="384038" marR="0" lvl="1" indent="-384038" algn="l" rtl="0">
              <a:lnSpc>
                <a:spcPct val="114000"/>
              </a:lnSpc>
              <a:spcBef>
                <a:spcPts val="1000"/>
              </a:spcBef>
              <a:spcAft>
                <a:spcPts val="0"/>
              </a:spcAft>
              <a:buClr>
                <a:srgbClr val="000000"/>
              </a:buClr>
              <a:buSzPct val="100000"/>
              <a:buFont typeface="Libre Franklin"/>
              <a:buChar char="■"/>
            </a:pPr>
            <a:r>
              <a:rPr lang="en-US" sz="1600" b="0" i="0" u="none" strike="noStrike" cap="none" dirty="0">
                <a:solidFill>
                  <a:schemeClr val="dk1"/>
                </a:solidFill>
                <a:highlight>
                  <a:srgbClr val="FFFFFF"/>
                </a:highlight>
                <a:latin typeface="Times New Roman"/>
                <a:ea typeface="Times New Roman"/>
                <a:cs typeface="Times New Roman"/>
                <a:sym typeface="Times New Roman"/>
              </a:rPr>
              <a:t>The points will be awarded on the following schedule:</a:t>
            </a:r>
            <a:endParaRPr dirty="0"/>
          </a:p>
          <a:p>
            <a:pPr marL="0" marR="0" lvl="1" indent="0" algn="l" rtl="0">
              <a:lnSpc>
                <a:spcPct val="114000"/>
              </a:lnSpc>
              <a:spcBef>
                <a:spcPts val="1200"/>
              </a:spcBef>
              <a:spcAft>
                <a:spcPts val="0"/>
              </a:spcAft>
              <a:buClr>
                <a:srgbClr val="000000"/>
              </a:buClr>
              <a:buSzPct val="100000"/>
              <a:buFont typeface="Libre Franklin"/>
              <a:buNone/>
            </a:pPr>
            <a:endParaRPr sz="1600" b="0" i="0" u="none" strike="noStrike" cap="none" dirty="0">
              <a:solidFill>
                <a:schemeClr val="dk1"/>
              </a:solidFill>
              <a:latin typeface="Times New Roman"/>
              <a:ea typeface="Times New Roman"/>
              <a:cs typeface="Times New Roman"/>
              <a:sym typeface="Times New Roman"/>
            </a:endParaRPr>
          </a:p>
          <a:p>
            <a:pPr marL="346075" marR="0" lvl="1" indent="-32067" algn="l" rtl="0">
              <a:lnSpc>
                <a:spcPct val="94000"/>
              </a:lnSpc>
              <a:spcBef>
                <a:spcPts val="459"/>
              </a:spcBef>
              <a:spcAft>
                <a:spcPts val="0"/>
              </a:spcAft>
              <a:buClr>
                <a:srgbClr val="000000"/>
              </a:buClr>
              <a:buSzPct val="100000"/>
              <a:buFont typeface="Calibri"/>
              <a:buNone/>
            </a:pPr>
            <a:endParaRPr sz="1400" b="0" i="0" u="none" strike="noStrike" cap="none" dirty="0">
              <a:solidFill>
                <a:schemeClr val="dk1"/>
              </a:solidFill>
              <a:latin typeface="Times New Roman"/>
              <a:ea typeface="Times New Roman"/>
              <a:cs typeface="Times New Roman"/>
              <a:sym typeface="Times New Roman"/>
            </a:endParaRPr>
          </a:p>
          <a:p>
            <a:pPr marL="384038" marR="0" lvl="1" indent="-384038" algn="l" rtl="0">
              <a:lnSpc>
                <a:spcPct val="114000"/>
              </a:lnSpc>
              <a:spcBef>
                <a:spcPts val="1200"/>
              </a:spcBef>
              <a:spcAft>
                <a:spcPts val="0"/>
              </a:spcAft>
              <a:buClr>
                <a:srgbClr val="000000"/>
              </a:buClr>
              <a:buSzPct val="100000"/>
              <a:buFont typeface="Libre Franklin"/>
              <a:buChar char="■"/>
            </a:pPr>
            <a:r>
              <a:rPr lang="en-US" sz="1600" b="0" i="0" u="none" strike="noStrike" cap="none" dirty="0">
                <a:solidFill>
                  <a:schemeClr val="dk1"/>
                </a:solidFill>
                <a:latin typeface="Times New Roman"/>
                <a:ea typeface="Times New Roman"/>
                <a:cs typeface="Times New Roman"/>
                <a:sym typeface="Times New Roman"/>
              </a:rPr>
              <a:t>Fractional points will be awarded based upon a graduated scale between whole points. (e.g. a 0.3% commitment will receive .5 points and a 1.5% commitment will receive 2.5 points)</a:t>
            </a:r>
            <a:endParaRPr dirty="0"/>
          </a:p>
          <a:p>
            <a:pPr marL="384038" marR="0" lvl="1" indent="-384038" algn="l" rtl="0">
              <a:lnSpc>
                <a:spcPct val="114000"/>
              </a:lnSpc>
              <a:spcBef>
                <a:spcPts val="1200"/>
              </a:spcBef>
              <a:spcAft>
                <a:spcPts val="0"/>
              </a:spcAft>
              <a:buClr>
                <a:srgbClr val="000000"/>
              </a:buClr>
              <a:buSzPct val="100000"/>
              <a:buFont typeface="Libre Franklin"/>
              <a:buChar char="■"/>
            </a:pPr>
            <a:r>
              <a:rPr lang="en-US" sz="1600" b="0" i="0" u="none" strike="noStrike" cap="none" dirty="0">
                <a:solidFill>
                  <a:schemeClr val="dk1"/>
                </a:solidFill>
                <a:latin typeface="Times New Roman"/>
                <a:ea typeface="Times New Roman"/>
                <a:cs typeface="Times New Roman"/>
                <a:sym typeface="Times New Roman"/>
              </a:rPr>
              <a:t>Submissions of 0% participation will result in a deduction of 1 point in each category</a:t>
            </a:r>
            <a:endParaRPr dirty="0"/>
          </a:p>
          <a:p>
            <a:pPr marL="384038" marR="0" lvl="1" indent="-384038" algn="l" rtl="0">
              <a:lnSpc>
                <a:spcPct val="114000"/>
              </a:lnSpc>
              <a:spcBef>
                <a:spcPts val="1200"/>
              </a:spcBef>
              <a:spcAft>
                <a:spcPts val="0"/>
              </a:spcAft>
              <a:buClr>
                <a:srgbClr val="000000"/>
              </a:buClr>
              <a:buSzPct val="100000"/>
              <a:buFont typeface="Libre Franklin"/>
              <a:buChar char="■"/>
            </a:pPr>
            <a:r>
              <a:rPr lang="en-US" sz="1600" b="0" i="0" u="none" strike="noStrike" cap="none" dirty="0">
                <a:solidFill>
                  <a:schemeClr val="dk1"/>
                </a:solidFill>
                <a:latin typeface="Times New Roman"/>
                <a:ea typeface="Times New Roman"/>
                <a:cs typeface="Times New Roman"/>
                <a:sym typeface="Times New Roman"/>
              </a:rPr>
              <a:t>The highest submission which exceeds the goal will receive 6 points (5 points plus 1 bonus point). In case of a tie both firms will receive 6 points. </a:t>
            </a:r>
            <a:endParaRPr dirty="0"/>
          </a:p>
        </p:txBody>
      </p:sp>
      <p:pic>
        <p:nvPicPr>
          <p:cNvPr id="3" name="Picture 2">
            <a:extLst>
              <a:ext uri="{FF2B5EF4-FFF2-40B4-BE49-F238E27FC236}">
                <a16:creationId xmlns:a16="http://schemas.microsoft.com/office/drawing/2014/main" id="{6F96D2CF-FC6B-BE2A-0856-51A4D4375EC3}"/>
              </a:ext>
            </a:extLst>
          </p:cNvPr>
          <p:cNvPicPr>
            <a:picLocks noChangeAspect="1"/>
          </p:cNvPicPr>
          <p:nvPr/>
        </p:nvPicPr>
        <p:blipFill rotWithShape="1">
          <a:blip r:embed="rId3"/>
          <a:srcRect t="14918" b="8379"/>
          <a:stretch/>
        </p:blipFill>
        <p:spPr>
          <a:xfrm>
            <a:off x="2832590" y="3594100"/>
            <a:ext cx="6754168" cy="69415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a:latin typeface="Times New Roman"/>
                <a:ea typeface="Times New Roman"/>
                <a:cs typeface="Times New Roman"/>
                <a:sym typeface="Times New Roman"/>
              </a:rPr>
              <a:t>General Information</a:t>
            </a:r>
            <a:endParaRPr sz="4000">
              <a:latin typeface="Times New Roman"/>
              <a:ea typeface="Times New Roman"/>
              <a:cs typeface="Times New Roman"/>
              <a:sym typeface="Times New Roman"/>
            </a:endParaRPr>
          </a:p>
        </p:txBody>
      </p:sp>
      <p:sp>
        <p:nvSpPr>
          <p:cNvPr id="131" name="Google Shape;131;p3"/>
          <p:cNvSpPr txBox="1">
            <a:spLocks noGrp="1"/>
          </p:cNvSpPr>
          <p:nvPr>
            <p:ph type="body" idx="1"/>
          </p:nvPr>
        </p:nvSpPr>
        <p:spPr>
          <a:xfrm>
            <a:off x="1371599" y="1927274"/>
            <a:ext cx="9877647" cy="4059866"/>
          </a:xfrm>
          <a:prstGeom prst="rect">
            <a:avLst/>
          </a:prstGeom>
          <a:noFill/>
          <a:ln>
            <a:noFill/>
          </a:ln>
        </p:spPr>
        <p:txBody>
          <a:bodyPr spcFirstLastPara="1" wrap="square" lIns="91425" tIns="45700" rIns="91425" bIns="45700" anchor="t" anchorCtr="0">
            <a:noAutofit/>
          </a:bodyPr>
          <a:lstStyle/>
          <a:p>
            <a:pPr marL="384037" lvl="0" indent="-370702" algn="l" rtl="0">
              <a:lnSpc>
                <a:spcPct val="94000"/>
              </a:lnSpc>
              <a:spcBef>
                <a:spcPts val="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This Pre-Proposal Presentation will be posted on IDOA’s Solicitation </a:t>
            </a:r>
            <a:r>
              <a:rPr lang="en-US"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Website</a:t>
            </a:r>
            <a:r>
              <a:rPr lang="en-US" dirty="0">
                <a:solidFill>
                  <a:srgbClr val="101D49"/>
                </a:solidFill>
                <a:latin typeface="Times New Roman"/>
                <a:ea typeface="Times New Roman"/>
                <a:cs typeface="Times New Roman"/>
                <a:sym typeface="Times New Roman"/>
              </a:rPr>
              <a:t>.</a:t>
            </a:r>
            <a:endParaRPr dirty="0">
              <a:solidFill>
                <a:srgbClr val="101D49"/>
              </a:solidFill>
              <a:latin typeface="Times New Roman"/>
              <a:ea typeface="Times New Roman"/>
              <a:cs typeface="Times New Roman"/>
              <a:sym typeface="Times New Roman"/>
            </a:endParaRPr>
          </a:p>
          <a:p>
            <a:pPr marL="384038" lvl="0" indent="-370703" algn="l" rtl="0">
              <a:lnSpc>
                <a:spcPct val="94000"/>
              </a:lnSpc>
              <a:spcBef>
                <a:spcPts val="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Potential Respondents (prime contractors and subcontractors) will be given the opportunity to express interest in this solicitation and to have their company and contact information posted to the solicitation website by submitting the Pre-Proposal Network Opportunities Form (Attachment I) to </a:t>
            </a:r>
            <a:r>
              <a:rPr lang="en-US" u="sng" dirty="0">
                <a:solidFill>
                  <a:srgbClr val="101D49"/>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rfp@idoa.in.gov</a:t>
            </a:r>
            <a:r>
              <a:rPr lang="en-US" dirty="0">
                <a:solidFill>
                  <a:srgbClr val="101D49"/>
                </a:solidFill>
                <a:latin typeface="Times New Roman"/>
                <a:ea typeface="Times New Roman"/>
                <a:cs typeface="Times New Roman"/>
                <a:sym typeface="Times New Roman"/>
              </a:rPr>
              <a:t> no later than </a:t>
            </a:r>
            <a:r>
              <a:rPr lang="en-US" b="1" u="sng" dirty="0">
                <a:solidFill>
                  <a:srgbClr val="101D49"/>
                </a:solidFill>
                <a:latin typeface="Times New Roman"/>
                <a:ea typeface="Times New Roman"/>
                <a:cs typeface="Times New Roman"/>
                <a:sym typeface="Times New Roman"/>
              </a:rPr>
              <a:t>3</a:t>
            </a:r>
            <a:r>
              <a:rPr lang="en-US" b="1" u="sng"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:00 PM ET on October 23, 2024</a:t>
            </a:r>
            <a:r>
              <a:rPr lang="en-US" dirty="0">
                <a:solidFill>
                  <a:srgbClr val="101D49"/>
                </a:solidFill>
                <a:latin typeface="Times New Roman"/>
                <a:ea typeface="Times New Roman"/>
                <a:cs typeface="Times New Roman"/>
                <a:sym typeface="Times New Roman"/>
              </a:rPr>
              <a:t>. This form is optional.</a:t>
            </a:r>
            <a:endParaRPr dirty="0">
              <a:latin typeface="Times New Roman"/>
              <a:ea typeface="Times New Roman"/>
              <a:cs typeface="Times New Roman"/>
              <a:sym typeface="Times New Roman"/>
            </a:endParaRPr>
          </a:p>
          <a:p>
            <a:pPr marL="384038" lvl="0" indent="-370703"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Potential Respondents to the solicitation are encouraged to submit any questions pertaining to the RFP via the Question/Inquiry process. Please use Attachment G of this RFP for this purpose. Questions regarding the solicitation must be submitted by </a:t>
            </a:r>
            <a:r>
              <a:rPr lang="en-US" b="1" u="sng" dirty="0">
                <a:solidFill>
                  <a:srgbClr val="101D49"/>
                </a:solidFill>
                <a:latin typeface="Times New Roman"/>
                <a:ea typeface="Times New Roman"/>
                <a:cs typeface="Times New Roman"/>
                <a:sym typeface="Times New Roman"/>
              </a:rPr>
              <a:t>3:00 PM ET on October 23, 2024. </a:t>
            </a:r>
            <a:endParaRPr dirty="0">
              <a:latin typeface="Times New Roman"/>
              <a:ea typeface="Times New Roman"/>
              <a:cs typeface="Times New Roman"/>
              <a:sym typeface="Times New Roman"/>
            </a:endParaRPr>
          </a:p>
          <a:p>
            <a:pPr marL="384037" lvl="0" indent="-370702" algn="l" rtl="0">
              <a:lnSpc>
                <a:spcPct val="94000"/>
              </a:lnSpc>
              <a:spcBef>
                <a:spcPts val="120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Submissions are due no later than </a:t>
            </a:r>
            <a:r>
              <a:rPr lang="en-US" b="1" u="sng" dirty="0">
                <a:solidFill>
                  <a:srgbClr val="101D49"/>
                </a:solidFill>
                <a:latin typeface="Times New Roman"/>
                <a:ea typeface="Times New Roman"/>
                <a:cs typeface="Times New Roman"/>
                <a:sym typeface="Times New Roman"/>
              </a:rPr>
              <a:t>3:00 PM ET on December 19, 2024.  </a:t>
            </a:r>
            <a:endParaRPr b="1" u="sng" dirty="0">
              <a:solidFill>
                <a:srgbClr val="101D49"/>
              </a:solidFill>
              <a:latin typeface="Times New Roman"/>
              <a:ea typeface="Times New Roman"/>
              <a:cs typeface="Times New Roman"/>
              <a:sym typeface="Times New Roman"/>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47"/>
          <p:cNvSpPr txBox="1">
            <a:spLocks noGrp="1"/>
          </p:cNvSpPr>
          <p:nvPr>
            <p:ph type="title"/>
          </p:nvPr>
        </p:nvSpPr>
        <p:spPr>
          <a:xfrm>
            <a:off x="1340525" y="794200"/>
            <a:ext cx="7202700" cy="689400"/>
          </a:xfrm>
          <a:prstGeom prst="rect">
            <a:avLst/>
          </a:prstGeom>
          <a:noFill/>
          <a:ln>
            <a:noFill/>
          </a:ln>
        </p:spPr>
        <p:txBody>
          <a:bodyPr spcFirstLastPara="1" wrap="square" lIns="0" tIns="12050" rIns="0" bIns="0" anchor="t" anchorCtr="0">
            <a:spAutoFit/>
          </a:bodyPr>
          <a:lstStyle/>
          <a:p>
            <a:pPr marL="12700" lvl="0" indent="0" algn="l" rtl="0">
              <a:lnSpc>
                <a:spcPct val="100000"/>
              </a:lnSpc>
              <a:spcBef>
                <a:spcPts val="95"/>
              </a:spcBef>
              <a:spcAft>
                <a:spcPts val="0"/>
              </a:spcAft>
              <a:buSzPts val="4400"/>
              <a:buNone/>
            </a:pPr>
            <a:r>
              <a:rPr lang="en-US">
                <a:latin typeface="Times New Roman"/>
                <a:ea typeface="Times New Roman"/>
                <a:cs typeface="Times New Roman"/>
                <a:sym typeface="Times New Roman"/>
              </a:rPr>
              <a:t>IDOA Subcontractor Scoring</a:t>
            </a:r>
            <a:endParaRPr/>
          </a:p>
        </p:txBody>
      </p:sp>
      <p:sp>
        <p:nvSpPr>
          <p:cNvPr id="384" name="Google Shape;384;p47"/>
          <p:cNvSpPr txBox="1">
            <a:spLocks noGrp="1"/>
          </p:cNvSpPr>
          <p:nvPr>
            <p:ph type="sldNum" idx="12"/>
          </p:nvPr>
        </p:nvSpPr>
        <p:spPr>
          <a:xfrm>
            <a:off x="9223804" y="6498483"/>
            <a:ext cx="347979" cy="285115"/>
          </a:xfrm>
          <a:prstGeom prst="rect">
            <a:avLst/>
          </a:prstGeom>
          <a:noFill/>
          <a:ln>
            <a:noFill/>
          </a:ln>
        </p:spPr>
        <p:txBody>
          <a:bodyPr spcFirstLastPara="1" wrap="square" lIns="0" tIns="0" rIns="0" bIns="0" anchor="t" anchorCtr="0">
            <a:spAutoFit/>
          </a:bodyPr>
          <a:lstStyle/>
          <a:p>
            <a:pPr marL="38100" marR="0" lvl="0" indent="0" algn="l" rtl="0">
              <a:lnSpc>
                <a:spcPct val="117222"/>
              </a:lnSpc>
              <a:spcBef>
                <a:spcPts val="0"/>
              </a:spcBef>
              <a:spcAft>
                <a:spcPts val="0"/>
              </a:spcAft>
              <a:buNone/>
            </a:pPr>
            <a:fld id="{00000000-1234-1234-1234-123412341234}" type="slidenum">
              <a:rPr lang="en-US" sz="1800" b="0" i="0" u="none" strike="noStrike" cap="none">
                <a:solidFill>
                  <a:schemeClr val="lt1"/>
                </a:solidFill>
                <a:latin typeface="Libre Franklin"/>
                <a:ea typeface="Libre Franklin"/>
                <a:cs typeface="Libre Franklin"/>
                <a:sym typeface="Libre Franklin"/>
              </a:rPr>
              <a:t>30</a:t>
            </a:fld>
            <a:endParaRPr sz="1800" b="0" i="0" u="none" strike="noStrike" cap="none">
              <a:solidFill>
                <a:schemeClr val="lt1"/>
              </a:solidFill>
              <a:latin typeface="Libre Franklin"/>
              <a:ea typeface="Libre Franklin"/>
              <a:cs typeface="Libre Franklin"/>
              <a:sym typeface="Libre Franklin"/>
            </a:endParaRPr>
          </a:p>
        </p:txBody>
      </p:sp>
      <p:sp>
        <p:nvSpPr>
          <p:cNvPr id="385" name="Google Shape;385;p47"/>
          <p:cNvSpPr txBox="1"/>
          <p:nvPr/>
        </p:nvSpPr>
        <p:spPr>
          <a:xfrm>
            <a:off x="3692107" y="2225615"/>
            <a:ext cx="4772570" cy="319944"/>
          </a:xfrm>
          <a:prstGeom prst="rect">
            <a:avLst/>
          </a:prstGeom>
          <a:noFill/>
          <a:ln>
            <a:noFill/>
          </a:ln>
        </p:spPr>
        <p:txBody>
          <a:bodyPr spcFirstLastPara="1" wrap="square" lIns="0" tIns="12050" rIns="0" bIns="0" anchor="t" anchorCtr="0">
            <a:spAutoFit/>
          </a:bodyPr>
          <a:lstStyle/>
          <a:p>
            <a:pPr marL="12700" marR="0" lvl="0" indent="0" algn="l" rtl="0">
              <a:lnSpc>
                <a:spcPct val="100000"/>
              </a:lnSpc>
              <a:spcBef>
                <a:spcPts val="0"/>
              </a:spcBef>
              <a:spcAft>
                <a:spcPts val="0"/>
              </a:spcAft>
              <a:buNone/>
            </a:pPr>
            <a:r>
              <a:rPr lang="en-US" sz="2000" b="1" i="0" u="none" strike="noStrike" cap="none" dirty="0">
                <a:solidFill>
                  <a:srgbClr val="000000"/>
                </a:solidFill>
                <a:latin typeface="Times New Roman"/>
                <a:ea typeface="Times New Roman"/>
                <a:cs typeface="Times New Roman"/>
                <a:sym typeface="Times New Roman"/>
              </a:rPr>
              <a:t>RFP MBE/WBE/IVOSB Scoring Example</a:t>
            </a:r>
            <a:endParaRPr sz="2000" b="0" i="0" u="none" strike="noStrike" cap="none" dirty="0">
              <a:solidFill>
                <a:srgbClr val="000000"/>
              </a:solidFill>
              <a:latin typeface="Times New Roman"/>
              <a:ea typeface="Times New Roman"/>
              <a:cs typeface="Times New Roman"/>
              <a:sym typeface="Times New Roman"/>
            </a:endParaRPr>
          </a:p>
        </p:txBody>
      </p:sp>
      <p:graphicFrame>
        <p:nvGraphicFramePr>
          <p:cNvPr id="386" name="Google Shape;386;p47"/>
          <p:cNvGraphicFramePr/>
          <p:nvPr>
            <p:extLst>
              <p:ext uri="{D42A27DB-BD31-4B8C-83A1-F6EECF244321}">
                <p14:modId xmlns:p14="http://schemas.microsoft.com/office/powerpoint/2010/main" val="64095401"/>
              </p:ext>
            </p:extLst>
          </p:nvPr>
        </p:nvGraphicFramePr>
        <p:xfrm>
          <a:off x="1340525" y="2918546"/>
          <a:ext cx="9652000" cy="2633800"/>
        </p:xfrm>
        <a:graphic>
          <a:graphicData uri="http://schemas.openxmlformats.org/drawingml/2006/table">
            <a:tbl>
              <a:tblPr firstRow="1" bandRow="1">
                <a:noFill/>
                <a:tableStyleId>{7DACCC38-6532-4870-8ABB-BF5B1A8609B6}</a:tableStyleId>
              </a:tblPr>
              <a:tblGrid>
                <a:gridCol w="1206500">
                  <a:extLst>
                    <a:ext uri="{9D8B030D-6E8A-4147-A177-3AD203B41FA5}">
                      <a16:colId xmlns:a16="http://schemas.microsoft.com/office/drawing/2014/main" val="20000"/>
                    </a:ext>
                  </a:extLst>
                </a:gridCol>
                <a:gridCol w="1206500">
                  <a:extLst>
                    <a:ext uri="{9D8B030D-6E8A-4147-A177-3AD203B41FA5}">
                      <a16:colId xmlns:a16="http://schemas.microsoft.com/office/drawing/2014/main" val="20001"/>
                    </a:ext>
                  </a:extLst>
                </a:gridCol>
                <a:gridCol w="1206500">
                  <a:extLst>
                    <a:ext uri="{9D8B030D-6E8A-4147-A177-3AD203B41FA5}">
                      <a16:colId xmlns:a16="http://schemas.microsoft.com/office/drawing/2014/main" val="20002"/>
                    </a:ext>
                  </a:extLst>
                </a:gridCol>
                <a:gridCol w="1206500">
                  <a:extLst>
                    <a:ext uri="{9D8B030D-6E8A-4147-A177-3AD203B41FA5}">
                      <a16:colId xmlns:a16="http://schemas.microsoft.com/office/drawing/2014/main" val="20003"/>
                    </a:ext>
                  </a:extLst>
                </a:gridCol>
                <a:gridCol w="1206500">
                  <a:extLst>
                    <a:ext uri="{9D8B030D-6E8A-4147-A177-3AD203B41FA5}">
                      <a16:colId xmlns:a16="http://schemas.microsoft.com/office/drawing/2014/main" val="20004"/>
                    </a:ext>
                  </a:extLst>
                </a:gridCol>
                <a:gridCol w="1206500">
                  <a:extLst>
                    <a:ext uri="{9D8B030D-6E8A-4147-A177-3AD203B41FA5}">
                      <a16:colId xmlns:a16="http://schemas.microsoft.com/office/drawing/2014/main" val="20005"/>
                    </a:ext>
                  </a:extLst>
                </a:gridCol>
                <a:gridCol w="1206500">
                  <a:extLst>
                    <a:ext uri="{9D8B030D-6E8A-4147-A177-3AD203B41FA5}">
                      <a16:colId xmlns:a16="http://schemas.microsoft.com/office/drawing/2014/main" val="20006"/>
                    </a:ext>
                  </a:extLst>
                </a:gridCol>
                <a:gridCol w="1206500">
                  <a:extLst>
                    <a:ext uri="{9D8B030D-6E8A-4147-A177-3AD203B41FA5}">
                      <a16:colId xmlns:a16="http://schemas.microsoft.com/office/drawing/2014/main" val="20007"/>
                    </a:ext>
                  </a:extLst>
                </a:gridCol>
              </a:tblGrid>
              <a:tr h="426625">
                <a:tc>
                  <a:txBody>
                    <a:bodyPr/>
                    <a:lstStyle/>
                    <a:p>
                      <a:pPr marL="0" marR="0" lvl="0" indent="0" algn="ctr" rtl="0">
                        <a:lnSpc>
                          <a:spcPct val="100000"/>
                        </a:lnSpc>
                        <a:spcBef>
                          <a:spcPts val="0"/>
                        </a:spcBef>
                        <a:spcAft>
                          <a:spcPts val="0"/>
                        </a:spcAft>
                        <a:buNone/>
                      </a:pPr>
                      <a:r>
                        <a:rPr lang="en-US" sz="1600" b="1" u="none" strike="noStrike" cap="none">
                          <a:solidFill>
                            <a:schemeClr val="dk1"/>
                          </a:solidFill>
                          <a:latin typeface="Times New Roman"/>
                          <a:ea typeface="Times New Roman"/>
                          <a:cs typeface="Times New Roman"/>
                          <a:sym typeface="Times New Roman"/>
                        </a:rPr>
                        <a:t>Bidder</a:t>
                      </a:r>
                      <a:endParaRPr sz="1600" u="none" strike="noStrike" cap="none">
                        <a:solidFill>
                          <a:schemeClr val="dk1"/>
                        </a:solidFill>
                        <a:latin typeface="Times New Roman"/>
                        <a:ea typeface="Times New Roman"/>
                        <a:cs typeface="Times New Roman"/>
                        <a:sym typeface="Times New Roman"/>
                      </a:endParaRPr>
                    </a:p>
                  </a:txBody>
                  <a:tcPr marL="0" marR="0" marT="292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8B8D85"/>
                    </a:solidFill>
                  </a:tcPr>
                </a:tc>
                <a:tc>
                  <a:txBody>
                    <a:bodyPr/>
                    <a:lstStyle/>
                    <a:p>
                      <a:pPr marL="0" marR="0" lvl="0" indent="0" algn="ctr" rtl="0">
                        <a:lnSpc>
                          <a:spcPct val="100000"/>
                        </a:lnSpc>
                        <a:spcBef>
                          <a:spcPts val="0"/>
                        </a:spcBef>
                        <a:spcAft>
                          <a:spcPts val="0"/>
                        </a:spcAft>
                        <a:buNone/>
                      </a:pPr>
                      <a:r>
                        <a:rPr lang="en-US" sz="1600" b="1" u="none" strike="noStrike" cap="none">
                          <a:solidFill>
                            <a:schemeClr val="dk1"/>
                          </a:solidFill>
                          <a:latin typeface="Times New Roman"/>
                          <a:ea typeface="Times New Roman"/>
                          <a:cs typeface="Times New Roman"/>
                          <a:sym typeface="Times New Roman"/>
                        </a:rPr>
                        <a:t>MBE %</a:t>
                      </a:r>
                      <a:endParaRPr sz="1600" u="none" strike="noStrike" cap="none">
                        <a:solidFill>
                          <a:schemeClr val="dk1"/>
                        </a:solidFill>
                        <a:latin typeface="Times New Roman"/>
                        <a:ea typeface="Times New Roman"/>
                        <a:cs typeface="Times New Roman"/>
                        <a:sym typeface="Times New Roman"/>
                      </a:endParaRPr>
                    </a:p>
                  </a:txBody>
                  <a:tcPr marL="0" marR="0" marT="292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8B8D85"/>
                    </a:solidFill>
                  </a:tcPr>
                </a:tc>
                <a:tc>
                  <a:txBody>
                    <a:bodyPr/>
                    <a:lstStyle/>
                    <a:p>
                      <a:pPr marL="0" marR="432434" lvl="0" indent="0" algn="r" rtl="0">
                        <a:lnSpc>
                          <a:spcPct val="100000"/>
                        </a:lnSpc>
                        <a:spcBef>
                          <a:spcPts val="0"/>
                        </a:spcBef>
                        <a:spcAft>
                          <a:spcPts val="0"/>
                        </a:spcAft>
                        <a:buNone/>
                      </a:pPr>
                      <a:r>
                        <a:rPr lang="en-US" sz="1600" b="1" u="none" strike="noStrike" cap="none">
                          <a:solidFill>
                            <a:schemeClr val="dk1"/>
                          </a:solidFill>
                          <a:latin typeface="Times New Roman"/>
                          <a:ea typeface="Times New Roman"/>
                          <a:cs typeface="Times New Roman"/>
                          <a:sym typeface="Times New Roman"/>
                        </a:rPr>
                        <a:t>Pts.</a:t>
                      </a:r>
                      <a:endParaRPr sz="1600" u="none" strike="noStrike" cap="none">
                        <a:solidFill>
                          <a:schemeClr val="dk1"/>
                        </a:solidFill>
                        <a:latin typeface="Times New Roman"/>
                        <a:ea typeface="Times New Roman"/>
                        <a:cs typeface="Times New Roman"/>
                        <a:sym typeface="Times New Roman"/>
                      </a:endParaRPr>
                    </a:p>
                  </a:txBody>
                  <a:tcPr marL="0" marR="0" marT="292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8B8D85"/>
                    </a:solidFill>
                  </a:tcPr>
                </a:tc>
                <a:tc>
                  <a:txBody>
                    <a:bodyPr/>
                    <a:lstStyle/>
                    <a:p>
                      <a:pPr marL="0" marR="0" lvl="0" indent="0" algn="ctr" rtl="0">
                        <a:lnSpc>
                          <a:spcPct val="100000"/>
                        </a:lnSpc>
                        <a:spcBef>
                          <a:spcPts val="0"/>
                        </a:spcBef>
                        <a:spcAft>
                          <a:spcPts val="0"/>
                        </a:spcAft>
                        <a:buNone/>
                      </a:pPr>
                      <a:r>
                        <a:rPr lang="en-US" sz="1600" b="1" u="none" strike="noStrike" cap="none">
                          <a:solidFill>
                            <a:schemeClr val="dk1"/>
                          </a:solidFill>
                          <a:latin typeface="Times New Roman"/>
                          <a:ea typeface="Times New Roman"/>
                          <a:cs typeface="Times New Roman"/>
                          <a:sym typeface="Times New Roman"/>
                        </a:rPr>
                        <a:t>WBE %</a:t>
                      </a:r>
                      <a:endParaRPr sz="1600" u="none" strike="noStrike" cap="none">
                        <a:solidFill>
                          <a:schemeClr val="dk1"/>
                        </a:solidFill>
                        <a:latin typeface="Times New Roman"/>
                        <a:ea typeface="Times New Roman"/>
                        <a:cs typeface="Times New Roman"/>
                        <a:sym typeface="Times New Roman"/>
                      </a:endParaRPr>
                    </a:p>
                  </a:txBody>
                  <a:tcPr marL="0" marR="0" marT="292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8B8D85"/>
                    </a:solidFill>
                  </a:tcPr>
                </a:tc>
                <a:tc>
                  <a:txBody>
                    <a:bodyPr/>
                    <a:lstStyle/>
                    <a:p>
                      <a:pPr marL="0" marR="0" lvl="0" indent="0" algn="ctr" rtl="0">
                        <a:lnSpc>
                          <a:spcPct val="100000"/>
                        </a:lnSpc>
                        <a:spcBef>
                          <a:spcPts val="0"/>
                        </a:spcBef>
                        <a:spcAft>
                          <a:spcPts val="0"/>
                        </a:spcAft>
                        <a:buNone/>
                      </a:pPr>
                      <a:r>
                        <a:rPr lang="en-US" sz="1600" b="1" u="none" strike="noStrike" cap="none">
                          <a:solidFill>
                            <a:schemeClr val="dk1"/>
                          </a:solidFill>
                          <a:latin typeface="Times New Roman"/>
                          <a:ea typeface="Times New Roman"/>
                          <a:cs typeface="Times New Roman"/>
                          <a:sym typeface="Times New Roman"/>
                        </a:rPr>
                        <a:t>Pts.</a:t>
                      </a:r>
                      <a:endParaRPr sz="1600" u="none" strike="noStrike" cap="none">
                        <a:solidFill>
                          <a:schemeClr val="dk1"/>
                        </a:solidFill>
                        <a:latin typeface="Times New Roman"/>
                        <a:ea typeface="Times New Roman"/>
                        <a:cs typeface="Times New Roman"/>
                        <a:sym typeface="Times New Roman"/>
                      </a:endParaRPr>
                    </a:p>
                  </a:txBody>
                  <a:tcPr marL="0" marR="0" marT="292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8B8D85"/>
                    </a:solidFill>
                  </a:tcPr>
                </a:tc>
                <a:tc>
                  <a:txBody>
                    <a:bodyPr/>
                    <a:lstStyle/>
                    <a:p>
                      <a:pPr marL="0" marR="0" lvl="0" indent="0" algn="ctr" rtl="0">
                        <a:lnSpc>
                          <a:spcPct val="100000"/>
                        </a:lnSpc>
                        <a:spcBef>
                          <a:spcPts val="0"/>
                        </a:spcBef>
                        <a:spcAft>
                          <a:spcPts val="0"/>
                        </a:spcAft>
                        <a:buNone/>
                      </a:pPr>
                      <a:r>
                        <a:rPr lang="en-US" sz="1600" b="1" u="none" strike="noStrike" cap="none">
                          <a:solidFill>
                            <a:schemeClr val="dk1"/>
                          </a:solidFill>
                          <a:latin typeface="Times New Roman"/>
                          <a:ea typeface="Times New Roman"/>
                          <a:cs typeface="Times New Roman"/>
                          <a:sym typeface="Times New Roman"/>
                        </a:rPr>
                        <a:t>IVOSB %</a:t>
                      </a:r>
                      <a:endParaRPr sz="1600" u="none" strike="noStrike" cap="none">
                        <a:solidFill>
                          <a:schemeClr val="dk1"/>
                        </a:solidFill>
                        <a:latin typeface="Times New Roman"/>
                        <a:ea typeface="Times New Roman"/>
                        <a:cs typeface="Times New Roman"/>
                        <a:sym typeface="Times New Roman"/>
                      </a:endParaRPr>
                    </a:p>
                  </a:txBody>
                  <a:tcPr marL="0" marR="0" marT="292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8B8D85"/>
                    </a:solidFill>
                  </a:tcPr>
                </a:tc>
                <a:tc>
                  <a:txBody>
                    <a:bodyPr/>
                    <a:lstStyle/>
                    <a:p>
                      <a:pPr marL="0" marR="0" lvl="0" indent="0" algn="ctr" rtl="0">
                        <a:lnSpc>
                          <a:spcPct val="100000"/>
                        </a:lnSpc>
                        <a:spcBef>
                          <a:spcPts val="0"/>
                        </a:spcBef>
                        <a:spcAft>
                          <a:spcPts val="0"/>
                        </a:spcAft>
                        <a:buNone/>
                      </a:pPr>
                      <a:r>
                        <a:rPr lang="en-US" sz="1600" b="1" u="none" strike="noStrike" cap="none">
                          <a:solidFill>
                            <a:schemeClr val="dk1"/>
                          </a:solidFill>
                          <a:latin typeface="Times New Roman"/>
                          <a:ea typeface="Times New Roman"/>
                          <a:cs typeface="Times New Roman"/>
                          <a:sym typeface="Times New Roman"/>
                        </a:rPr>
                        <a:t>Pts.</a:t>
                      </a:r>
                      <a:endParaRPr sz="1600" u="none" strike="noStrike" cap="none">
                        <a:solidFill>
                          <a:schemeClr val="dk1"/>
                        </a:solidFill>
                        <a:latin typeface="Times New Roman"/>
                        <a:ea typeface="Times New Roman"/>
                        <a:cs typeface="Times New Roman"/>
                        <a:sym typeface="Times New Roman"/>
                      </a:endParaRPr>
                    </a:p>
                  </a:txBody>
                  <a:tcPr marL="0" marR="0" marT="292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8B8D85"/>
                    </a:solidFill>
                  </a:tcPr>
                </a:tc>
                <a:tc>
                  <a:txBody>
                    <a:bodyPr/>
                    <a:lstStyle/>
                    <a:p>
                      <a:pPr marL="0" marR="0" lvl="0" indent="0" algn="ctr" rtl="0">
                        <a:lnSpc>
                          <a:spcPct val="100000"/>
                        </a:lnSpc>
                        <a:spcBef>
                          <a:spcPts val="0"/>
                        </a:spcBef>
                        <a:spcAft>
                          <a:spcPts val="0"/>
                        </a:spcAft>
                        <a:buNone/>
                      </a:pPr>
                      <a:r>
                        <a:rPr lang="en-US" sz="1600" b="1" u="none" strike="noStrike" cap="none">
                          <a:solidFill>
                            <a:schemeClr val="dk1"/>
                          </a:solidFill>
                          <a:latin typeface="Times New Roman"/>
                          <a:ea typeface="Times New Roman"/>
                          <a:cs typeface="Times New Roman"/>
                          <a:sym typeface="Times New Roman"/>
                        </a:rPr>
                        <a:t>Total Pts.</a:t>
                      </a:r>
                      <a:endParaRPr sz="1600" u="none" strike="noStrike" cap="none">
                        <a:solidFill>
                          <a:schemeClr val="dk1"/>
                        </a:solidFill>
                        <a:latin typeface="Times New Roman"/>
                        <a:ea typeface="Times New Roman"/>
                        <a:cs typeface="Times New Roman"/>
                        <a:sym typeface="Times New Roman"/>
                      </a:endParaRPr>
                    </a:p>
                  </a:txBody>
                  <a:tcPr marL="0" marR="0" marT="292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38100" cap="flat" cmpd="sng">
                      <a:solidFill>
                        <a:srgbClr val="FFFFFF"/>
                      </a:solidFill>
                      <a:prstDash val="solid"/>
                      <a:round/>
                      <a:headEnd type="none" w="sm" len="sm"/>
                      <a:tailEnd type="none" w="sm" len="sm"/>
                    </a:lnB>
                    <a:solidFill>
                      <a:srgbClr val="8B8D85"/>
                    </a:solidFill>
                  </a:tcPr>
                </a:tc>
                <a:extLst>
                  <a:ext uri="{0D108BD9-81ED-4DB2-BD59-A6C34878D82A}">
                    <a16:rowId xmlns:a16="http://schemas.microsoft.com/office/drawing/2014/main" val="10000"/>
                  </a:ext>
                </a:extLst>
              </a:tr>
              <a:tr h="426625">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Bidder 1</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635"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12.0%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635" marR="0" lvl="0" indent="0" algn="ctr" rtl="0">
                        <a:lnSpc>
                          <a:spcPct val="100000"/>
                        </a:lnSpc>
                        <a:spcBef>
                          <a:spcPts val="0"/>
                        </a:spcBef>
                        <a:spcAft>
                          <a:spcPts val="0"/>
                        </a:spcAft>
                        <a:buNone/>
                      </a:pPr>
                      <a:r>
                        <a:rPr lang="en-US" sz="1800" u="none" strike="noStrike" cap="none" dirty="0">
                          <a:solidFill>
                            <a:schemeClr val="dk1"/>
                          </a:solidFill>
                          <a:latin typeface="Times New Roman"/>
                          <a:ea typeface="Times New Roman"/>
                          <a:cs typeface="Times New Roman"/>
                          <a:sym typeface="Times New Roman"/>
                        </a:rPr>
                        <a:t>5.0</a:t>
                      </a:r>
                      <a:endParaRPr sz="1800" u="none" strike="noStrike" cap="none" dirty="0">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635"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12.0%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6.0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3.5%</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6.0</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17.00</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381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extLst>
                  <a:ext uri="{0D108BD9-81ED-4DB2-BD59-A6C34878D82A}">
                    <a16:rowId xmlns:a16="http://schemas.microsoft.com/office/drawing/2014/main" val="10001"/>
                  </a:ext>
                </a:extLst>
              </a:tr>
              <a:tr h="426625">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Bidder 2</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6.0%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408940" lvl="0" indent="0" algn="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3.75</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5.0%</a:t>
                      </a:r>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2.25</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1.8%</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3.0</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9.00</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extLst>
                  <a:ext uri="{0D108BD9-81ED-4DB2-BD59-A6C34878D82A}">
                    <a16:rowId xmlns:a16="http://schemas.microsoft.com/office/drawing/2014/main" val="10002"/>
                  </a:ext>
                </a:extLst>
              </a:tr>
              <a:tr h="500675">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Bidder 3</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8.0%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635"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5.0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635"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11.0%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5.0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3.0%</a:t>
                      </a:r>
                      <a:endParaRPr sz="1800" u="none" strike="noStrike" cap="none">
                        <a:solidFill>
                          <a:schemeClr val="dk1"/>
                        </a:solidFill>
                        <a:latin typeface="Times New Roman"/>
                        <a:ea typeface="Times New Roman"/>
                        <a:cs typeface="Times New Roman"/>
                        <a:sym typeface="Times New Roman"/>
                      </a:endParaRPr>
                    </a:p>
                  </a:txBody>
                  <a:tcPr marL="0" marR="0" marT="9462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5.0</a:t>
                      </a:r>
                      <a:endParaRPr sz="1800" u="none" strike="noStrike" cap="none">
                        <a:solidFill>
                          <a:schemeClr val="dk1"/>
                        </a:solidFill>
                        <a:latin typeface="Times New Roman"/>
                        <a:ea typeface="Times New Roman"/>
                        <a:cs typeface="Times New Roman"/>
                        <a:sym typeface="Times New Roman"/>
                      </a:endParaRPr>
                    </a:p>
                  </a:txBody>
                  <a:tcPr marL="0" marR="0" marT="9462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15.00</a:t>
                      </a:r>
                      <a:endParaRPr sz="1800" u="none" strike="noStrike" cap="none">
                        <a:solidFill>
                          <a:schemeClr val="dk1"/>
                        </a:solidFill>
                        <a:latin typeface="Times New Roman"/>
                        <a:ea typeface="Times New Roman"/>
                        <a:cs typeface="Times New Roman"/>
                        <a:sym typeface="Times New Roman"/>
                      </a:endParaRPr>
                    </a:p>
                  </a:txBody>
                  <a:tcPr marL="0" marR="0" marT="9462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extLst>
                  <a:ext uri="{0D108BD9-81ED-4DB2-BD59-A6C34878D82A}">
                    <a16:rowId xmlns:a16="http://schemas.microsoft.com/office/drawing/2014/main" val="10003"/>
                  </a:ext>
                </a:extLst>
              </a:tr>
              <a:tr h="426625">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Bidder 4</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635"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16.0%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635"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6.0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0.2%</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0.0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0.6%</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1.0</a:t>
                      </a:r>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7.00</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EDEDEC"/>
                    </a:solidFill>
                  </a:tcPr>
                </a:tc>
                <a:extLst>
                  <a:ext uri="{0D108BD9-81ED-4DB2-BD59-A6C34878D82A}">
                    <a16:rowId xmlns:a16="http://schemas.microsoft.com/office/drawing/2014/main" val="10004"/>
                  </a:ext>
                </a:extLst>
              </a:tr>
              <a:tr h="426625">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Bidder 5</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0.0%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426719" lvl="0" indent="0" algn="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0.0%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-1.0</a:t>
                      </a:r>
                      <a:endParaRPr sz="1800" u="none" strike="noStrike" cap="none">
                        <a:solidFill>
                          <a:schemeClr val="dk1"/>
                        </a:solidFill>
                        <a:latin typeface="Times New Roman"/>
                        <a:ea typeface="Times New Roman"/>
                        <a:cs typeface="Times New Roman"/>
                        <a:sym typeface="Times New Roman"/>
                      </a:endParaRPr>
                    </a:p>
                  </a:txBody>
                  <a:tcPr marL="0" marR="0" marT="27300"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0.0%</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a:solidFill>
                            <a:schemeClr val="dk1"/>
                          </a:solidFill>
                          <a:latin typeface="Times New Roman"/>
                          <a:ea typeface="Times New Roman"/>
                          <a:cs typeface="Times New Roman"/>
                          <a:sym typeface="Times New Roman"/>
                        </a:rPr>
                        <a:t>-1.0</a:t>
                      </a:r>
                      <a:endParaRPr sz="1800" u="none" strike="noStrike" cap="none">
                        <a:solidFill>
                          <a:schemeClr val="dk1"/>
                        </a:solidFill>
                        <a:latin typeface="Times New Roman"/>
                        <a:ea typeface="Times New Roman"/>
                        <a:cs typeface="Times New Roman"/>
                        <a:sym typeface="Times New Roman"/>
                      </a:endParaRPr>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tc>
                  <a:txBody>
                    <a:bodyPr/>
                    <a:lstStyle/>
                    <a:p>
                      <a:pPr marL="0" marR="0" lvl="0" indent="0" algn="ctr" rtl="0">
                        <a:lnSpc>
                          <a:spcPct val="100000"/>
                        </a:lnSpc>
                        <a:spcBef>
                          <a:spcPts val="0"/>
                        </a:spcBef>
                        <a:spcAft>
                          <a:spcPts val="0"/>
                        </a:spcAft>
                        <a:buNone/>
                      </a:pPr>
                      <a:r>
                        <a:rPr lang="en-US" sz="1800" u="none" strike="noStrike" cap="none" dirty="0">
                          <a:solidFill>
                            <a:schemeClr val="dk1"/>
                          </a:solidFill>
                          <a:latin typeface="Times New Roman"/>
                          <a:ea typeface="Times New Roman"/>
                          <a:cs typeface="Times New Roman"/>
                          <a:sym typeface="Times New Roman"/>
                        </a:rPr>
                        <a:t>-3.00</a:t>
                      </a:r>
                      <a:endParaRPr dirty="0"/>
                    </a:p>
                  </a:txBody>
                  <a:tcPr marL="0" marR="0" marT="57775" marB="0">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DBDBD9"/>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24"/>
          <p:cNvSpPr txBox="1">
            <a:spLocks noGrp="1"/>
          </p:cNvSpPr>
          <p:nvPr>
            <p:ph type="body" idx="2"/>
          </p:nvPr>
        </p:nvSpPr>
        <p:spPr>
          <a:xfrm>
            <a:off x="1371600" y="2105529"/>
            <a:ext cx="4443984" cy="4018544"/>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0"/>
              </a:spcBef>
              <a:spcAft>
                <a:spcPts val="0"/>
              </a:spcAft>
              <a:buClr>
                <a:srgbClr val="101D49"/>
              </a:buClr>
              <a:buSzPts val="1700"/>
              <a:buNone/>
            </a:pPr>
            <a:r>
              <a:rPr lang="en-US" sz="1700" b="1">
                <a:solidFill>
                  <a:srgbClr val="101D49"/>
                </a:solidFill>
                <a:latin typeface="Times New Roman"/>
                <a:ea typeface="Times New Roman"/>
                <a:cs typeface="Times New Roman"/>
                <a:sym typeface="Times New Roman"/>
              </a:rPr>
              <a:t>Pay Audit System</a:t>
            </a:r>
            <a:endParaRPr/>
          </a:p>
          <a:p>
            <a:pPr marL="384038" lvl="0" indent="-384038" algn="l" rtl="0">
              <a:lnSpc>
                <a:spcPct val="94000"/>
              </a:lnSpc>
              <a:spcBef>
                <a:spcPts val="1200"/>
              </a:spcBef>
              <a:spcAft>
                <a:spcPts val="0"/>
              </a:spcAft>
              <a:buClr>
                <a:srgbClr val="101D49"/>
              </a:buClr>
              <a:buSzPts val="1700"/>
              <a:buFont typeface="Arial"/>
              <a:buChar char="•"/>
            </a:pPr>
            <a:r>
              <a:rPr lang="en-US" sz="1700">
                <a:solidFill>
                  <a:srgbClr val="101D49"/>
                </a:solidFill>
                <a:latin typeface="Times New Roman"/>
                <a:ea typeface="Times New Roman"/>
                <a:cs typeface="Times New Roman"/>
                <a:sym typeface="Times New Roman"/>
              </a:rPr>
              <a:t>Tool utilized to monitor the state’s diversity spend for subcontractors</a:t>
            </a:r>
            <a:endParaRPr/>
          </a:p>
          <a:p>
            <a:pPr marL="384038" lvl="0" indent="-384038" algn="l" rtl="0">
              <a:lnSpc>
                <a:spcPct val="94000"/>
              </a:lnSpc>
              <a:spcBef>
                <a:spcPts val="1200"/>
              </a:spcBef>
              <a:spcAft>
                <a:spcPts val="0"/>
              </a:spcAft>
              <a:buClr>
                <a:srgbClr val="101D49"/>
              </a:buClr>
              <a:buSzPts val="1700"/>
              <a:buFont typeface="Arial"/>
              <a:buChar char="•"/>
            </a:pPr>
            <a:r>
              <a:rPr lang="en-US" sz="1700">
                <a:solidFill>
                  <a:srgbClr val="101D49"/>
                </a:solidFill>
                <a:latin typeface="Times New Roman"/>
                <a:ea typeface="Times New Roman"/>
                <a:cs typeface="Times New Roman"/>
                <a:sym typeface="Times New Roman"/>
              </a:rPr>
              <a:t>Selected primes and subcontractors are required to report payments submitted or received through this web-based tool</a:t>
            </a:r>
            <a:endParaRPr/>
          </a:p>
          <a:p>
            <a:pPr marL="384038" lvl="0" indent="-384038" algn="l" rtl="0">
              <a:lnSpc>
                <a:spcPct val="94000"/>
              </a:lnSpc>
              <a:spcBef>
                <a:spcPts val="1200"/>
              </a:spcBef>
              <a:spcAft>
                <a:spcPts val="0"/>
              </a:spcAft>
              <a:buClr>
                <a:srgbClr val="101D49"/>
              </a:buClr>
              <a:buSzPts val="1700"/>
              <a:buFont typeface="Arial"/>
              <a:buChar char="•"/>
            </a:pPr>
            <a:r>
              <a:rPr lang="en-US" sz="1700">
                <a:solidFill>
                  <a:srgbClr val="101D49"/>
                </a:solidFill>
                <a:latin typeface="Times New Roman"/>
                <a:ea typeface="Times New Roman"/>
                <a:cs typeface="Times New Roman"/>
                <a:sym typeface="Times New Roman"/>
              </a:rPr>
              <a:t>Based on contract terms payments should be reported monthly or quarterly</a:t>
            </a:r>
            <a:endParaRPr/>
          </a:p>
          <a:p>
            <a:pPr marL="384038" lvl="0" indent="-384038" algn="l" rtl="0">
              <a:lnSpc>
                <a:spcPct val="94000"/>
              </a:lnSpc>
              <a:spcBef>
                <a:spcPts val="1200"/>
              </a:spcBef>
              <a:spcAft>
                <a:spcPts val="0"/>
              </a:spcAft>
              <a:buClr>
                <a:srgbClr val="101D49"/>
              </a:buClr>
              <a:buSzPts val="1650"/>
              <a:buFont typeface="Arial"/>
              <a:buChar char="•"/>
            </a:pPr>
            <a:r>
              <a:rPr lang="en-US" sz="1650" b="1">
                <a:solidFill>
                  <a:srgbClr val="101D49"/>
                </a:solidFill>
                <a:latin typeface="Times New Roman"/>
                <a:ea typeface="Times New Roman"/>
                <a:cs typeface="Times New Roman"/>
                <a:sym typeface="Times New Roman"/>
              </a:rPr>
              <a:t>Questions? </a:t>
            </a:r>
            <a:r>
              <a:rPr lang="en-US" sz="1650">
                <a:solidFill>
                  <a:srgbClr val="101D49"/>
                </a:solidFill>
                <a:latin typeface="Times New Roman"/>
                <a:ea typeface="Times New Roman"/>
                <a:cs typeface="Times New Roman"/>
                <a:sym typeface="Times New Roman"/>
              </a:rPr>
              <a:t>Contact Division of Supplier Diversity</a:t>
            </a:r>
            <a:endParaRPr/>
          </a:p>
          <a:p>
            <a:pPr marL="914377" lvl="1" indent="-384038" algn="l" rtl="0">
              <a:lnSpc>
                <a:spcPct val="94000"/>
              </a:lnSpc>
              <a:spcBef>
                <a:spcPts val="700"/>
              </a:spcBef>
              <a:spcAft>
                <a:spcPts val="0"/>
              </a:spcAft>
              <a:buClr>
                <a:srgbClr val="4C7C99"/>
              </a:buClr>
              <a:buSzPts val="1250"/>
              <a:buFont typeface="Arial"/>
              <a:buChar char="•"/>
            </a:pPr>
            <a:r>
              <a:rPr lang="en-US" sz="1250" i="0" u="sng">
                <a:solidFill>
                  <a:srgbClr val="4C7C99"/>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mwbecompliance@idoa.in.gov</a:t>
            </a:r>
            <a:r>
              <a:rPr lang="en-US" sz="1250" i="0">
                <a:solidFill>
                  <a:srgbClr val="4C7C99"/>
                </a:solidFill>
                <a:latin typeface="Times New Roman"/>
                <a:ea typeface="Times New Roman"/>
                <a:cs typeface="Times New Roman"/>
                <a:sym typeface="Times New Roman"/>
              </a:rPr>
              <a:t> </a:t>
            </a:r>
            <a:endParaRPr/>
          </a:p>
          <a:p>
            <a:pPr marL="914377" lvl="1" indent="-384038" algn="l" rtl="0">
              <a:lnSpc>
                <a:spcPct val="94000"/>
              </a:lnSpc>
              <a:spcBef>
                <a:spcPts val="700"/>
              </a:spcBef>
              <a:spcAft>
                <a:spcPts val="0"/>
              </a:spcAft>
              <a:buClr>
                <a:srgbClr val="4C7C99"/>
              </a:buClr>
              <a:buSzPts val="1250"/>
              <a:buFont typeface="Arial"/>
              <a:buChar char="•"/>
            </a:pPr>
            <a:r>
              <a:rPr lang="en-US" sz="1250" i="0" u="sng">
                <a:solidFill>
                  <a:srgbClr val="4C7C99"/>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www.in.gov/idoa/mwbe/payaudit.htm</a:t>
            </a:r>
            <a:r>
              <a:rPr lang="en-US" sz="1250" i="0">
                <a:solidFill>
                  <a:srgbClr val="4C7C99"/>
                </a:solidFill>
                <a:latin typeface="Times New Roman"/>
                <a:ea typeface="Times New Roman"/>
                <a:cs typeface="Times New Roman"/>
                <a:sym typeface="Times New Roman"/>
              </a:rPr>
              <a:t> </a:t>
            </a:r>
            <a:endParaRPr/>
          </a:p>
          <a:p>
            <a:pPr marL="384038" lvl="0" indent="-257038" algn="l" rtl="0">
              <a:lnSpc>
                <a:spcPct val="94000"/>
              </a:lnSpc>
              <a:spcBef>
                <a:spcPts val="1200"/>
              </a:spcBef>
              <a:spcAft>
                <a:spcPts val="0"/>
              </a:spcAft>
              <a:buClr>
                <a:schemeClr val="dk2"/>
              </a:buClr>
              <a:buSzPts val="2000"/>
              <a:buNone/>
            </a:pPr>
            <a:endParaRPr>
              <a:solidFill>
                <a:schemeClr val="dk1"/>
              </a:solidFill>
              <a:latin typeface="Times New Roman"/>
              <a:ea typeface="Times New Roman"/>
              <a:cs typeface="Times New Roman"/>
              <a:sym typeface="Times New Roman"/>
            </a:endParaRPr>
          </a:p>
        </p:txBody>
      </p:sp>
      <p:sp>
        <p:nvSpPr>
          <p:cNvPr id="393" name="Google Shape;393;p24"/>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a:latin typeface="Times New Roman"/>
                <a:ea typeface="Times New Roman"/>
                <a:cs typeface="Times New Roman"/>
                <a:sym typeface="Times New Roman"/>
              </a:rPr>
              <a:t>Subcontractor Compliance</a:t>
            </a:r>
            <a:endParaRPr sz="4000"/>
          </a:p>
        </p:txBody>
      </p:sp>
      <p:grpSp>
        <p:nvGrpSpPr>
          <p:cNvPr id="394" name="Google Shape;394;p24"/>
          <p:cNvGrpSpPr/>
          <p:nvPr/>
        </p:nvGrpSpPr>
        <p:grpSpPr>
          <a:xfrm>
            <a:off x="6566029" y="2105529"/>
            <a:ext cx="4178424" cy="3626809"/>
            <a:chOff x="968121" y="965163"/>
            <a:chExt cx="6569665" cy="4687710"/>
          </a:xfrm>
        </p:grpSpPr>
        <p:pic>
          <p:nvPicPr>
            <p:cNvPr id="395" name="Google Shape;395;p24" descr="C:\Users\Fable\AppData\Local\Microsoft\Windows\Temporary Internet Files\Content.IE5\X5T015VL\MC900431505[1].png"/>
            <p:cNvPicPr preferRelativeResize="0"/>
            <p:nvPr/>
          </p:nvPicPr>
          <p:blipFill rotWithShape="1">
            <a:blip r:embed="rId5">
              <a:alphaModFix/>
            </a:blip>
            <a:srcRect/>
            <a:stretch/>
          </p:blipFill>
          <p:spPr>
            <a:xfrm>
              <a:off x="6466895" y="2068628"/>
              <a:ext cx="1031240" cy="1031239"/>
            </a:xfrm>
            <a:prstGeom prst="rect">
              <a:avLst/>
            </a:prstGeom>
            <a:noFill/>
            <a:ln>
              <a:noFill/>
            </a:ln>
          </p:spPr>
        </p:pic>
        <p:sp>
          <p:nvSpPr>
            <p:cNvPr id="396" name="Google Shape;396;p24"/>
            <p:cNvSpPr txBox="1"/>
            <p:nvPr/>
          </p:nvSpPr>
          <p:spPr>
            <a:xfrm>
              <a:off x="6337636" y="3230032"/>
              <a:ext cx="1200150" cy="9583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Pay Audit System</a:t>
              </a:r>
              <a:endParaRPr sz="1400" b="0" i="0" u="none" strike="noStrike" cap="none">
                <a:solidFill>
                  <a:srgbClr val="000000"/>
                </a:solidFill>
                <a:latin typeface="Arial"/>
                <a:ea typeface="Arial"/>
                <a:cs typeface="Arial"/>
                <a:sym typeface="Arial"/>
              </a:endParaRPr>
            </a:p>
          </p:txBody>
        </p:sp>
        <p:pic>
          <p:nvPicPr>
            <p:cNvPr id="397" name="Google Shape;397;p24" descr="C:\Users\Fable\AppData\Local\Microsoft\Windows\Temporary Internet Files\Content.IE5\8ORMKK27\MC900433941[1].png"/>
            <p:cNvPicPr preferRelativeResize="0"/>
            <p:nvPr/>
          </p:nvPicPr>
          <p:blipFill rotWithShape="1">
            <a:blip r:embed="rId6">
              <a:alphaModFix/>
            </a:blip>
            <a:srcRect/>
            <a:stretch/>
          </p:blipFill>
          <p:spPr>
            <a:xfrm>
              <a:off x="1583634" y="965163"/>
              <a:ext cx="1432667" cy="1432667"/>
            </a:xfrm>
            <a:prstGeom prst="rect">
              <a:avLst/>
            </a:prstGeom>
            <a:noFill/>
            <a:ln>
              <a:noFill/>
            </a:ln>
          </p:spPr>
        </p:pic>
        <p:sp>
          <p:nvSpPr>
            <p:cNvPr id="398" name="Google Shape;398;p24"/>
            <p:cNvSpPr txBox="1"/>
            <p:nvPr/>
          </p:nvSpPr>
          <p:spPr>
            <a:xfrm>
              <a:off x="1822743" y="2332230"/>
              <a:ext cx="1198562"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Prime</a:t>
              </a:r>
              <a:endParaRPr sz="1400" b="0" i="0" u="none" strike="noStrike" cap="none">
                <a:solidFill>
                  <a:srgbClr val="000000"/>
                </a:solidFill>
                <a:latin typeface="Arial"/>
                <a:ea typeface="Arial"/>
                <a:cs typeface="Arial"/>
                <a:sym typeface="Arial"/>
              </a:endParaRPr>
            </a:p>
          </p:txBody>
        </p:sp>
        <p:sp>
          <p:nvSpPr>
            <p:cNvPr id="399" name="Google Shape;399;p24"/>
            <p:cNvSpPr txBox="1"/>
            <p:nvPr/>
          </p:nvSpPr>
          <p:spPr>
            <a:xfrm>
              <a:off x="1323281" y="5242164"/>
              <a:ext cx="2204158"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Subcontractor</a:t>
              </a:r>
              <a:endParaRPr sz="1400" b="0" i="0" u="none" strike="noStrike" cap="none">
                <a:solidFill>
                  <a:srgbClr val="000000"/>
                </a:solidFill>
                <a:latin typeface="Arial"/>
                <a:ea typeface="Arial"/>
                <a:cs typeface="Arial"/>
                <a:sym typeface="Arial"/>
              </a:endParaRPr>
            </a:p>
          </p:txBody>
        </p:sp>
        <p:pic>
          <p:nvPicPr>
            <p:cNvPr id="400" name="Google Shape;400;p24" descr="C:\Users\Fable\AppData\Local\Microsoft\Windows\Temporary Internet Files\Content.IE5\X5T015VL\MC900433942[1].png"/>
            <p:cNvPicPr preferRelativeResize="0"/>
            <p:nvPr/>
          </p:nvPicPr>
          <p:blipFill rotWithShape="1">
            <a:blip r:embed="rId7">
              <a:alphaModFix/>
            </a:blip>
            <a:srcRect/>
            <a:stretch/>
          </p:blipFill>
          <p:spPr>
            <a:xfrm>
              <a:off x="1621631" y="3624756"/>
              <a:ext cx="1426369" cy="1426369"/>
            </a:xfrm>
            <a:prstGeom prst="rect">
              <a:avLst/>
            </a:prstGeom>
            <a:noFill/>
            <a:ln>
              <a:noFill/>
            </a:ln>
          </p:spPr>
        </p:pic>
        <p:sp>
          <p:nvSpPr>
            <p:cNvPr id="401" name="Google Shape;401;p24"/>
            <p:cNvSpPr txBox="1"/>
            <p:nvPr/>
          </p:nvSpPr>
          <p:spPr>
            <a:xfrm rot="320525">
              <a:off x="3290798" y="2333304"/>
              <a:ext cx="3099636"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subcontractor </a:t>
              </a:r>
              <a:r>
                <a:rPr lang="en-US" sz="1050" b="1" i="1" u="none" strike="noStrike" cap="none">
                  <a:solidFill>
                    <a:srgbClr val="FF0000"/>
                  </a:solidFill>
                  <a:latin typeface="Arial"/>
                  <a:ea typeface="Arial"/>
                  <a:cs typeface="Arial"/>
                  <a:sym typeface="Arial"/>
                </a:rPr>
                <a:t>actual paid</a:t>
              </a:r>
              <a:r>
                <a:rPr lang="en-US" sz="1050" b="0" i="1" u="none" strike="noStrike" cap="none">
                  <a:solidFill>
                    <a:srgbClr val="000000"/>
                  </a:solidFill>
                  <a:latin typeface="Arial"/>
                  <a:ea typeface="Arial"/>
                  <a:cs typeface="Arial"/>
                  <a:sym typeface="Arial"/>
                </a:rPr>
                <a:t> invoice amounts</a:t>
              </a:r>
              <a:endParaRPr sz="1050" b="0" i="1" u="none" strike="noStrike" cap="none" baseline="30000">
                <a:solidFill>
                  <a:srgbClr val="000000"/>
                </a:solidFill>
                <a:latin typeface="Arial"/>
                <a:ea typeface="Arial"/>
                <a:cs typeface="Arial"/>
                <a:sym typeface="Arial"/>
              </a:endParaRPr>
            </a:p>
          </p:txBody>
        </p:sp>
        <p:sp>
          <p:nvSpPr>
            <p:cNvPr id="402" name="Google Shape;402;p24"/>
            <p:cNvSpPr txBox="1"/>
            <p:nvPr/>
          </p:nvSpPr>
          <p:spPr>
            <a:xfrm rot="-594912">
              <a:off x="3589051" y="3708757"/>
              <a:ext cx="3132137"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actual payments </a:t>
              </a:r>
              <a:r>
                <a:rPr lang="en-US" sz="1050" b="1" i="1" u="none" strike="noStrike" cap="none">
                  <a:solidFill>
                    <a:srgbClr val="FF0000"/>
                  </a:solidFill>
                  <a:latin typeface="Arial"/>
                  <a:ea typeface="Arial"/>
                  <a:cs typeface="Arial"/>
                  <a:sym typeface="Arial"/>
                </a:rPr>
                <a:t>received</a:t>
              </a:r>
              <a:endParaRPr sz="1050" b="1" i="1" u="none" strike="noStrike" cap="none" baseline="30000">
                <a:solidFill>
                  <a:srgbClr val="FF0000"/>
                </a:solidFill>
                <a:latin typeface="Arial"/>
                <a:ea typeface="Arial"/>
                <a:cs typeface="Arial"/>
                <a:sym typeface="Arial"/>
              </a:endParaRPr>
            </a:p>
          </p:txBody>
        </p:sp>
        <p:sp>
          <p:nvSpPr>
            <p:cNvPr id="403" name="Google Shape;403;p24"/>
            <p:cNvSpPr txBox="1"/>
            <p:nvPr/>
          </p:nvSpPr>
          <p:spPr>
            <a:xfrm>
              <a:off x="968121" y="2904490"/>
              <a:ext cx="1231027" cy="3593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75"/>
                <a:buFont typeface="Arial"/>
                <a:buNone/>
              </a:pPr>
              <a:r>
                <a:rPr lang="en-US" sz="975" b="1" i="0" u="none" strike="noStrike" cap="none">
                  <a:solidFill>
                    <a:srgbClr val="000000"/>
                  </a:solidFill>
                  <a:latin typeface="Arial"/>
                  <a:ea typeface="Arial"/>
                  <a:cs typeface="Arial"/>
                  <a:sym typeface="Arial"/>
                </a:rPr>
                <a:t>Payment</a:t>
              </a:r>
              <a:endParaRPr sz="1400" b="0" i="0" u="none" strike="noStrike" cap="none">
                <a:solidFill>
                  <a:srgbClr val="000000"/>
                </a:solidFill>
                <a:latin typeface="Arial"/>
                <a:ea typeface="Arial"/>
                <a:cs typeface="Arial"/>
                <a:sym typeface="Arial"/>
              </a:endParaRPr>
            </a:p>
          </p:txBody>
        </p:sp>
      </p:grpSp>
      <p:cxnSp>
        <p:nvCxnSpPr>
          <p:cNvPr id="404" name="Google Shape;404;p24"/>
          <p:cNvCxnSpPr/>
          <p:nvPr/>
        </p:nvCxnSpPr>
        <p:spPr>
          <a:xfrm rot="10800000" flipH="1">
            <a:off x="8206828" y="4060254"/>
            <a:ext cx="1574846" cy="295178"/>
          </a:xfrm>
          <a:prstGeom prst="straightConnector1">
            <a:avLst/>
          </a:prstGeom>
          <a:noFill/>
          <a:ln w="41275" cap="flat" cmpd="sng">
            <a:solidFill>
              <a:srgbClr val="002060"/>
            </a:solidFill>
            <a:prstDash val="solid"/>
            <a:round/>
            <a:headEnd type="none" w="sm" len="sm"/>
            <a:tailEnd type="triangle" w="med" len="med"/>
          </a:ln>
        </p:spPr>
      </p:cxnSp>
      <p:cxnSp>
        <p:nvCxnSpPr>
          <p:cNvPr id="405" name="Google Shape;405;p24"/>
          <p:cNvCxnSpPr/>
          <p:nvPr/>
        </p:nvCxnSpPr>
        <p:spPr>
          <a:xfrm>
            <a:off x="8193801" y="2959263"/>
            <a:ext cx="1587873" cy="203945"/>
          </a:xfrm>
          <a:prstGeom prst="straightConnector1">
            <a:avLst/>
          </a:prstGeom>
          <a:noFill/>
          <a:ln w="41275" cap="flat" cmpd="sng">
            <a:solidFill>
              <a:srgbClr val="002060"/>
            </a:solidFill>
            <a:prstDash val="solid"/>
            <a:round/>
            <a:headEnd type="none" w="sm" len="sm"/>
            <a:tailEnd type="triangle" w="med" len="med"/>
          </a:ln>
        </p:spPr>
      </p:cxnSp>
      <p:cxnSp>
        <p:nvCxnSpPr>
          <p:cNvPr id="406" name="Google Shape;406;p24"/>
          <p:cNvCxnSpPr>
            <a:stCxn id="398" idx="2"/>
          </p:cNvCxnSpPr>
          <p:nvPr/>
        </p:nvCxnSpPr>
        <p:spPr>
          <a:xfrm>
            <a:off x="7490737" y="3480967"/>
            <a:ext cx="57600" cy="747600"/>
          </a:xfrm>
          <a:prstGeom prst="straightConnector1">
            <a:avLst/>
          </a:prstGeom>
          <a:noFill/>
          <a:ln w="41275" cap="flat" cmpd="sng">
            <a:solidFill>
              <a:srgbClr val="002060"/>
            </a:solidFill>
            <a:prstDash val="solid"/>
            <a:round/>
            <a:headEnd type="none" w="sm" len="sm"/>
            <a:tailEnd type="triangle" w="med" len="med"/>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25"/>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a:latin typeface="Times New Roman"/>
                <a:ea typeface="Times New Roman"/>
                <a:cs typeface="Times New Roman"/>
                <a:sym typeface="Times New Roman"/>
              </a:rPr>
              <a:t>Optional Submission Forms/Documents </a:t>
            </a:r>
            <a:endParaRPr sz="4000"/>
          </a:p>
        </p:txBody>
      </p:sp>
      <p:sp>
        <p:nvSpPr>
          <p:cNvPr id="413" name="Google Shape;413;p25"/>
          <p:cNvSpPr txBox="1">
            <a:spLocks noGrp="1"/>
          </p:cNvSpPr>
          <p:nvPr>
            <p:ph type="body" idx="1"/>
          </p:nvPr>
        </p:nvSpPr>
        <p:spPr>
          <a:xfrm>
            <a:off x="776681" y="4357316"/>
            <a:ext cx="10706478" cy="829157"/>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0"/>
              </a:spcBef>
              <a:spcAft>
                <a:spcPts val="0"/>
              </a:spcAft>
              <a:buClr>
                <a:srgbClr val="FF0000"/>
              </a:buClr>
              <a:buSzPts val="1900"/>
              <a:buNone/>
            </a:pPr>
            <a:r>
              <a:rPr lang="en-US" b="1">
                <a:solidFill>
                  <a:srgbClr val="FF0000"/>
                </a:solidFill>
                <a:latin typeface="Times New Roman"/>
                <a:ea typeface="Times New Roman"/>
                <a:cs typeface="Times New Roman"/>
                <a:sym typeface="Times New Roman"/>
              </a:rPr>
              <a:t>Submission of these documents is optional and does not impact your ability to submit a proposal. </a:t>
            </a:r>
            <a:endParaRPr>
              <a:latin typeface="Times New Roman"/>
              <a:ea typeface="Times New Roman"/>
              <a:cs typeface="Times New Roman"/>
              <a:sym typeface="Times New Roman"/>
            </a:endParaRPr>
          </a:p>
        </p:txBody>
      </p:sp>
      <p:graphicFrame>
        <p:nvGraphicFramePr>
          <p:cNvPr id="3" name="Google Shape;414;p25">
            <a:extLst>
              <a:ext uri="{FF2B5EF4-FFF2-40B4-BE49-F238E27FC236}">
                <a16:creationId xmlns:a16="http://schemas.microsoft.com/office/drawing/2014/main" id="{4FB22B52-E08D-50EF-D56A-B75C17BA41E6}"/>
              </a:ext>
            </a:extLst>
          </p:cNvPr>
          <p:cNvGraphicFramePr/>
          <p:nvPr>
            <p:extLst>
              <p:ext uri="{D42A27DB-BD31-4B8C-83A1-F6EECF244321}">
                <p14:modId xmlns:p14="http://schemas.microsoft.com/office/powerpoint/2010/main" val="832729054"/>
              </p:ext>
            </p:extLst>
          </p:nvPr>
        </p:nvGraphicFramePr>
        <p:xfrm>
          <a:off x="1371600" y="2087364"/>
          <a:ext cx="9601200" cy="1390729"/>
        </p:xfrm>
        <a:graphic>
          <a:graphicData uri="http://schemas.openxmlformats.org/drawingml/2006/table">
            <a:tbl>
              <a:tblPr>
                <a:noFill/>
                <a:tableStyleId>{781F234A-AE0E-4D3B-B621-468C1A4D8D6E}</a:tableStyleId>
              </a:tblPr>
              <a:tblGrid>
                <a:gridCol w="2319325">
                  <a:extLst>
                    <a:ext uri="{9D8B030D-6E8A-4147-A177-3AD203B41FA5}">
                      <a16:colId xmlns:a16="http://schemas.microsoft.com/office/drawing/2014/main" val="20000"/>
                    </a:ext>
                  </a:extLst>
                </a:gridCol>
                <a:gridCol w="7281875">
                  <a:extLst>
                    <a:ext uri="{9D8B030D-6E8A-4147-A177-3AD203B41FA5}">
                      <a16:colId xmlns:a16="http://schemas.microsoft.com/office/drawing/2014/main" val="20001"/>
                    </a:ext>
                  </a:extLst>
                </a:gridCol>
              </a:tblGrid>
              <a:tr h="293023">
                <a:tc>
                  <a:txBody>
                    <a:bodyPr/>
                    <a:lstStyle/>
                    <a:p>
                      <a:pPr marL="0" marR="0" lvl="0" indent="0" algn="l" rtl="0">
                        <a:lnSpc>
                          <a:spcPct val="89000"/>
                        </a:lnSpc>
                        <a:spcBef>
                          <a:spcPts val="0"/>
                        </a:spcBef>
                        <a:spcAft>
                          <a:spcPts val="0"/>
                        </a:spcAft>
                        <a:buClr>
                          <a:srgbClr val="101D49"/>
                        </a:buClr>
                        <a:buSzPts val="2000"/>
                        <a:buFont typeface="Garamond"/>
                        <a:buNone/>
                      </a:pPr>
                      <a:r>
                        <a:rPr lang="en-US" sz="2100" b="1" u="none" strike="noStrike" cap="none" dirty="0">
                          <a:solidFill>
                            <a:srgbClr val="101D49"/>
                          </a:solidFill>
                          <a:latin typeface="Times New Roman"/>
                          <a:ea typeface="Times New Roman"/>
                          <a:cs typeface="Times New Roman"/>
                          <a:sym typeface="Times New Roman"/>
                        </a:rPr>
                        <a:t>Due Date</a:t>
                      </a:r>
                      <a:endParaRPr sz="2100" u="none" strike="noStrike" cap="none" dirty="0">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tc>
                  <a:txBody>
                    <a:bodyPr/>
                    <a:lstStyle/>
                    <a:p>
                      <a:pPr marL="0" marR="0" lvl="0" indent="0" algn="l" rtl="0">
                        <a:lnSpc>
                          <a:spcPct val="89000"/>
                        </a:lnSpc>
                        <a:spcBef>
                          <a:spcPts val="0"/>
                        </a:spcBef>
                        <a:spcAft>
                          <a:spcPts val="0"/>
                        </a:spcAft>
                        <a:buClr>
                          <a:srgbClr val="101D49"/>
                        </a:buClr>
                        <a:buSzPts val="2000"/>
                        <a:buFont typeface="Garamond"/>
                        <a:buNone/>
                      </a:pPr>
                      <a:r>
                        <a:rPr lang="en-US" sz="2100" b="1" u="none" strike="noStrike" cap="none">
                          <a:solidFill>
                            <a:srgbClr val="101D49"/>
                          </a:solidFill>
                          <a:latin typeface="Times New Roman"/>
                          <a:ea typeface="Times New Roman"/>
                          <a:cs typeface="Times New Roman"/>
                          <a:sym typeface="Times New Roman"/>
                        </a:rPr>
                        <a:t>Document/Form</a:t>
                      </a:r>
                      <a:endParaRPr sz="2100" u="none" strike="noStrike" cap="none">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507076">
                <a:tc>
                  <a:txBody>
                    <a:bodyPr/>
                    <a:lstStyle/>
                    <a:p>
                      <a:pPr marL="0" marR="0" lvl="0" indent="0" algn="l" rtl="0">
                        <a:lnSpc>
                          <a:spcPct val="100000"/>
                        </a:lnSpc>
                        <a:spcBef>
                          <a:spcPts val="0"/>
                        </a:spcBef>
                        <a:spcAft>
                          <a:spcPts val="0"/>
                        </a:spcAft>
                        <a:buClr>
                          <a:srgbClr val="101D49"/>
                        </a:buClr>
                        <a:buSzPts val="2000"/>
                        <a:buFont typeface="Times New Roman"/>
                        <a:buNone/>
                      </a:pPr>
                      <a:r>
                        <a:rPr lang="en-US" sz="2000" u="none" strike="noStrike" cap="none" dirty="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October 23,</a:t>
                      </a:r>
                      <a:r>
                        <a:rPr lang="en-US" sz="2000" u="none" strike="noStrike" cap="none" dirty="0">
                          <a:solidFill>
                            <a:srgbClr val="101D49"/>
                          </a:solidFill>
                          <a:latin typeface="Times New Roman"/>
                          <a:ea typeface="Times New Roman"/>
                          <a:cs typeface="Times New Roman"/>
                          <a:sym typeface="Times New Roman"/>
                        </a:rPr>
                        <a:t> 2024</a:t>
                      </a:r>
                      <a:endParaRPr sz="2000" u="none" strike="noStrike" cap="none" dirty="0">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2000"/>
                        <a:buFont typeface="Times New Roman"/>
                        <a:buNone/>
                      </a:pPr>
                      <a:r>
                        <a:rPr lang="en-US" sz="2000" u="none" strike="noStrike" cap="none">
                          <a:solidFill>
                            <a:srgbClr val="101D49"/>
                          </a:solidFill>
                          <a:latin typeface="Times New Roman"/>
                          <a:ea typeface="Times New Roman"/>
                          <a:cs typeface="Times New Roman"/>
                          <a:sym typeface="Times New Roman"/>
                        </a:rPr>
                        <a:t>Pre-proposal Network Opportunities Form (Attachment I)</a:t>
                      </a:r>
                      <a:endParaRPr sz="2000" u="none" strike="noStrike" cap="none">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90630">
                <a:tc>
                  <a:txBody>
                    <a:bodyPr/>
                    <a:lstStyle/>
                    <a:p>
                      <a:pPr marL="0" marR="0" lvl="0" indent="0" algn="l" rtl="0">
                        <a:lnSpc>
                          <a:spcPct val="100000"/>
                        </a:lnSpc>
                        <a:spcBef>
                          <a:spcPts val="0"/>
                        </a:spcBef>
                        <a:spcAft>
                          <a:spcPts val="0"/>
                        </a:spcAft>
                        <a:buClr>
                          <a:srgbClr val="101D49"/>
                        </a:buClr>
                        <a:buSzPts val="2000"/>
                        <a:buFont typeface="Times New Roman"/>
                        <a:buNone/>
                      </a:pPr>
                      <a:r>
                        <a:rPr lang="en-US" sz="2000" u="none" strike="noStrike" cap="none" dirty="0">
                          <a:solidFill>
                            <a:srgbClr val="101D49"/>
                          </a:solidFill>
                          <a:latin typeface="Times New Roman"/>
                          <a:ea typeface="Times New Roman"/>
                          <a:cs typeface="Times New Roman"/>
                          <a:sym typeface="Times New Roman"/>
                        </a:rPr>
                        <a:t>October 23, 2024</a:t>
                      </a:r>
                      <a:endParaRPr sz="2000" u="none" strike="noStrike" cap="none" dirty="0">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2000"/>
                        <a:buFont typeface="Times New Roman"/>
                        <a:buNone/>
                      </a:pPr>
                      <a:r>
                        <a:rPr lang="en-US" sz="2000" u="none" strike="noStrike" cap="none" dirty="0">
                          <a:solidFill>
                            <a:srgbClr val="101D49"/>
                          </a:solidFill>
                          <a:latin typeface="Times New Roman"/>
                          <a:ea typeface="Times New Roman"/>
                          <a:cs typeface="Times New Roman"/>
                          <a:sym typeface="Times New Roman"/>
                        </a:rPr>
                        <a:t>Q&amp;A Template (Attachment G)</a:t>
                      </a:r>
                      <a:endParaRPr sz="2000" u="none" strike="noStrike" cap="none" dirty="0">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18"/>
        <p:cNvGrpSpPr/>
        <p:nvPr/>
      </p:nvGrpSpPr>
      <p:grpSpPr>
        <a:xfrm>
          <a:off x="0" y="0"/>
          <a:ext cx="0" cy="0"/>
          <a:chOff x="0" y="0"/>
          <a:chExt cx="0" cy="0"/>
        </a:xfrm>
      </p:grpSpPr>
      <p:sp>
        <p:nvSpPr>
          <p:cNvPr id="419" name="Google Shape;419;p2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a:latin typeface="Times New Roman"/>
                <a:ea typeface="Times New Roman"/>
                <a:cs typeface="Times New Roman"/>
                <a:sym typeface="Times New Roman"/>
              </a:rPr>
              <a:t>Required Forms / </a:t>
            </a:r>
            <a:r>
              <a:rPr lang="en-US" sz="400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Documents </a:t>
            </a:r>
            <a:endParaRPr/>
          </a:p>
        </p:txBody>
      </p:sp>
      <p:graphicFrame>
        <p:nvGraphicFramePr>
          <p:cNvPr id="420" name="Google Shape;420;p26"/>
          <p:cNvGraphicFramePr/>
          <p:nvPr>
            <p:extLst>
              <p:ext uri="{D42A27DB-BD31-4B8C-83A1-F6EECF244321}">
                <p14:modId xmlns:p14="http://schemas.microsoft.com/office/powerpoint/2010/main" val="2362198858"/>
              </p:ext>
            </p:extLst>
          </p:nvPr>
        </p:nvGraphicFramePr>
        <p:xfrm>
          <a:off x="1432484" y="2171712"/>
          <a:ext cx="9327050" cy="3637661"/>
        </p:xfrm>
        <a:graphic>
          <a:graphicData uri="http://schemas.openxmlformats.org/drawingml/2006/table">
            <a:tbl>
              <a:tblPr>
                <a:noFill/>
                <a:tableStyleId>{781F234A-AE0E-4D3B-B621-468C1A4D8D6E}</a:tableStyleId>
              </a:tblPr>
              <a:tblGrid>
                <a:gridCol w="1951600">
                  <a:extLst>
                    <a:ext uri="{9D8B030D-6E8A-4147-A177-3AD203B41FA5}">
                      <a16:colId xmlns:a16="http://schemas.microsoft.com/office/drawing/2014/main" val="20000"/>
                    </a:ext>
                  </a:extLst>
                </a:gridCol>
                <a:gridCol w="7375450">
                  <a:extLst>
                    <a:ext uri="{9D8B030D-6E8A-4147-A177-3AD203B41FA5}">
                      <a16:colId xmlns:a16="http://schemas.microsoft.com/office/drawing/2014/main" val="20001"/>
                    </a:ext>
                  </a:extLst>
                </a:gridCol>
              </a:tblGrid>
              <a:tr h="227400">
                <a:tc>
                  <a:txBody>
                    <a:bodyPr/>
                    <a:lstStyle/>
                    <a:p>
                      <a:pPr marL="0" marR="0" lvl="0" indent="0" algn="l" rtl="0">
                        <a:lnSpc>
                          <a:spcPct val="89000"/>
                        </a:lnSpc>
                        <a:spcBef>
                          <a:spcPts val="0"/>
                        </a:spcBef>
                        <a:spcAft>
                          <a:spcPts val="0"/>
                        </a:spcAft>
                        <a:buClr>
                          <a:srgbClr val="101D49"/>
                        </a:buClr>
                        <a:buSzPts val="2000"/>
                        <a:buFont typeface="Garamond"/>
                        <a:buNone/>
                      </a:pPr>
                      <a:r>
                        <a:rPr lang="en-US" sz="2100" b="1" u="none" strike="noStrike" cap="none">
                          <a:solidFill>
                            <a:srgbClr val="101D49"/>
                          </a:solidFill>
                          <a:latin typeface="Times New Roman"/>
                          <a:ea typeface="Times New Roman"/>
                          <a:cs typeface="Times New Roman"/>
                          <a:sym typeface="Times New Roman"/>
                        </a:rPr>
                        <a:t>Due Date</a:t>
                      </a:r>
                      <a:endParaRPr sz="2100" u="none" strike="noStrike" cap="none">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tc>
                  <a:txBody>
                    <a:bodyPr/>
                    <a:lstStyle/>
                    <a:p>
                      <a:pPr marL="0" marR="0" lvl="0" indent="0" algn="l" rtl="0">
                        <a:lnSpc>
                          <a:spcPct val="89000"/>
                        </a:lnSpc>
                        <a:spcBef>
                          <a:spcPts val="0"/>
                        </a:spcBef>
                        <a:spcAft>
                          <a:spcPts val="0"/>
                        </a:spcAft>
                        <a:buClr>
                          <a:srgbClr val="101D49"/>
                        </a:buClr>
                        <a:buSzPts val="2000"/>
                        <a:buFont typeface="Garamond"/>
                        <a:buNone/>
                      </a:pPr>
                      <a:r>
                        <a:rPr lang="en-US" sz="2100" b="1" u="none" strike="noStrike" cap="none">
                          <a:solidFill>
                            <a:srgbClr val="101D49"/>
                          </a:solidFill>
                          <a:latin typeface="Times New Roman"/>
                          <a:ea typeface="Times New Roman"/>
                          <a:cs typeface="Times New Roman"/>
                          <a:sym typeface="Times New Roman"/>
                        </a:rPr>
                        <a:t>Document/Form</a:t>
                      </a:r>
                      <a:endParaRPr sz="2100" u="none" strike="noStrike" cap="none">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377850">
                <a:tc>
                  <a:txBody>
                    <a:bodyPr/>
                    <a:lstStyle/>
                    <a:p>
                      <a:pPr marL="0" marR="0" lvl="0" indent="0" algn="l" rtl="0">
                        <a:lnSpc>
                          <a:spcPct val="100000"/>
                        </a:lnSpc>
                        <a:spcBef>
                          <a:spcPts val="0"/>
                        </a:spcBef>
                        <a:spcAft>
                          <a:spcPts val="0"/>
                        </a:spcAft>
                        <a:buClr>
                          <a:srgbClr val="101D49"/>
                        </a:buClr>
                        <a:buSzPts val="2000"/>
                        <a:buFont typeface="Times New Roman"/>
                        <a:buNone/>
                      </a:pPr>
                      <a:r>
                        <a:rPr lang="en-US" sz="2000" u="none" strike="noStrike" cap="none" dirty="0">
                          <a:solidFill>
                            <a:srgbClr val="101D49"/>
                          </a:solidFill>
                          <a:latin typeface="Times New Roman"/>
                          <a:ea typeface="Times New Roman"/>
                          <a:cs typeface="Times New Roman"/>
                          <a:sym typeface="Times New Roman"/>
                        </a:rPr>
                        <a:t>December 19, 2024</a:t>
                      </a:r>
                      <a:endParaRPr sz="2000" u="none" strike="noStrike" cap="none" dirty="0">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101D49"/>
                        </a:buClr>
                        <a:buSzPts val="2000"/>
                        <a:buFont typeface="Times New Roman"/>
                        <a:buNone/>
                      </a:pPr>
                      <a:r>
                        <a:rPr lang="en-US" sz="2000" u="none" strike="noStrike" cap="none" dirty="0">
                          <a:latin typeface="Times New Roman"/>
                          <a:ea typeface="Times New Roman"/>
                          <a:cs typeface="Times New Roman"/>
                          <a:sym typeface="Times New Roman"/>
                        </a:rPr>
                        <a:t>Executive Summary</a:t>
                      </a:r>
                    </a:p>
                    <a:p>
                      <a:pPr marL="0" marR="0" lvl="0" indent="0" algn="l" rtl="0">
                        <a:lnSpc>
                          <a:spcPct val="100000"/>
                        </a:lnSpc>
                        <a:spcBef>
                          <a:spcPts val="0"/>
                        </a:spcBef>
                        <a:spcAft>
                          <a:spcPts val="0"/>
                        </a:spcAft>
                        <a:buClr>
                          <a:srgbClr val="101D49"/>
                        </a:buClr>
                        <a:buSzPts val="2000"/>
                        <a:buFont typeface="Times New Roman"/>
                        <a:buNone/>
                      </a:pPr>
                      <a:r>
                        <a:rPr lang="en-US" sz="2000" u="none" strike="noStrike" cap="none" dirty="0">
                          <a:latin typeface="Times New Roman"/>
                          <a:ea typeface="Times New Roman"/>
                          <a:cs typeface="Times New Roman"/>
                          <a:sym typeface="Times New Roman"/>
                        </a:rPr>
                        <a:t>Attachment A - M/WBE Participation Plan</a:t>
                      </a:r>
                      <a:endParaRPr sz="2000" u="none" strike="noStrike" cap="none" dirty="0">
                        <a:latin typeface="Times New Roman"/>
                        <a:ea typeface="Times New Roman"/>
                        <a:cs typeface="Times New Roman"/>
                        <a:sym typeface="Times New Roman"/>
                      </a:endParaRPr>
                    </a:p>
                    <a:p>
                      <a:pPr marL="457200" marR="0" lvl="0" indent="-355600" algn="l" rtl="0">
                        <a:lnSpc>
                          <a:spcPct val="100000"/>
                        </a:lnSpc>
                        <a:spcBef>
                          <a:spcPts val="0"/>
                        </a:spcBef>
                        <a:spcAft>
                          <a:spcPts val="0"/>
                        </a:spcAft>
                        <a:buClr>
                          <a:srgbClr val="000000"/>
                        </a:buClr>
                        <a:buSzPts val="2000"/>
                        <a:buFont typeface="Times New Roman"/>
                        <a:buChar char="●"/>
                      </a:pPr>
                      <a:r>
                        <a:rPr lang="en-US" sz="2000" u="none" strike="noStrike" cap="none" dirty="0">
                          <a:latin typeface="Times New Roman"/>
                          <a:ea typeface="Times New Roman"/>
                          <a:cs typeface="Times New Roman"/>
                          <a:sym typeface="Times New Roman"/>
                        </a:rPr>
                        <a:t>M/WBE Certification Letter from IDOA </a:t>
                      </a:r>
                      <a:endParaRPr sz="2000" u="none" strike="noStrike" cap="none" dirty="0">
                        <a:latin typeface="Times New Roman"/>
                        <a:ea typeface="Times New Roman"/>
                        <a:cs typeface="Times New Roman"/>
                        <a:sym typeface="Times New Roman"/>
                      </a:endParaRPr>
                    </a:p>
                    <a:p>
                      <a:pPr marL="457200" marR="0" lvl="0" indent="-355600" algn="l" rtl="0">
                        <a:lnSpc>
                          <a:spcPct val="100000"/>
                        </a:lnSpc>
                        <a:spcBef>
                          <a:spcPts val="0"/>
                        </a:spcBef>
                        <a:spcAft>
                          <a:spcPts val="0"/>
                        </a:spcAft>
                        <a:buClr>
                          <a:srgbClr val="000000"/>
                        </a:buClr>
                        <a:buSzPts val="2000"/>
                        <a:buFont typeface="Times New Roman"/>
                        <a:buChar char="●"/>
                      </a:pPr>
                      <a:r>
                        <a:rPr lang="en-US" sz="2000" u="none" strike="noStrike" cap="none" dirty="0">
                          <a:latin typeface="Times New Roman"/>
                          <a:ea typeface="Times New Roman"/>
                          <a:cs typeface="Times New Roman"/>
                          <a:sym typeface="Times New Roman"/>
                        </a:rPr>
                        <a:t>Signed Commitment Letter from M/WBE </a:t>
                      </a:r>
                      <a:endParaRPr sz="2000" u="none" strike="noStrike" cap="none" dirty="0">
                        <a:latin typeface="Times New Roman"/>
                        <a:ea typeface="Times New Roman"/>
                        <a:cs typeface="Times New Roman"/>
                        <a:sym typeface="Times New Roman"/>
                      </a:endParaRPr>
                    </a:p>
                    <a:p>
                      <a:pPr marL="914400" marR="0" lvl="1" indent="-355600" algn="l" rtl="0">
                        <a:lnSpc>
                          <a:spcPct val="100000"/>
                        </a:lnSpc>
                        <a:spcBef>
                          <a:spcPts val="0"/>
                        </a:spcBef>
                        <a:spcAft>
                          <a:spcPts val="0"/>
                        </a:spcAft>
                        <a:buClr>
                          <a:srgbClr val="000000"/>
                        </a:buClr>
                        <a:buSzPts val="2000"/>
                        <a:buFont typeface="Times New Roman"/>
                        <a:buChar char="○"/>
                      </a:pPr>
                      <a:r>
                        <a:rPr lang="en-US" sz="2000" u="none" strike="noStrike" cap="none" dirty="0">
                          <a:latin typeface="Times New Roman"/>
                          <a:ea typeface="Times New Roman"/>
                          <a:cs typeface="Times New Roman"/>
                          <a:sym typeface="Times New Roman"/>
                        </a:rPr>
                        <a:t>The dollar amount being subcontracted to them</a:t>
                      </a:r>
                      <a:endParaRPr sz="2000" u="none" strike="noStrike" cap="none" dirty="0">
                        <a:latin typeface="Times New Roman"/>
                        <a:ea typeface="Times New Roman"/>
                        <a:cs typeface="Times New Roman"/>
                        <a:sym typeface="Times New Roman"/>
                      </a:endParaRPr>
                    </a:p>
                    <a:p>
                      <a:pPr marL="914400" marR="0" lvl="1" indent="-355600" algn="l" rtl="0">
                        <a:lnSpc>
                          <a:spcPct val="100000"/>
                        </a:lnSpc>
                        <a:spcBef>
                          <a:spcPts val="0"/>
                        </a:spcBef>
                        <a:spcAft>
                          <a:spcPts val="0"/>
                        </a:spcAft>
                        <a:buClr>
                          <a:srgbClr val="000000"/>
                        </a:buClr>
                        <a:buSzPts val="2000"/>
                        <a:buFont typeface="Times New Roman"/>
                        <a:buChar char="○"/>
                      </a:pPr>
                      <a:r>
                        <a:rPr lang="en-US" sz="2000" u="none" strike="noStrike" cap="none" dirty="0">
                          <a:latin typeface="Times New Roman"/>
                          <a:ea typeface="Times New Roman"/>
                          <a:cs typeface="Times New Roman"/>
                          <a:sym typeface="Times New Roman"/>
                        </a:rPr>
                        <a:t>The subcontract amount reflected as a percentage of the total contract</a:t>
                      </a:r>
                      <a:endParaRPr sz="2000" u="none" strike="noStrike" cap="none" dirty="0">
                        <a:latin typeface="Times New Roman"/>
                        <a:ea typeface="Times New Roman"/>
                        <a:cs typeface="Times New Roman"/>
                        <a:sym typeface="Times New Roman"/>
                      </a:endParaRPr>
                    </a:p>
                    <a:p>
                      <a:pPr marL="914400" marR="0" lvl="1" indent="-355600" algn="l" rtl="0">
                        <a:lnSpc>
                          <a:spcPct val="100000"/>
                        </a:lnSpc>
                        <a:spcBef>
                          <a:spcPts val="0"/>
                        </a:spcBef>
                        <a:spcAft>
                          <a:spcPts val="0"/>
                        </a:spcAft>
                        <a:buClr>
                          <a:srgbClr val="000000"/>
                        </a:buClr>
                        <a:buSzPts val="2000"/>
                        <a:buFont typeface="Times New Roman"/>
                        <a:buChar char="○"/>
                      </a:pPr>
                      <a:r>
                        <a:rPr lang="en-US" sz="2000" u="none" strike="noStrike" cap="none" dirty="0">
                          <a:latin typeface="Times New Roman"/>
                          <a:ea typeface="Times New Roman"/>
                          <a:cs typeface="Times New Roman"/>
                          <a:sym typeface="Times New Roman"/>
                        </a:rPr>
                        <a:t>A description of products and/or services to be provided on this contract</a:t>
                      </a:r>
                      <a:endParaRPr sz="2000" u="none" strike="noStrike" cap="none" dirty="0">
                        <a:latin typeface="Times New Roman"/>
                        <a:ea typeface="Times New Roman"/>
                        <a:cs typeface="Times New Roman"/>
                        <a:sym typeface="Times New Roman"/>
                      </a:endParaRPr>
                    </a:p>
                    <a:p>
                      <a:pPr marL="914400" marR="0" lvl="1" indent="-355600" algn="l" rtl="0">
                        <a:lnSpc>
                          <a:spcPct val="100000"/>
                        </a:lnSpc>
                        <a:spcBef>
                          <a:spcPts val="0"/>
                        </a:spcBef>
                        <a:spcAft>
                          <a:spcPts val="0"/>
                        </a:spcAft>
                        <a:buClr>
                          <a:srgbClr val="000000"/>
                        </a:buClr>
                        <a:buSzPts val="2000"/>
                        <a:buFont typeface="Times New Roman"/>
                        <a:buChar char="○"/>
                      </a:pPr>
                      <a:r>
                        <a:rPr lang="en-US" sz="2000" u="none" strike="noStrike" cap="none" dirty="0">
                          <a:latin typeface="Times New Roman"/>
                          <a:ea typeface="Times New Roman"/>
                          <a:cs typeface="Times New Roman"/>
                          <a:sym typeface="Times New Roman"/>
                        </a:rPr>
                        <a:t>Approximate date the subcontractor will perform work on this contract</a:t>
                      </a:r>
                      <a:endParaRPr sz="2000" u="none" strike="noStrike" cap="none" dirty="0">
                        <a:latin typeface="Times New Roman"/>
                        <a:ea typeface="Times New Roman"/>
                        <a:cs typeface="Times New Roman"/>
                        <a:sym typeface="Times New Roman"/>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27"/>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200"/>
              <a:buFont typeface="Times New Roman"/>
              <a:buNone/>
            </a:pPr>
            <a:r>
              <a:rPr lang="en-US" sz="4000">
                <a:latin typeface="Times New Roman"/>
                <a:ea typeface="Times New Roman"/>
                <a:cs typeface="Times New Roman"/>
                <a:sym typeface="Times New Roman"/>
              </a:rPr>
              <a:t>Required Forms / Documents </a:t>
            </a:r>
            <a:endParaRPr sz="5200"/>
          </a:p>
        </p:txBody>
      </p:sp>
      <p:sp>
        <p:nvSpPr>
          <p:cNvPr id="426" name="Google Shape;426;p27"/>
          <p:cNvSpPr txBox="1">
            <a:spLocks noGrp="1"/>
          </p:cNvSpPr>
          <p:nvPr>
            <p:ph type="body" idx="1"/>
          </p:nvPr>
        </p:nvSpPr>
        <p:spPr>
          <a:xfrm>
            <a:off x="1371600" y="1924333"/>
            <a:ext cx="9601200" cy="4312693"/>
          </a:xfrm>
          <a:prstGeom prst="rect">
            <a:avLst/>
          </a:prstGeom>
          <a:noFill/>
          <a:ln>
            <a:noFill/>
          </a:ln>
        </p:spPr>
        <p:txBody>
          <a:bodyPr spcFirstLastPara="1" wrap="square" lIns="91425" tIns="45700" rIns="91425" bIns="45700" anchor="t" anchorCtr="0">
            <a:normAutofit fontScale="85000" lnSpcReduction="20000"/>
          </a:bodyPr>
          <a:lstStyle/>
          <a:p>
            <a:pPr marL="384038" lvl="0" indent="-384038" algn="l" rtl="0">
              <a:lnSpc>
                <a:spcPct val="94000"/>
              </a:lnSpc>
              <a:spcBef>
                <a:spcPts val="0"/>
              </a:spcBef>
              <a:spcAft>
                <a:spcPts val="0"/>
              </a:spcAft>
              <a:buClr>
                <a:srgbClr val="101D49"/>
              </a:buClr>
              <a:buSzPct val="100000"/>
              <a:buChar char="■"/>
            </a:pPr>
            <a:r>
              <a:rPr lang="en-US" sz="2600">
                <a:solidFill>
                  <a:srgbClr val="101D49"/>
                </a:solidFill>
                <a:latin typeface="Times New Roman"/>
                <a:ea typeface="Times New Roman"/>
                <a:cs typeface="Times New Roman"/>
                <a:sym typeface="Times New Roman"/>
              </a:rPr>
              <a:t>Attachment C - Indiana Economic Impact Form</a:t>
            </a:r>
            <a:endParaRPr/>
          </a:p>
          <a:p>
            <a:pPr marL="914377" lvl="1" indent="-384038" algn="l" rtl="0">
              <a:lnSpc>
                <a:spcPct val="94000"/>
              </a:lnSpc>
              <a:spcBef>
                <a:spcPts val="700"/>
              </a:spcBef>
              <a:spcAft>
                <a:spcPts val="0"/>
              </a:spcAft>
              <a:buClr>
                <a:srgbClr val="101D49"/>
              </a:buClr>
              <a:buSzPct val="100000"/>
              <a:buChar char="–"/>
            </a:pPr>
            <a:r>
              <a:rPr lang="en-US" sz="2500" i="0">
                <a:solidFill>
                  <a:srgbClr val="101D49"/>
                </a:solidFill>
                <a:latin typeface="Times New Roman"/>
                <a:ea typeface="Times New Roman"/>
                <a:cs typeface="Times New Roman"/>
                <a:sym typeface="Times New Roman"/>
              </a:rPr>
              <a:t>Complete / Submit in Excel </a:t>
            </a:r>
            <a:endParaRPr/>
          </a:p>
          <a:p>
            <a:pPr marL="914377" lvl="1" indent="-384038" algn="l" rtl="0">
              <a:lnSpc>
                <a:spcPct val="94000"/>
              </a:lnSpc>
              <a:spcBef>
                <a:spcPts val="700"/>
              </a:spcBef>
              <a:spcAft>
                <a:spcPts val="0"/>
              </a:spcAft>
              <a:buClr>
                <a:srgbClr val="101D49"/>
              </a:buClr>
              <a:buSzPct val="100000"/>
              <a:buChar char="–"/>
            </a:pPr>
            <a:r>
              <a:rPr lang="en-US" sz="2500" i="0">
                <a:solidFill>
                  <a:srgbClr val="101D49"/>
                </a:solidFill>
                <a:latin typeface="Times New Roman"/>
                <a:ea typeface="Times New Roman"/>
                <a:cs typeface="Times New Roman"/>
                <a:sym typeface="Times New Roman"/>
              </a:rPr>
              <a:t>Signature Required </a:t>
            </a:r>
            <a:endParaRPr sz="3200">
              <a:solidFill>
                <a:srgbClr val="101D49"/>
              </a:solidFill>
              <a:latin typeface="Times New Roman"/>
              <a:ea typeface="Times New Roman"/>
              <a:cs typeface="Times New Roman"/>
              <a:sym typeface="Times New Roman"/>
            </a:endParaRPr>
          </a:p>
          <a:p>
            <a:pPr marL="384038" lvl="0" indent="-384038" algn="l" rtl="0">
              <a:lnSpc>
                <a:spcPct val="94000"/>
              </a:lnSpc>
              <a:spcBef>
                <a:spcPts val="1200"/>
              </a:spcBef>
              <a:spcAft>
                <a:spcPts val="0"/>
              </a:spcAft>
              <a:buClr>
                <a:srgbClr val="101D49"/>
              </a:buClr>
              <a:buSzPct val="100000"/>
              <a:buChar char="■"/>
            </a:pPr>
            <a:r>
              <a:rPr lang="en-US" sz="2600">
                <a:solidFill>
                  <a:srgbClr val="101D49"/>
                </a:solidFill>
                <a:latin typeface="Times New Roman"/>
                <a:ea typeface="Times New Roman"/>
                <a:cs typeface="Times New Roman"/>
                <a:sym typeface="Times New Roman"/>
              </a:rPr>
              <a:t>Attachment D - Cost Proposal Template</a:t>
            </a:r>
            <a:endParaRPr/>
          </a:p>
          <a:p>
            <a:pPr marL="384038" lvl="0" indent="-384038" algn="l" rtl="0">
              <a:lnSpc>
                <a:spcPct val="94000"/>
              </a:lnSpc>
              <a:spcBef>
                <a:spcPts val="1200"/>
              </a:spcBef>
              <a:spcAft>
                <a:spcPts val="0"/>
              </a:spcAft>
              <a:buClr>
                <a:srgbClr val="101D49"/>
              </a:buClr>
              <a:buSzPct val="100000"/>
              <a:buChar char="■"/>
            </a:pPr>
            <a:r>
              <a:rPr lang="en-US" sz="2600">
                <a:solidFill>
                  <a:srgbClr val="101D49"/>
                </a:solidFill>
                <a:latin typeface="Times New Roman"/>
                <a:ea typeface="Times New Roman"/>
                <a:cs typeface="Times New Roman"/>
                <a:sym typeface="Times New Roman"/>
              </a:rPr>
              <a:t>Attachment E - Business Proposal Template</a:t>
            </a:r>
            <a:endParaRPr/>
          </a:p>
          <a:p>
            <a:pPr marL="384038" lvl="0" indent="-384038" algn="l" rtl="0">
              <a:lnSpc>
                <a:spcPct val="94000"/>
              </a:lnSpc>
              <a:spcBef>
                <a:spcPts val="1200"/>
              </a:spcBef>
              <a:spcAft>
                <a:spcPts val="0"/>
              </a:spcAft>
              <a:buClr>
                <a:srgbClr val="101D49"/>
              </a:buClr>
              <a:buSzPct val="100000"/>
              <a:buChar char="■"/>
            </a:pPr>
            <a:r>
              <a:rPr lang="en-US" sz="2600">
                <a:solidFill>
                  <a:srgbClr val="101D49"/>
                </a:solidFill>
                <a:latin typeface="Times New Roman"/>
                <a:ea typeface="Times New Roman"/>
                <a:cs typeface="Times New Roman"/>
                <a:sym typeface="Times New Roman"/>
              </a:rPr>
              <a:t>Attachment F - Technical Proposal Template</a:t>
            </a:r>
            <a:endParaRPr/>
          </a:p>
          <a:p>
            <a:pPr marL="384038" lvl="0" indent="-384038" algn="l" rtl="0">
              <a:lnSpc>
                <a:spcPct val="94000"/>
              </a:lnSpc>
              <a:spcBef>
                <a:spcPts val="1200"/>
              </a:spcBef>
              <a:spcAft>
                <a:spcPts val="0"/>
              </a:spcAft>
              <a:buClr>
                <a:srgbClr val="101D49"/>
              </a:buClr>
              <a:buSzPct val="100000"/>
              <a:buChar char="■"/>
            </a:pPr>
            <a:r>
              <a:rPr lang="en-US" sz="2600">
                <a:solidFill>
                  <a:srgbClr val="101D49"/>
                </a:solidFill>
                <a:latin typeface="Times New Roman"/>
                <a:ea typeface="Times New Roman"/>
                <a:cs typeface="Times New Roman"/>
                <a:sym typeface="Times New Roman"/>
              </a:rPr>
              <a:t>Attachment H - Reference Check Form (3)</a:t>
            </a:r>
            <a:endParaRPr/>
          </a:p>
          <a:p>
            <a:pPr marL="914377" lvl="1" indent="-384038" algn="l" rtl="0">
              <a:lnSpc>
                <a:spcPct val="94000"/>
              </a:lnSpc>
              <a:spcBef>
                <a:spcPts val="700"/>
              </a:spcBef>
              <a:spcAft>
                <a:spcPts val="0"/>
              </a:spcAft>
              <a:buClr>
                <a:srgbClr val="101D49"/>
              </a:buClr>
              <a:buSzPct val="100000"/>
              <a:buChar char="–"/>
            </a:pPr>
            <a:r>
              <a:rPr lang="en-US" sz="2600">
                <a:solidFill>
                  <a:srgbClr val="FF0000"/>
                </a:solidFill>
                <a:latin typeface="Times New Roman"/>
                <a:ea typeface="Times New Roman"/>
                <a:cs typeface="Times New Roman"/>
                <a:sym typeface="Times New Roman"/>
              </a:rPr>
              <a:t>Must be emailed directly to IDOA from the Reference NOT the Respondent </a:t>
            </a:r>
            <a:endParaRPr/>
          </a:p>
          <a:p>
            <a:pPr marL="384038" lvl="1" indent="-384038" algn="l" rtl="0">
              <a:lnSpc>
                <a:spcPct val="94000"/>
              </a:lnSpc>
              <a:spcBef>
                <a:spcPts val="1200"/>
              </a:spcBef>
              <a:spcAft>
                <a:spcPts val="0"/>
              </a:spcAft>
              <a:buClr>
                <a:srgbClr val="101D49"/>
              </a:buClr>
              <a:buSzPct val="100000"/>
              <a:buFont typeface="Libre Franklin"/>
              <a:buChar char="■"/>
            </a:pPr>
            <a:r>
              <a:rPr lang="en-US" sz="2600" i="0">
                <a:solidFill>
                  <a:srgbClr val="101D49"/>
                </a:solidFill>
                <a:latin typeface="Times New Roman"/>
                <a:ea typeface="Times New Roman"/>
                <a:cs typeface="Times New Roman"/>
                <a:sym typeface="Times New Roman"/>
              </a:rPr>
              <a:t>Attachment J - Attestation Form </a:t>
            </a:r>
            <a:endParaRPr/>
          </a:p>
          <a:p>
            <a:pPr marL="0" lvl="0" indent="0" algn="l" rtl="0">
              <a:lnSpc>
                <a:spcPct val="94000"/>
              </a:lnSpc>
              <a:spcBef>
                <a:spcPts val="1200"/>
              </a:spcBef>
              <a:spcAft>
                <a:spcPts val="0"/>
              </a:spcAft>
              <a:buClr>
                <a:srgbClr val="FF0000"/>
              </a:buClr>
              <a:buSzPct val="100000"/>
              <a:buNone/>
            </a:pPr>
            <a:r>
              <a:rPr lang="en-US" sz="2600" b="1">
                <a:solidFill>
                  <a:srgbClr val="FF0000"/>
                </a:solidFill>
                <a:latin typeface="Times New Roman"/>
                <a:ea typeface="Times New Roman"/>
                <a:cs typeface="Times New Roman"/>
                <a:sym typeface="Times New Roman"/>
              </a:rPr>
              <a:t>Failure to submit any of the required forms/documents puts your proposal at risk of not being evaluated and/or loss of points. </a:t>
            </a:r>
            <a:endParaRPr/>
          </a:p>
          <a:p>
            <a:pPr marL="384038" lvl="0" indent="-276088" algn="l" rtl="0">
              <a:lnSpc>
                <a:spcPct val="94000"/>
              </a:lnSpc>
              <a:spcBef>
                <a:spcPts val="1200"/>
              </a:spcBef>
              <a:spcAft>
                <a:spcPts val="0"/>
              </a:spcAft>
              <a:buClr>
                <a:schemeClr val="dk2"/>
              </a:buClr>
              <a:buSzPct val="100000"/>
              <a:buNone/>
            </a:pP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28"/>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a:latin typeface="Times New Roman"/>
                <a:ea typeface="Times New Roman"/>
                <a:cs typeface="Times New Roman"/>
                <a:sym typeface="Times New Roman"/>
              </a:rPr>
              <a:t>Submission </a:t>
            </a:r>
            <a:r>
              <a:rPr lang="en-US" sz="400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Requirements</a:t>
            </a:r>
            <a:br>
              <a:rPr lang="en-US" sz="4000">
                <a:latin typeface="Times New Roman"/>
                <a:ea typeface="Times New Roman"/>
                <a:cs typeface="Times New Roman"/>
                <a:sym typeface="Times New Roman"/>
              </a:rPr>
            </a:br>
            <a:endParaRPr sz="4000">
              <a:latin typeface="Times New Roman"/>
              <a:ea typeface="Times New Roman"/>
              <a:cs typeface="Times New Roman"/>
              <a:sym typeface="Times New Roman"/>
            </a:endParaRPr>
          </a:p>
        </p:txBody>
      </p:sp>
      <p:sp>
        <p:nvSpPr>
          <p:cNvPr id="433" name="Google Shape;433;p28"/>
          <p:cNvSpPr txBox="1">
            <a:spLocks noGrp="1"/>
          </p:cNvSpPr>
          <p:nvPr>
            <p:ph type="body" idx="1"/>
          </p:nvPr>
        </p:nvSpPr>
        <p:spPr>
          <a:xfrm>
            <a:off x="1371599" y="1843863"/>
            <a:ext cx="9741877" cy="4324284"/>
          </a:xfrm>
          <a:prstGeom prst="rect">
            <a:avLst/>
          </a:prstGeom>
          <a:noFill/>
          <a:ln>
            <a:noFill/>
          </a:ln>
        </p:spPr>
        <p:txBody>
          <a:bodyPr spcFirstLastPara="1" wrap="square" lIns="91425" tIns="45700" rIns="91425" bIns="45700" anchor="t" anchorCtr="0">
            <a:normAutofit/>
          </a:bodyPr>
          <a:lstStyle/>
          <a:p>
            <a:pPr marL="384037" lvl="0" indent="-368162" algn="l" rtl="0">
              <a:lnSpc>
                <a:spcPct val="94000"/>
              </a:lnSpc>
              <a:spcBef>
                <a:spcPts val="0"/>
              </a:spcBef>
              <a:spcAft>
                <a:spcPts val="0"/>
              </a:spcAft>
              <a:buClr>
                <a:srgbClr val="101D49"/>
              </a:buClr>
              <a:buSzPts val="2000"/>
              <a:buChar char="■"/>
            </a:pPr>
            <a:r>
              <a:rPr lang="en-US" dirty="0">
                <a:solidFill>
                  <a:srgbClr val="101D49"/>
                </a:solidFill>
                <a:latin typeface="Times New Roman"/>
                <a:ea typeface="Times New Roman"/>
                <a:cs typeface="Times New Roman"/>
                <a:sym typeface="Times New Roman"/>
              </a:rPr>
              <a:t>All submissions must be made through the </a:t>
            </a:r>
            <a:r>
              <a:rPr lang="en-US" u="sng" dirty="0">
                <a:solidFill>
                  <a:schemeClr val="hlink"/>
                </a:solidFill>
                <a:latin typeface="Times New Roman"/>
                <a:ea typeface="Times New Roman"/>
                <a:cs typeface="Times New Roman"/>
                <a:sym typeface="Times New Roman"/>
                <a:hlinkClick r:id="rId3"/>
              </a:rPr>
              <a:t>Supplier Portal</a:t>
            </a:r>
            <a:r>
              <a:rPr lang="en-US" dirty="0">
                <a:solidFill>
                  <a:srgbClr val="101D49"/>
                </a:solidFill>
                <a:latin typeface="Times New Roman"/>
                <a:ea typeface="Times New Roman"/>
                <a:cs typeface="Times New Roman"/>
                <a:sym typeface="Times New Roman"/>
              </a:rPr>
              <a:t>. We do not accept alternative submission methods. </a:t>
            </a:r>
            <a:endParaRPr b="1" dirty="0">
              <a:solidFill>
                <a:srgbClr val="101D49"/>
              </a:solidFill>
              <a:latin typeface="Times New Roman"/>
              <a:ea typeface="Times New Roman"/>
              <a:cs typeface="Times New Roman"/>
              <a:sym typeface="Times New Roman"/>
            </a:endParaRPr>
          </a:p>
          <a:p>
            <a:pPr marL="384038" lvl="0" indent="-368163" algn="l" rtl="0">
              <a:lnSpc>
                <a:spcPct val="94000"/>
              </a:lnSpc>
              <a:spcBef>
                <a:spcPts val="1200"/>
              </a:spcBef>
              <a:spcAft>
                <a:spcPts val="0"/>
              </a:spcAft>
              <a:buClr>
                <a:srgbClr val="101D49"/>
              </a:buClr>
              <a:buSzPts val="2000"/>
              <a:buChar char="■"/>
            </a:pPr>
            <a:r>
              <a:rPr lang="en-US" b="1" dirty="0">
                <a:solidFill>
                  <a:srgbClr val="101D49"/>
                </a:solidFill>
                <a:latin typeface="Times New Roman"/>
                <a:ea typeface="Times New Roman"/>
                <a:cs typeface="Times New Roman"/>
                <a:sym typeface="Times New Roman"/>
              </a:rPr>
              <a:t>You must be a registered bidder to submit a proposal. </a:t>
            </a:r>
            <a:endParaRPr dirty="0">
              <a:latin typeface="Times New Roman"/>
              <a:ea typeface="Times New Roman"/>
              <a:cs typeface="Times New Roman"/>
              <a:sym typeface="Times New Roman"/>
            </a:endParaRPr>
          </a:p>
          <a:p>
            <a:pPr marL="914377" lvl="1" indent="-408484" algn="l" rtl="0">
              <a:lnSpc>
                <a:spcPct val="94000"/>
              </a:lnSpc>
              <a:spcBef>
                <a:spcPts val="700"/>
              </a:spcBef>
              <a:spcAft>
                <a:spcPts val="0"/>
              </a:spcAft>
              <a:buClr>
                <a:srgbClr val="101D49"/>
              </a:buClr>
              <a:buSzPts val="2000"/>
              <a:buChar char="–"/>
            </a:pPr>
            <a:r>
              <a:rPr lang="en-US" i="0" dirty="0">
                <a:solidFill>
                  <a:srgbClr val="101D49"/>
                </a:solidFill>
                <a:latin typeface="Times New Roman"/>
                <a:ea typeface="Times New Roman"/>
                <a:cs typeface="Times New Roman"/>
                <a:sym typeface="Times New Roman"/>
              </a:rPr>
              <a:t>Please refer to the </a:t>
            </a:r>
            <a:r>
              <a:rPr lang="en-US" i="0" u="sng" dirty="0">
                <a:solidFill>
                  <a:srgbClr val="101D49"/>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Bidder Registration </a:t>
            </a:r>
            <a:r>
              <a:rPr lang="en-US" i="0" dirty="0">
                <a:solidFill>
                  <a:srgbClr val="101D49"/>
                </a:solidFill>
                <a:latin typeface="Times New Roman"/>
                <a:ea typeface="Times New Roman"/>
                <a:cs typeface="Times New Roman"/>
                <a:sym typeface="Times New Roman"/>
              </a:rPr>
              <a:t>tutorial page for instructions about creating or updating your Bidder Profile. </a:t>
            </a:r>
            <a:endParaRPr i="0" dirty="0">
              <a:solidFill>
                <a:srgbClr val="101D49"/>
              </a:solidFill>
              <a:latin typeface="Times New Roman"/>
              <a:ea typeface="Times New Roman"/>
              <a:cs typeface="Times New Roman"/>
              <a:sym typeface="Times New Roman"/>
            </a:endParaRPr>
          </a:p>
          <a:p>
            <a:pPr marL="384037" lvl="0" indent="-376099" algn="l" rtl="0">
              <a:lnSpc>
                <a:spcPct val="94000"/>
              </a:lnSpc>
              <a:spcBef>
                <a:spcPts val="700"/>
              </a:spcBef>
              <a:spcAft>
                <a:spcPts val="0"/>
              </a:spcAft>
              <a:buClr>
                <a:srgbClr val="101D49"/>
              </a:buClr>
              <a:buSzPts val="2000"/>
              <a:buFont typeface="Times New Roman"/>
              <a:buChar char="■"/>
            </a:pPr>
            <a:r>
              <a:rPr lang="en-US" dirty="0">
                <a:solidFill>
                  <a:srgbClr val="101D49"/>
                </a:solidFill>
                <a:latin typeface="Times New Roman"/>
                <a:ea typeface="Times New Roman"/>
                <a:cs typeface="Times New Roman"/>
                <a:sym typeface="Times New Roman"/>
              </a:rPr>
              <a:t>If you encounter any technical issues, please visit the </a:t>
            </a:r>
            <a:r>
              <a:rPr lang="en-US" u="sng" dirty="0">
                <a:solidFill>
                  <a:schemeClr val="hlink"/>
                </a:solidFill>
                <a:latin typeface="Times New Roman"/>
                <a:ea typeface="Times New Roman"/>
                <a:cs typeface="Times New Roman"/>
                <a:sym typeface="Times New Roman"/>
                <a:hlinkClick r:id="rId5"/>
              </a:rPr>
              <a:t>FAQ</a:t>
            </a:r>
            <a:r>
              <a:rPr lang="en-US" dirty="0">
                <a:solidFill>
                  <a:srgbClr val="101D49"/>
                </a:solidFill>
                <a:latin typeface="Times New Roman"/>
                <a:ea typeface="Times New Roman"/>
                <a:cs typeface="Times New Roman"/>
                <a:sym typeface="Times New Roman"/>
              </a:rPr>
              <a:t> on the Supplier Portal home page and/or the </a:t>
            </a:r>
            <a:r>
              <a:rPr lang="en-US" u="sng" dirty="0">
                <a:solidFill>
                  <a:schemeClr val="hlink"/>
                </a:solidFill>
                <a:latin typeface="Times New Roman"/>
                <a:ea typeface="Times New Roman"/>
                <a:cs typeface="Times New Roman"/>
                <a:sym typeface="Times New Roman"/>
                <a:hlinkClick r:id="rId6"/>
              </a:rPr>
              <a:t>Supplier Portal Help Center</a:t>
            </a:r>
            <a:r>
              <a:rPr lang="en-US" dirty="0">
                <a:solidFill>
                  <a:srgbClr val="101D49"/>
                </a:solidFill>
                <a:latin typeface="Times New Roman"/>
                <a:ea typeface="Times New Roman"/>
                <a:cs typeface="Times New Roman"/>
                <a:sym typeface="Times New Roman"/>
              </a:rPr>
              <a:t>.</a:t>
            </a:r>
            <a:endParaRPr dirty="0">
              <a:solidFill>
                <a:srgbClr val="101D49"/>
              </a:solidFill>
              <a:latin typeface="Times New Roman"/>
              <a:ea typeface="Times New Roman"/>
              <a:cs typeface="Times New Roman"/>
              <a:sym typeface="Times New Roman"/>
            </a:endParaRPr>
          </a:p>
          <a:p>
            <a:pPr marL="384037" lvl="0" indent="-376099" algn="l" rtl="0">
              <a:lnSpc>
                <a:spcPct val="94000"/>
              </a:lnSpc>
              <a:spcBef>
                <a:spcPts val="700"/>
              </a:spcBef>
              <a:spcAft>
                <a:spcPts val="0"/>
              </a:spcAft>
              <a:buClr>
                <a:srgbClr val="101D49"/>
              </a:buClr>
              <a:buSzPts val="2000"/>
              <a:buFont typeface="Times New Roman"/>
              <a:buChar char="■"/>
            </a:pPr>
            <a:r>
              <a:rPr lang="en-US" dirty="0">
                <a:solidFill>
                  <a:srgbClr val="101D49"/>
                </a:solidFill>
                <a:latin typeface="Times New Roman"/>
                <a:ea typeface="Times New Roman"/>
                <a:cs typeface="Times New Roman"/>
                <a:sym typeface="Times New Roman"/>
              </a:rPr>
              <a:t>Give yourself plenty of time to submit your proposal via the Supplier Portal. Please note: Registration and/or updating the required email address used to sign in to the Supplier Portal </a:t>
            </a:r>
            <a:r>
              <a:rPr lang="en-US" b="1" u="sng" dirty="0">
                <a:solidFill>
                  <a:srgbClr val="101D49"/>
                </a:solidFill>
                <a:latin typeface="Times New Roman"/>
                <a:ea typeface="Times New Roman"/>
                <a:cs typeface="Times New Roman"/>
                <a:sym typeface="Times New Roman"/>
              </a:rPr>
              <a:t>cannot be done on the same day</a:t>
            </a:r>
            <a:r>
              <a:rPr lang="en-US" dirty="0">
                <a:solidFill>
                  <a:srgbClr val="101D49"/>
                </a:solidFill>
                <a:latin typeface="Times New Roman"/>
                <a:ea typeface="Times New Roman"/>
                <a:cs typeface="Times New Roman"/>
                <a:sym typeface="Times New Roman"/>
              </a:rPr>
              <a:t> as document download or submission. </a:t>
            </a:r>
            <a:endParaRPr dirty="0">
              <a:solidFill>
                <a:srgbClr val="101D49"/>
              </a:solidFill>
              <a:latin typeface="Times New Roman"/>
              <a:ea typeface="Times New Roman"/>
              <a:cs typeface="Times New Roman"/>
              <a:sym typeface="Times New Roman"/>
            </a:endParaRPr>
          </a:p>
          <a:p>
            <a:pPr marL="384037" lvl="0" indent="-376137" algn="l" rtl="0">
              <a:lnSpc>
                <a:spcPct val="94000"/>
              </a:lnSpc>
              <a:spcBef>
                <a:spcPts val="700"/>
              </a:spcBef>
              <a:spcAft>
                <a:spcPts val="0"/>
              </a:spcAft>
              <a:buClr>
                <a:srgbClr val="101D49"/>
              </a:buClr>
              <a:buSzPts val="2000"/>
              <a:buFont typeface="Times New Roman"/>
              <a:buChar char="■"/>
            </a:pPr>
            <a:r>
              <a:rPr lang="en-US" b="1" dirty="0">
                <a:solidFill>
                  <a:srgbClr val="FF0000"/>
                </a:solidFill>
                <a:latin typeface="Times New Roman"/>
                <a:ea typeface="Times New Roman"/>
                <a:cs typeface="Times New Roman"/>
                <a:sym typeface="Times New Roman"/>
              </a:rPr>
              <a:t>It is your responsibility to ensure that all required documents and forms are submitted prior to the due dates. Failure to complete or submit required documents and forms may result in disqualification or loss of points. </a:t>
            </a:r>
            <a:endParaRPr dirty="0">
              <a:latin typeface="Times New Roman"/>
              <a:ea typeface="Times New Roman"/>
              <a:cs typeface="Times New Roman"/>
              <a:sym typeface="Times New Roman"/>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29"/>
          <p:cNvSpPr txBox="1">
            <a:spLocks noGrp="1"/>
          </p:cNvSpPr>
          <p:nvPr>
            <p:ph type="body" idx="1"/>
          </p:nvPr>
        </p:nvSpPr>
        <p:spPr>
          <a:xfrm>
            <a:off x="1219200" y="1750734"/>
            <a:ext cx="9745579" cy="4616563"/>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rgbClr val="101D49"/>
              </a:buClr>
              <a:buSzPts val="1600"/>
              <a:buNone/>
            </a:pPr>
            <a:r>
              <a:rPr lang="en-US" sz="1900" b="1">
                <a:solidFill>
                  <a:srgbClr val="101D49"/>
                </a:solidFill>
                <a:latin typeface="Times New Roman"/>
                <a:ea typeface="Times New Roman"/>
                <a:cs typeface="Times New Roman"/>
                <a:sym typeface="Times New Roman"/>
              </a:rPr>
              <a:t>IDOA PROCUREMENT LINKS AND NUMBERS</a:t>
            </a:r>
            <a:endParaRPr sz="1900" b="1" u="sng">
              <a:solidFill>
                <a:srgbClr val="101D49"/>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endParaRPr>
          </a:p>
          <a:p>
            <a:pPr marL="342900" lvl="0" indent="-342900" algn="ctr" rtl="0">
              <a:lnSpc>
                <a:spcPct val="80000"/>
              </a:lnSpc>
              <a:spcBef>
                <a:spcPts val="320"/>
              </a:spcBef>
              <a:spcAft>
                <a:spcPts val="0"/>
              </a:spcAft>
              <a:buClr>
                <a:srgbClr val="000000"/>
              </a:buClr>
              <a:buSzPts val="1600"/>
              <a:buNone/>
            </a:pPr>
            <a:r>
              <a:rPr lang="en-US" sz="1900" b="1" u="sng">
                <a:solidFill>
                  <a:srgbClr val="101D49"/>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http://www.in.gov/idoa/2354.htm</a:t>
            </a:r>
            <a:endParaRPr sz="1900" b="1">
              <a:solidFill>
                <a:srgbClr val="101D49"/>
              </a:solidFill>
              <a:latin typeface="Times New Roman"/>
              <a:ea typeface="Times New Roman"/>
              <a:cs typeface="Times New Roman"/>
              <a:sym typeface="Times New Roman"/>
            </a:endParaRPr>
          </a:p>
          <a:p>
            <a:pPr marL="342900" lvl="0" indent="-342900" algn="ctr" rtl="0">
              <a:lnSpc>
                <a:spcPct val="80000"/>
              </a:lnSpc>
              <a:spcBef>
                <a:spcPts val="320"/>
              </a:spcBef>
              <a:spcAft>
                <a:spcPts val="0"/>
              </a:spcAft>
              <a:buClr>
                <a:schemeClr val="dk2"/>
              </a:buClr>
              <a:buSzPts val="1600"/>
              <a:buNone/>
            </a:pPr>
            <a:endParaRPr sz="1900" b="1">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101D49"/>
              </a:buClr>
              <a:buSzPts val="1600"/>
              <a:buNone/>
            </a:pPr>
            <a:r>
              <a:rPr lang="en-US" sz="1900" b="1">
                <a:solidFill>
                  <a:srgbClr val="101D49"/>
                </a:solidFill>
                <a:latin typeface="Times New Roman"/>
                <a:ea typeface="Times New Roman"/>
                <a:cs typeface="Times New Roman"/>
                <a:sym typeface="Times New Roman"/>
              </a:rPr>
              <a:t>A.	Link to the developing for bidder registry with IDOA and Secretary of State.</a:t>
            </a:r>
            <a:endParaRPr sz="2300">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000000"/>
              </a:buClr>
              <a:buSzPts val="1600"/>
              <a:buNone/>
            </a:pPr>
            <a:r>
              <a:rPr lang="en-US" sz="1900" b="1">
                <a:solidFill>
                  <a:srgbClr val="101D49"/>
                </a:solidFill>
                <a:latin typeface="Times New Roman"/>
                <a:ea typeface="Times New Roman"/>
                <a:cs typeface="Times New Roman"/>
                <a:sym typeface="Times New Roman"/>
              </a:rPr>
              <a:t>	</a:t>
            </a:r>
            <a:r>
              <a:rPr lang="en-US" sz="1900" u="sng">
                <a:solidFill>
                  <a:srgbClr val="101D49"/>
                </a:solidFill>
                <a:latin typeface="Times New Roman"/>
                <a:ea typeface="Times New Roman"/>
                <a:cs typeface="Times New Roman"/>
                <a:sym typeface="Times New Roman"/>
                <a:hlinkClick r:id="rId4">
                  <a:extLst>
                    <a:ext uri="{A12FA001-AC4F-418D-AE19-62706E023703}">
                      <ahyp:hlinkClr xmlns:ahyp="http://schemas.microsoft.com/office/drawing/2018/hyperlinkcolor" val="tx"/>
                    </a:ext>
                  </a:extLst>
                </a:hlinkClick>
              </a:rPr>
              <a:t>http://www.in.gov/idoa/2464.htm</a:t>
            </a:r>
            <a:endParaRPr sz="1900">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101D49"/>
              </a:buClr>
              <a:buSzPts val="1600"/>
              <a:buNone/>
            </a:pPr>
            <a:r>
              <a:rPr lang="en-US" sz="1900" b="1">
                <a:solidFill>
                  <a:srgbClr val="101D49"/>
                </a:solidFill>
                <a:latin typeface="Times New Roman"/>
                <a:ea typeface="Times New Roman"/>
                <a:cs typeface="Times New Roman"/>
                <a:sym typeface="Times New Roman"/>
              </a:rPr>
              <a:t>B.	Secretary of State of Indiana:</a:t>
            </a:r>
            <a:endParaRPr sz="2300">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101D49"/>
              </a:buClr>
              <a:buSzPts val="1600"/>
              <a:buNone/>
            </a:pPr>
            <a:r>
              <a:rPr lang="en-US" sz="1900" b="1">
                <a:solidFill>
                  <a:srgbClr val="101D49"/>
                </a:solidFill>
                <a:latin typeface="Times New Roman"/>
                <a:ea typeface="Times New Roman"/>
                <a:cs typeface="Times New Roman"/>
                <a:sym typeface="Times New Roman"/>
              </a:rPr>
              <a:t>	</a:t>
            </a:r>
            <a:r>
              <a:rPr lang="en-US" sz="1900">
                <a:solidFill>
                  <a:srgbClr val="101D49"/>
                </a:solidFill>
                <a:latin typeface="Times New Roman"/>
                <a:ea typeface="Times New Roman"/>
                <a:cs typeface="Times New Roman"/>
                <a:sym typeface="Times New Roman"/>
              </a:rPr>
              <a:t>Can be reached at (317) 232-6576 for registration assistance.</a:t>
            </a:r>
            <a:r>
              <a:rPr lang="en-US" sz="1900" b="1">
                <a:solidFill>
                  <a:srgbClr val="101D49"/>
                </a:solidFill>
                <a:latin typeface="Times New Roman"/>
                <a:ea typeface="Times New Roman"/>
                <a:cs typeface="Times New Roman"/>
                <a:sym typeface="Times New Roman"/>
              </a:rPr>
              <a:t> </a:t>
            </a:r>
            <a:endParaRPr sz="1900" b="1">
              <a:solidFill>
                <a:srgbClr val="101D49"/>
              </a:solidFill>
              <a:latin typeface="Times New Roman"/>
              <a:ea typeface="Times New Roman"/>
              <a:cs typeface="Times New Roman"/>
              <a:sym typeface="Times New Roman"/>
            </a:endParaRPr>
          </a:p>
          <a:p>
            <a:pPr marL="342900" lvl="0" indent="0" algn="l" rtl="0">
              <a:lnSpc>
                <a:spcPct val="80000"/>
              </a:lnSpc>
              <a:spcBef>
                <a:spcPts val="320"/>
              </a:spcBef>
              <a:spcAft>
                <a:spcPts val="0"/>
              </a:spcAft>
              <a:buClr>
                <a:srgbClr val="101D49"/>
              </a:buClr>
              <a:buSzPts val="1600"/>
              <a:buNone/>
            </a:pPr>
            <a:r>
              <a:rPr lang="en-US" sz="1900">
                <a:solidFill>
                  <a:srgbClr val="101D49"/>
                </a:solidFill>
                <a:latin typeface="Times New Roman"/>
                <a:ea typeface="Times New Roman"/>
                <a:cs typeface="Times New Roman"/>
                <a:sym typeface="Times New Roman"/>
              </a:rPr>
              <a:t> </a:t>
            </a:r>
            <a:r>
              <a:rPr lang="en-US" sz="1900" u="sng">
                <a:solidFill>
                  <a:srgbClr val="101D49"/>
                </a:solidFill>
                <a:latin typeface="Times New Roman"/>
                <a:ea typeface="Times New Roman"/>
                <a:cs typeface="Times New Roman"/>
                <a:sym typeface="Times New Roman"/>
                <a:hlinkClick r:id="rId5">
                  <a:extLst>
                    <a:ext uri="{A12FA001-AC4F-418D-AE19-62706E023703}">
                      <ahyp:hlinkClr xmlns:ahyp="http://schemas.microsoft.com/office/drawing/2018/hyperlinkcolor" val="tx"/>
                    </a:ext>
                  </a:extLst>
                </a:hlinkClick>
              </a:rPr>
              <a:t>www.in.gov/sos</a:t>
            </a:r>
            <a:endParaRPr sz="1900">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101D49"/>
              </a:buClr>
              <a:buSzPts val="1600"/>
              <a:buNone/>
            </a:pPr>
            <a:r>
              <a:rPr lang="en-US" sz="1900" b="1">
                <a:solidFill>
                  <a:srgbClr val="101D49"/>
                </a:solidFill>
                <a:latin typeface="Times New Roman"/>
                <a:ea typeface="Times New Roman"/>
                <a:cs typeface="Times New Roman"/>
                <a:sym typeface="Times New Roman"/>
              </a:rPr>
              <a:t>C.	See Vendor and Supplier Resource Center:</a:t>
            </a:r>
            <a:endParaRPr sz="2300">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000000"/>
              </a:buClr>
              <a:buSzPts val="1600"/>
              <a:buNone/>
            </a:pPr>
            <a:r>
              <a:rPr lang="en-US" sz="1900" b="1">
                <a:solidFill>
                  <a:srgbClr val="101D49"/>
                </a:solidFill>
                <a:latin typeface="Times New Roman"/>
                <a:ea typeface="Times New Roman"/>
                <a:cs typeface="Times New Roman"/>
                <a:sym typeface="Times New Roman"/>
              </a:rPr>
              <a:t>	</a:t>
            </a:r>
            <a:r>
              <a:rPr lang="en-US" sz="1900" u="sng">
                <a:solidFill>
                  <a:srgbClr val="101D49"/>
                </a:solidFill>
                <a:latin typeface="Times New Roman"/>
                <a:ea typeface="Times New Roman"/>
                <a:cs typeface="Times New Roman"/>
                <a:sym typeface="Times New Roman"/>
                <a:hlinkClick r:id="rId6">
                  <a:extLst>
                    <a:ext uri="{A12FA001-AC4F-418D-AE19-62706E023703}">
                      <ahyp:hlinkClr xmlns:ahyp="http://schemas.microsoft.com/office/drawing/2018/hyperlinkcolor" val="tx"/>
                    </a:ext>
                  </a:extLst>
                </a:hlinkClick>
              </a:rPr>
              <a:t>http://www.in.gov/idoa/3106.htm</a:t>
            </a:r>
            <a:endParaRPr sz="1900">
              <a:solidFill>
                <a:srgbClr val="101D49"/>
              </a:solidFill>
              <a:latin typeface="Times New Roman"/>
              <a:ea typeface="Times New Roman"/>
              <a:cs typeface="Times New Roman"/>
              <a:sym typeface="Times New Roman"/>
            </a:endParaRPr>
          </a:p>
          <a:p>
            <a:pPr marL="0" lvl="0" indent="0" algn="l" rtl="0">
              <a:lnSpc>
                <a:spcPct val="80000"/>
              </a:lnSpc>
              <a:spcBef>
                <a:spcPts val="320"/>
              </a:spcBef>
              <a:spcAft>
                <a:spcPts val="0"/>
              </a:spcAft>
              <a:buClr>
                <a:srgbClr val="101D49"/>
              </a:buClr>
              <a:buSzPts val="1900"/>
              <a:buNone/>
            </a:pPr>
            <a:r>
              <a:rPr lang="en-US" sz="1900" b="1">
                <a:solidFill>
                  <a:srgbClr val="101D49"/>
                </a:solidFill>
                <a:latin typeface="Times New Roman"/>
                <a:ea typeface="Times New Roman"/>
                <a:cs typeface="Times New Roman"/>
                <a:sym typeface="Times New Roman"/>
              </a:rPr>
              <a:t>D. Minority and Women Owned Business Enterprises:</a:t>
            </a:r>
            <a:endParaRPr sz="2300">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101D49"/>
              </a:buClr>
              <a:buSzPts val="1600"/>
              <a:buNone/>
            </a:pPr>
            <a:r>
              <a:rPr lang="en-US" sz="1900" b="1">
                <a:solidFill>
                  <a:srgbClr val="101D49"/>
                </a:solidFill>
                <a:latin typeface="Times New Roman"/>
                <a:ea typeface="Times New Roman"/>
                <a:cs typeface="Times New Roman"/>
                <a:sym typeface="Times New Roman"/>
              </a:rPr>
              <a:t>	</a:t>
            </a:r>
            <a:r>
              <a:rPr lang="en-US" sz="1900">
                <a:solidFill>
                  <a:srgbClr val="101D49"/>
                </a:solidFill>
                <a:latin typeface="Times New Roman"/>
                <a:ea typeface="Times New Roman"/>
                <a:cs typeface="Times New Roman"/>
                <a:sym typeface="Times New Roman"/>
              </a:rPr>
              <a:t>Link to more information and full listing of IDOA Minority and Women Owned Businesses</a:t>
            </a:r>
            <a:endParaRPr sz="2300">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000000"/>
              </a:buClr>
              <a:buSzPts val="1600"/>
              <a:buNone/>
            </a:pPr>
            <a:r>
              <a:rPr lang="en-US" sz="1900">
                <a:solidFill>
                  <a:srgbClr val="101D49"/>
                </a:solidFill>
                <a:latin typeface="Times New Roman"/>
                <a:ea typeface="Times New Roman"/>
                <a:cs typeface="Times New Roman"/>
                <a:sym typeface="Times New Roman"/>
              </a:rPr>
              <a:t>	</a:t>
            </a:r>
            <a:r>
              <a:rPr lang="en-US" sz="1900" u="sng">
                <a:solidFill>
                  <a:srgbClr val="101D49"/>
                </a:solidFill>
                <a:latin typeface="Times New Roman"/>
                <a:ea typeface="Times New Roman"/>
                <a:cs typeface="Times New Roman"/>
                <a:sym typeface="Times New Roman"/>
                <a:hlinkClick r:id="rId7">
                  <a:extLst>
                    <a:ext uri="{A12FA001-AC4F-418D-AE19-62706E023703}">
                      <ahyp:hlinkClr xmlns:ahyp="http://schemas.microsoft.com/office/drawing/2018/hyperlinkcolor" val="tx"/>
                    </a:ext>
                  </a:extLst>
                </a:hlinkClick>
              </a:rPr>
              <a:t>http://www.in.gov/idoa/2352.htm</a:t>
            </a:r>
            <a:endParaRPr sz="1900">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000000"/>
              </a:buClr>
              <a:buSzPts val="1600"/>
              <a:buNone/>
            </a:pPr>
            <a:r>
              <a:rPr lang="en-US" sz="1900" b="1">
                <a:solidFill>
                  <a:srgbClr val="101D49"/>
                </a:solidFill>
                <a:latin typeface="Times New Roman"/>
                <a:ea typeface="Times New Roman"/>
                <a:cs typeface="Times New Roman"/>
                <a:sym typeface="Times New Roman"/>
              </a:rPr>
              <a:t>E. RFP posting and updates:</a:t>
            </a:r>
            <a:endParaRPr sz="2300">
              <a:solidFill>
                <a:srgbClr val="101D49"/>
              </a:solidFill>
              <a:latin typeface="Times New Roman"/>
              <a:ea typeface="Times New Roman"/>
              <a:cs typeface="Times New Roman"/>
              <a:sym typeface="Times New Roman"/>
            </a:endParaRPr>
          </a:p>
          <a:p>
            <a:pPr marL="342900" lvl="0" indent="-342900" algn="l" rtl="0">
              <a:lnSpc>
                <a:spcPct val="80000"/>
              </a:lnSpc>
              <a:spcBef>
                <a:spcPts val="320"/>
              </a:spcBef>
              <a:spcAft>
                <a:spcPts val="0"/>
              </a:spcAft>
              <a:buClr>
                <a:srgbClr val="000000"/>
              </a:buClr>
              <a:buSzPts val="1600"/>
              <a:buNone/>
            </a:pPr>
            <a:r>
              <a:rPr lang="en-US" sz="1900">
                <a:solidFill>
                  <a:srgbClr val="101D49"/>
                </a:solidFill>
                <a:latin typeface="Times New Roman"/>
                <a:ea typeface="Times New Roman"/>
                <a:cs typeface="Times New Roman"/>
                <a:sym typeface="Times New Roman"/>
              </a:rPr>
              <a:t>	Go to </a:t>
            </a:r>
            <a:r>
              <a:rPr lang="en-US" sz="1900" u="sng">
                <a:solidFill>
                  <a:srgbClr val="101D49"/>
                </a:solidFill>
                <a:latin typeface="Times New Roman"/>
                <a:ea typeface="Times New Roman"/>
                <a:cs typeface="Times New Roman"/>
                <a:sym typeface="Times New Roman"/>
                <a:hlinkClick r:id="rId8">
                  <a:extLst>
                    <a:ext uri="{A12FA001-AC4F-418D-AE19-62706E023703}">
                      <ahyp:hlinkClr xmlns:ahyp="http://schemas.microsoft.com/office/drawing/2018/hyperlinkcolor" val="tx"/>
                    </a:ext>
                  </a:extLst>
                </a:hlinkClick>
              </a:rPr>
              <a:t>https://www.in.gov/idoa/procurement/current-business-opportunities/</a:t>
            </a:r>
            <a:endParaRPr sz="1900">
              <a:solidFill>
                <a:srgbClr val="101D49"/>
              </a:solidFill>
              <a:latin typeface="Times New Roman"/>
              <a:ea typeface="Times New Roman"/>
              <a:cs typeface="Times New Roman"/>
              <a:sym typeface="Times New Roman"/>
            </a:endParaRPr>
          </a:p>
          <a:p>
            <a:pPr marL="342900" lvl="0" indent="-342900" algn="l" rtl="0">
              <a:lnSpc>
                <a:spcPct val="80000"/>
              </a:lnSpc>
              <a:spcBef>
                <a:spcPts val="0"/>
              </a:spcBef>
              <a:spcAft>
                <a:spcPts val="0"/>
              </a:spcAft>
              <a:buClr>
                <a:srgbClr val="101D49"/>
              </a:buClr>
              <a:buSzPts val="1600"/>
              <a:buNone/>
            </a:pPr>
            <a:r>
              <a:rPr lang="en-US" sz="1900">
                <a:solidFill>
                  <a:srgbClr val="101D49"/>
                </a:solidFill>
                <a:latin typeface="Times New Roman"/>
                <a:ea typeface="Times New Roman"/>
                <a:cs typeface="Times New Roman"/>
                <a:sym typeface="Times New Roman"/>
              </a:rPr>
              <a:t>	</a:t>
            </a:r>
            <a:r>
              <a:rPr lang="en-US" sz="1900">
                <a:solidFill>
                  <a:srgbClr val="101D49"/>
                </a:solidFill>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Scroll through table until you find desired RFP number on left-hand side and click the link.</a:t>
            </a:r>
            <a:endParaRPr sz="2300">
              <a:solidFill>
                <a:srgbClr val="101D49"/>
              </a:solidFill>
              <a:latin typeface="Times New Roman"/>
              <a:ea typeface="Times New Roman"/>
              <a:cs typeface="Times New Roman"/>
              <a:sym typeface="Times New Roman"/>
            </a:endParaRPr>
          </a:p>
          <a:p>
            <a:pPr marL="0" lvl="0" indent="0" algn="l" rtl="0">
              <a:lnSpc>
                <a:spcPct val="94000"/>
              </a:lnSpc>
              <a:spcBef>
                <a:spcPts val="1000"/>
              </a:spcBef>
              <a:spcAft>
                <a:spcPts val="0"/>
              </a:spcAft>
              <a:buClr>
                <a:schemeClr val="dk2"/>
              </a:buClr>
              <a:buSzPts val="1600"/>
              <a:buNone/>
            </a:pPr>
            <a:endParaRPr sz="1900">
              <a:latin typeface="Times New Roman"/>
              <a:ea typeface="Times New Roman"/>
              <a:cs typeface="Times New Roman"/>
              <a:sym typeface="Times New Roman"/>
            </a:endParaRPr>
          </a:p>
        </p:txBody>
      </p:sp>
      <p:sp>
        <p:nvSpPr>
          <p:cNvPr id="440" name="Google Shape;440;p29"/>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a:latin typeface="Times New Roman"/>
                <a:ea typeface="Times New Roman"/>
                <a:cs typeface="Times New Roman"/>
                <a:sym typeface="Times New Roman"/>
              </a:rPr>
              <a:t>Additional Information</a:t>
            </a:r>
            <a:endParaRPr sz="4000">
              <a:latin typeface="Times New Roman"/>
              <a:ea typeface="Times New Roman"/>
              <a:cs typeface="Times New Roman"/>
              <a:sym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450"/>
        <p:cNvGrpSpPr/>
        <p:nvPr/>
      </p:nvGrpSpPr>
      <p:grpSpPr>
        <a:xfrm>
          <a:off x="0" y="0"/>
          <a:ext cx="0" cy="0"/>
          <a:chOff x="0" y="0"/>
          <a:chExt cx="0" cy="0"/>
        </a:xfrm>
      </p:grpSpPr>
      <p:sp>
        <p:nvSpPr>
          <p:cNvPr id="451" name="Google Shape;451;p31"/>
          <p:cNvSpPr txBox="1">
            <a:spLocks noGrp="1"/>
          </p:cNvSpPr>
          <p:nvPr>
            <p:ph type="ctrTitle"/>
          </p:nvPr>
        </p:nvSpPr>
        <p:spPr>
          <a:xfrm>
            <a:off x="806117" y="1531662"/>
            <a:ext cx="7531768" cy="3341128"/>
          </a:xfrm>
          <a:prstGeom prst="rect">
            <a:avLst/>
          </a:prstGeom>
          <a:noFill/>
          <a:ln>
            <a:noFill/>
          </a:ln>
        </p:spPr>
        <p:txBody>
          <a:bodyPr spcFirstLastPara="1" wrap="square" lIns="91425" tIns="45700" rIns="91425" bIns="45700" anchor="b" anchorCtr="0">
            <a:noAutofit/>
          </a:bodyPr>
          <a:lstStyle/>
          <a:p>
            <a:pPr marL="342900" lvl="0" indent="-342900" algn="ctr" rtl="0">
              <a:lnSpc>
                <a:spcPct val="100000"/>
              </a:lnSpc>
              <a:spcBef>
                <a:spcPts val="0"/>
              </a:spcBef>
              <a:spcAft>
                <a:spcPts val="0"/>
              </a:spcAft>
              <a:buClr>
                <a:srgbClr val="101D49"/>
              </a:buClr>
              <a:buSzPts val="6000"/>
              <a:buFont typeface="Times New Roman"/>
              <a:buNone/>
            </a:pPr>
            <a:r>
              <a:rPr lang="en-US" sz="6000" b="1" cap="none">
                <a:latin typeface="Times New Roman"/>
                <a:ea typeface="Times New Roman"/>
                <a:cs typeface="Times New Roman"/>
                <a:sym typeface="Times New Roman"/>
              </a:rPr>
              <a:t>Thank You</a:t>
            </a:r>
            <a:br>
              <a:rPr lang="en-US" sz="2800" b="1">
                <a:latin typeface="Times New Roman"/>
                <a:ea typeface="Times New Roman"/>
                <a:cs typeface="Times New Roman"/>
                <a:sym typeface="Times New Roman"/>
              </a:rPr>
            </a:br>
            <a:br>
              <a:rPr lang="en-US" sz="2800" b="1">
                <a:latin typeface="Times New Roman"/>
                <a:ea typeface="Times New Roman"/>
                <a:cs typeface="Times New Roman"/>
                <a:sym typeface="Times New Roman"/>
              </a:rPr>
            </a:br>
            <a:br>
              <a:rPr lang="en-US" sz="2800" b="1">
                <a:solidFill>
                  <a:srgbClr val="FF0000"/>
                </a:solidFill>
                <a:latin typeface="Times New Roman"/>
                <a:ea typeface="Times New Roman"/>
                <a:cs typeface="Times New Roman"/>
                <a:sym typeface="Times New Roman"/>
              </a:rPr>
            </a:br>
            <a:r>
              <a:rPr lang="en-US" sz="2400" b="1">
                <a:latin typeface="Times New Roman"/>
                <a:ea typeface="Times New Roman"/>
                <a:cs typeface="Times New Roman"/>
                <a:sym typeface="Times New Roman"/>
              </a:rPr>
              <a:t>TERESA DEATON-REESE</a:t>
            </a:r>
            <a:br>
              <a:rPr lang="en-US" sz="2400" b="1">
                <a:solidFill>
                  <a:srgbClr val="FF0000"/>
                </a:solidFill>
                <a:latin typeface="Times New Roman"/>
                <a:ea typeface="Times New Roman"/>
                <a:cs typeface="Times New Roman"/>
                <a:sym typeface="Times New Roman"/>
              </a:rPr>
            </a:br>
            <a:r>
              <a:rPr lang="en-US" sz="2400" b="1">
                <a:latin typeface="Times New Roman"/>
                <a:ea typeface="Times New Roman"/>
                <a:cs typeface="Times New Roman"/>
                <a:sym typeface="Times New Roman"/>
              </a:rPr>
              <a:t>TDEATON@IDOA.IN.GOV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4"/>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a:latin typeface="Times New Roman"/>
                <a:ea typeface="Times New Roman"/>
                <a:cs typeface="Times New Roman"/>
                <a:sym typeface="Times New Roman"/>
              </a:rPr>
              <a:t>Purpose of the RFP</a:t>
            </a:r>
            <a:endParaRPr/>
          </a:p>
        </p:txBody>
      </p:sp>
      <p:sp>
        <p:nvSpPr>
          <p:cNvPr id="137" name="Google Shape;137;p4"/>
          <p:cNvSpPr txBox="1">
            <a:spLocks noGrp="1"/>
          </p:cNvSpPr>
          <p:nvPr>
            <p:ph type="body" idx="1"/>
          </p:nvPr>
        </p:nvSpPr>
        <p:spPr>
          <a:xfrm>
            <a:off x="1371600" y="1955409"/>
            <a:ext cx="9741877" cy="4031731"/>
          </a:xfrm>
          <a:prstGeom prst="rect">
            <a:avLst/>
          </a:prstGeom>
          <a:noFill/>
          <a:ln>
            <a:noFill/>
          </a:ln>
        </p:spPr>
        <p:txBody>
          <a:bodyPr spcFirstLastPara="1" wrap="square" lIns="91425" tIns="45700" rIns="91425" bIns="45700" anchor="t" anchorCtr="0">
            <a:normAutofit/>
          </a:bodyPr>
          <a:lstStyle/>
          <a:p>
            <a:pPr indent="0">
              <a:spcBef>
                <a:spcPts val="0"/>
              </a:spcBef>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purpose of this solicitation is to select a respondent that can satisfy the State’s need for a Child Mental Health Wraparound Access Site. It is the intent of DMHA to contract with a respondent that provides quality, trauma-informed assistance to youth and families as they explore their interest in applying for the CMHW program. Once selected, the vendor may complete the Child and Adolescent Needs and Strengths (CANS) assessment and assist the family in gathering all needed documents to apply for the CMHW program. The vendor is also expected to refer youth and families to mental health services and supports in their local communities and follow-up to ensure access.</a:t>
            </a:r>
            <a:endParaRPr lang="en-US" sz="1800" dirty="0">
              <a:effectLst/>
              <a:latin typeface="Courier"/>
              <a:ea typeface="Times New Roman" panose="02020603050405020304" pitchFamily="18" charset="0"/>
              <a:cs typeface="Times New Roman" panose="02020603050405020304" pitchFamily="18" charset="0"/>
            </a:endParaRPr>
          </a:p>
          <a:p>
            <a:pPr indent="0">
              <a:spcBef>
                <a:spcPts val="0"/>
              </a:spcBef>
              <a:buNone/>
            </a:pPr>
            <a:endParaRPr dirty="0">
              <a:solidFill>
                <a:srgbClr val="101D49"/>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5"/>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a:latin typeface="Times New Roman"/>
                <a:ea typeface="Times New Roman"/>
                <a:cs typeface="Times New Roman"/>
                <a:sym typeface="Times New Roman"/>
              </a:rPr>
              <a:t>Scope </a:t>
            </a:r>
            <a:r>
              <a:rPr lang="en-US" sz="400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of</a:t>
            </a:r>
            <a:r>
              <a:rPr lang="en-US" sz="4000">
                <a:latin typeface="Times New Roman"/>
                <a:ea typeface="Times New Roman"/>
                <a:cs typeface="Times New Roman"/>
                <a:sym typeface="Times New Roman"/>
              </a:rPr>
              <a:t> Work</a:t>
            </a:r>
            <a:endParaRPr/>
          </a:p>
        </p:txBody>
      </p:sp>
      <p:sp>
        <p:nvSpPr>
          <p:cNvPr id="143" name="Google Shape;143;p5"/>
          <p:cNvSpPr txBo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p>
            <a:pPr marL="384038" marR="0" lvl="0" indent="-257038" algn="l" rtl="0">
              <a:lnSpc>
                <a:spcPct val="94000"/>
              </a:lnSpc>
              <a:spcBef>
                <a:spcPts val="0"/>
              </a:spcBef>
              <a:spcAft>
                <a:spcPts val="0"/>
              </a:spcAft>
              <a:buClr>
                <a:schemeClr val="dk2"/>
              </a:buClr>
              <a:buSzPts val="2000"/>
              <a:buFont typeface="Libre Franklin"/>
              <a:buNone/>
            </a:pPr>
            <a:endParaRPr sz="2000" b="0" i="0" u="none" strike="noStrike" cap="none">
              <a:solidFill>
                <a:srgbClr val="101D49"/>
              </a:solidFill>
              <a:latin typeface="Times New Roman"/>
              <a:ea typeface="Times New Roman"/>
              <a:cs typeface="Times New Roman"/>
              <a:sym typeface="Times New Roman"/>
            </a:endParaRPr>
          </a:p>
        </p:txBody>
      </p:sp>
      <p:sp>
        <p:nvSpPr>
          <p:cNvPr id="144" name="Google Shape;144;p5"/>
          <p:cNvSpPr txBox="1"/>
          <p:nvPr/>
        </p:nvSpPr>
        <p:spPr>
          <a:xfrm>
            <a:off x="807395" y="1671805"/>
            <a:ext cx="9741900" cy="4287000"/>
          </a:xfrm>
          <a:prstGeom prst="rect">
            <a:avLst/>
          </a:prstGeom>
          <a:noFill/>
          <a:ln>
            <a:noFill/>
          </a:ln>
        </p:spPr>
        <p:txBody>
          <a:bodyPr spcFirstLastPara="1" wrap="square" lIns="91425" tIns="45700" rIns="91425" bIns="45700" anchor="t" anchorCtr="0">
            <a:normAutofit fontScale="70000" lnSpcReduction="20000"/>
          </a:bodyPr>
          <a:lstStyle/>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The purpose of this proposal is to select a vendor to function as the Access Site for the CMHW program. The vendor will manage referrals and complete assessments for youth who are exploring their eligibility for the CMHW program. The vendor will assist families in completing all steps necessary to apply for the program. The vendor will upload all application documents in the DMHA-approved database system known as Tobi. The vendor will adhere to all CMHW program policies and guidelines set forth in the CMHW program manual, State Plan Amendment, and Indiana Administrative Code.  The vendor will assist DMHA in meeting the Centers for Medicare &amp; Medicaid Services (CMS) mandates in performing independent, conflict-free assessments as mandated by 1915i waiver requirements. </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This includes adherence to all CMHW solicitation policies including that the statewide access site cannot be used as a mechanism to advertise or solicit for other services and/or supports offered by vendor.</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The vendor should seek to build and establish working relationships with Wraparound Provider Organizations (WPO). This will support a smooth transition of the youth and family from the access site to the WPO selected.</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The vendor will be responsible for storing all files containing protected health information in accordance with The Health Insurance Portability and Accountability Act (HIPAA) 1996. The complete suite of HIPAA Administrative Regulations can be found on the Health and Human Services (HHS) website at hhs.gov. </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Without written consent from DMHA, the vendor is not permitted to partner with any other organization or entity to fulfill the requirements described within this Scope of work (SOW). </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The vendor is responsible for managing their staff and ensuring all duties and responsibilities outlined in this SOW are completed and documented appropriately and timely.</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The vendor must also obtain written consent from DMHA prior to any speaking engagements in which the statewide access site and or the CMHW program will be discussed.</a:t>
            </a:r>
            <a:endParaRPr lang="en-US" sz="1800">
              <a:effectLst/>
              <a:latin typeface="Courier"/>
              <a:ea typeface="Times New Roman" panose="02020603050405020304" pitchFamily="18" charset="0"/>
              <a:cs typeface="Times New Roman" panose="02020603050405020304" pitchFamily="18" charset="0"/>
            </a:endParaRPr>
          </a:p>
          <a:p>
            <a:pPr marL="0" marR="0">
              <a:spcBef>
                <a:spcPts val="0"/>
              </a:spcBef>
              <a:spcAft>
                <a:spcPts val="0"/>
              </a:spcAft>
            </a:pPr>
            <a:r>
              <a:rPr lang="en-US" sz="1800">
                <a:effectLst/>
                <a:latin typeface="Times New Roman" panose="02020603050405020304" pitchFamily="18" charset="0"/>
                <a:ea typeface="Times New Roman" panose="02020603050405020304" pitchFamily="18" charset="0"/>
                <a:cs typeface="Times New Roman" panose="02020603050405020304" pitchFamily="18" charset="0"/>
              </a:rPr>
              <a:t>As needed, to monitor and track progress, the vendor is required to participate in meetings scheduled by DMHA. The vendor will complete the following activities.</a:t>
            </a:r>
            <a:endParaRPr lang="en-US" sz="1800">
              <a:effectLst/>
              <a:latin typeface="Courier"/>
              <a:ea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72B8B-B4B0-7CAC-50DE-25A89324C2B2}"/>
              </a:ext>
            </a:extLst>
          </p:cNvPr>
          <p:cNvSpPr>
            <a:spLocks noGrp="1"/>
          </p:cNvSpPr>
          <p:nvPr>
            <p:ph type="title"/>
          </p:nvPr>
        </p:nvSpPr>
        <p:spPr/>
        <p:txBody>
          <a:bodyPr/>
          <a:lstStyle/>
          <a:p>
            <a:r>
              <a:rPr lang="en-US" dirty="0"/>
              <a:t>Scope of Work</a:t>
            </a:r>
          </a:p>
        </p:txBody>
      </p:sp>
      <p:sp>
        <p:nvSpPr>
          <p:cNvPr id="3" name="Text Placeholder 2">
            <a:extLst>
              <a:ext uri="{FF2B5EF4-FFF2-40B4-BE49-F238E27FC236}">
                <a16:creationId xmlns:a16="http://schemas.microsoft.com/office/drawing/2014/main" id="{F694FB0A-074B-DA57-D63F-C8ACD83A8973}"/>
              </a:ext>
            </a:extLst>
          </p:cNvPr>
          <p:cNvSpPr>
            <a:spLocks noGrp="1"/>
          </p:cNvSpPr>
          <p:nvPr>
            <p:ph type="body" idx="1"/>
          </p:nvPr>
        </p:nvSpPr>
        <p:spPr>
          <a:xfrm>
            <a:off x="1371600" y="1791094"/>
            <a:ext cx="9601200" cy="4196046"/>
          </a:xfrm>
        </p:spPr>
        <p:txBody>
          <a:bodyPr>
            <a:normAutofit fontScale="85000" lnSpcReduction="20000"/>
          </a:bodyPr>
          <a:lstStyle/>
          <a:p>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CMHW Application Processing</a:t>
            </a:r>
            <a:r>
              <a:rPr lang="en-US" sz="1400" dirty="0">
                <a:effectLst/>
                <a:latin typeface="Times New Roman" panose="02020603050405020304" pitchFamily="18" charset="0"/>
                <a:ea typeface="Times New Roman" panose="02020603050405020304" pitchFamily="18" charset="0"/>
                <a:cs typeface="Times New Roman" panose="02020603050405020304" pitchFamily="18" charset="0"/>
              </a:rPr>
              <a:t> </a:t>
            </a:r>
          </a:p>
          <a:p>
            <a:endParaRPr lang="en-US" sz="1400" dirty="0">
              <a:effectLst/>
              <a:latin typeface="Courier"/>
              <a:ea typeface="Times New Roman" panose="02020603050405020304" pitchFamily="18" charset="0"/>
              <a:cs typeface="Times New Roman" panose="02020603050405020304" pitchFamily="18" charset="0"/>
            </a:endParaRPr>
          </a:p>
          <a:p>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Ongoing Referral, Follow-up, and Provider Availability Tracking</a:t>
            </a:r>
          </a:p>
          <a:p>
            <a:endParaRPr lang="en-US" sz="1400" dirty="0">
              <a:effectLst/>
              <a:latin typeface="Courier"/>
              <a:ea typeface="Times New Roman" panose="02020603050405020304" pitchFamily="18" charset="0"/>
              <a:cs typeface="Times New Roman" panose="02020603050405020304" pitchFamily="18" charset="0"/>
            </a:endParaRPr>
          </a:p>
          <a:p>
            <a:r>
              <a:rPr lang="en-US" sz="1400" b="1" dirty="0">
                <a:effectLst/>
                <a:latin typeface="Calibri" panose="020F0502020204030204" pitchFamily="34" charset="0"/>
                <a:ea typeface="Times New Roman" panose="02020603050405020304" pitchFamily="18" charset="0"/>
                <a:cs typeface="Arial" panose="020B0604020202020204" pitchFamily="34" charset="0"/>
              </a:rPr>
              <a:t>Summary of Accountability Measures</a:t>
            </a:r>
          </a:p>
          <a:p>
            <a:endParaRPr lang="en-US" sz="1400" dirty="0">
              <a:effectLst/>
              <a:latin typeface="Courier"/>
              <a:ea typeface="Times New Roman" panose="02020603050405020304" pitchFamily="18" charset="0"/>
              <a:cs typeface="Times New Roman" panose="02020603050405020304" pitchFamily="18" charset="0"/>
            </a:endParaRPr>
          </a:p>
          <a:p>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Vendor Staff</a:t>
            </a:r>
          </a:p>
          <a:p>
            <a:endParaRPr lang="en-US" sz="1400" dirty="0">
              <a:effectLst/>
              <a:latin typeface="Courier"/>
              <a:ea typeface="Times New Roman" panose="02020603050405020304" pitchFamily="18" charset="0"/>
              <a:cs typeface="Times New Roman" panose="02020603050405020304" pitchFamily="18" charset="0"/>
            </a:endParaRPr>
          </a:p>
          <a:p>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Trainings</a:t>
            </a:r>
          </a:p>
          <a:p>
            <a:endParaRPr lang="en-US" sz="1400" dirty="0">
              <a:effectLst/>
              <a:latin typeface="Courier"/>
              <a:ea typeface="Times New Roman" panose="02020603050405020304" pitchFamily="18" charset="0"/>
              <a:cs typeface="Times New Roman" panose="02020603050405020304" pitchFamily="18" charset="0"/>
            </a:endParaRPr>
          </a:p>
          <a:p>
            <a:r>
              <a:rPr lang="en-US" sz="1400" b="1" dirty="0">
                <a:effectLst/>
                <a:latin typeface="Times New Roman" panose="02020603050405020304" pitchFamily="18" charset="0"/>
                <a:ea typeface="Times New Roman" panose="02020603050405020304" pitchFamily="18" charset="0"/>
                <a:cs typeface="Times New Roman" panose="02020603050405020304" pitchFamily="18" charset="0"/>
              </a:rPr>
              <a:t>Regional Access Site</a:t>
            </a:r>
          </a:p>
          <a:p>
            <a:endParaRPr lang="en-US" sz="1400" dirty="0">
              <a:effectLst/>
              <a:latin typeface="Courier"/>
              <a:ea typeface="Times New Roman" panose="02020603050405020304" pitchFamily="18" charset="0"/>
              <a:cs typeface="Times New Roman" panose="02020603050405020304" pitchFamily="18" charset="0"/>
            </a:endParaRPr>
          </a:p>
          <a:p>
            <a:r>
              <a:rPr lang="en-US" sz="1400" b="1" dirty="0">
                <a:effectLst/>
                <a:latin typeface="Times New Roman" panose="02020603050405020304" pitchFamily="18" charset="0"/>
                <a:ea typeface="Times New Roman" panose="02020603050405020304" pitchFamily="18" charset="0"/>
              </a:rPr>
              <a:t>Eligibility Criteria</a:t>
            </a:r>
          </a:p>
          <a:p>
            <a:endParaRPr lang="en-US" sz="1400" b="1" dirty="0">
              <a:effectLst/>
              <a:latin typeface="Times New Roman" panose="02020603050405020304" pitchFamily="18" charset="0"/>
              <a:ea typeface="Times New Roman" panose="02020603050405020304" pitchFamily="18" charset="0"/>
            </a:endParaRPr>
          </a:p>
          <a:p>
            <a:r>
              <a:rPr lang="en-US" sz="1500" b="1" dirty="0">
                <a:effectLst/>
                <a:latin typeface="Times New Roman" panose="02020603050405020304" pitchFamily="18" charset="0"/>
                <a:ea typeface="Times New Roman" panose="02020603050405020304" pitchFamily="18" charset="0"/>
                <a:cs typeface="Times New Roman" panose="02020603050405020304" pitchFamily="18" charset="0"/>
              </a:rPr>
              <a:t>Funding</a:t>
            </a:r>
            <a:endParaRPr lang="en-US" sz="1500" dirty="0">
              <a:effectLst/>
              <a:latin typeface="Courier"/>
              <a:ea typeface="Times New Roman" panose="02020603050405020304" pitchFamily="18" charset="0"/>
              <a:cs typeface="Times New Roman" panose="02020603050405020304" pitchFamily="18" charset="0"/>
            </a:endParaRPr>
          </a:p>
          <a:p>
            <a:endParaRPr lang="en-US" sz="1400" b="1" dirty="0">
              <a:effectLst/>
              <a:latin typeface="Times New Roman" panose="02020603050405020304" pitchFamily="18" charset="0"/>
              <a:ea typeface="Times New Roman" panose="02020603050405020304" pitchFamily="18" charset="0"/>
            </a:endParaRPr>
          </a:p>
          <a:p>
            <a:endParaRPr lang="en-US" sz="1400" dirty="0">
              <a:latin typeface="+mn-lt"/>
            </a:endParaRPr>
          </a:p>
        </p:txBody>
      </p:sp>
    </p:spTree>
    <p:extLst>
      <p:ext uri="{BB962C8B-B14F-4D97-AF65-F5344CB8AC3E}">
        <p14:creationId xmlns:p14="http://schemas.microsoft.com/office/powerpoint/2010/main" val="1053962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a:latin typeface="Times New Roman"/>
                <a:ea typeface="Times New Roman"/>
                <a:cs typeface="Times New Roman"/>
                <a:sym typeface="Times New Roman"/>
              </a:rPr>
              <a:t>Term of Contract</a:t>
            </a:r>
            <a:endParaRPr/>
          </a:p>
        </p:txBody>
      </p:sp>
      <p:sp>
        <p:nvSpPr>
          <p:cNvPr id="150" name="Google Shape;150;p6"/>
          <p:cNvSpPr txBox="1">
            <a:spLocks noGrp="1"/>
          </p:cNvSpPr>
          <p:nvPr>
            <p:ph type="body" idx="1"/>
          </p:nvPr>
        </p:nvSpPr>
        <p:spPr>
          <a:xfrm>
            <a:off x="1371600" y="1899138"/>
            <a:ext cx="9601200" cy="3924887"/>
          </a:xfrm>
          <a:prstGeom prst="rect">
            <a:avLst/>
          </a:prstGeom>
          <a:noFill/>
          <a:ln>
            <a:noFill/>
          </a:ln>
        </p:spPr>
        <p:txBody>
          <a:bodyPr spcFirstLastPara="1" wrap="square" lIns="91425" tIns="45700" rIns="91425" bIns="45700" anchor="t" anchorCtr="0">
            <a:normAutofit/>
          </a:bodyPr>
          <a:lstStyle/>
          <a:p>
            <a:pPr marL="457200" lvl="1" indent="0" algn="l" rtl="0">
              <a:lnSpc>
                <a:spcPct val="90000"/>
              </a:lnSpc>
              <a:spcBef>
                <a:spcPts val="560"/>
              </a:spcBef>
              <a:spcAft>
                <a:spcPts val="0"/>
              </a:spcAft>
              <a:buClr>
                <a:schemeClr val="dk2"/>
              </a:buClr>
              <a:buSzPts val="2800"/>
              <a:buNone/>
            </a:pPr>
            <a:endParaRPr sz="2800" i="0" dirty="0">
              <a:solidFill>
                <a:srgbClr val="002060"/>
              </a:solidFill>
              <a:latin typeface="Garamond"/>
              <a:ea typeface="Garamond"/>
              <a:cs typeface="Garamond"/>
              <a:sym typeface="Garamond"/>
            </a:endParaRPr>
          </a:p>
          <a:p>
            <a:pPr marL="0" marR="0" indent="0">
              <a:spcBef>
                <a:spcPts val="0"/>
              </a:spcBef>
              <a:spcAft>
                <a:spcPts val="0"/>
              </a:spcAft>
              <a:buNone/>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State intends to sign a contract with one or more Respondent(s) to fulfill the requirements in this solicitation.  </a:t>
            </a:r>
            <a:endParaRPr lang="en-US" sz="1800" dirty="0">
              <a:effectLst/>
              <a:latin typeface="Courier"/>
              <a:ea typeface="Times New Roman" panose="02020603050405020304" pitchFamily="18" charset="0"/>
              <a:cs typeface="Times New Roman" panose="02020603050405020304" pitchFamily="18" charset="0"/>
            </a:endParaRPr>
          </a:p>
          <a:p>
            <a:pPr marL="0" marR="0" indent="0">
              <a:spcBef>
                <a:spcPts val="0"/>
              </a:spcBef>
              <a:spcAft>
                <a:spcPts val="0"/>
              </a:spcAft>
              <a:buNone/>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effectLst/>
              <a:latin typeface="Courier"/>
              <a:ea typeface="Times New Roman" panose="02020603050405020304" pitchFamily="18" charset="0"/>
              <a:cs typeface="Times New Roman" panose="02020603050405020304" pitchFamily="18" charset="0"/>
            </a:endParaRPr>
          </a:p>
          <a:p>
            <a:pPr marL="0" indent="0">
              <a:buSzPts val="2000"/>
              <a:buNone/>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term of the contract shall be for a period of three (3) years from the date of contract execution.  There may be [one] (1) one-year renewals for a total of [four] (4) years at the State’s option. </a:t>
            </a:r>
            <a:endParaRPr lang="en-US" sz="1800" dirty="0">
              <a:effectLst/>
              <a:latin typeface="Courier"/>
              <a:ea typeface="Times New Roman" panose="02020603050405020304" pitchFamily="18" charset="0"/>
              <a:cs typeface="Times New Roman" panose="02020603050405020304" pitchFamily="18" charset="0"/>
            </a:endParaRPr>
          </a:p>
          <a:p>
            <a:pPr marL="0" lvl="0" indent="0" algn="l" rtl="0">
              <a:lnSpc>
                <a:spcPct val="94000"/>
              </a:lnSpc>
              <a:spcBef>
                <a:spcPts val="1000"/>
              </a:spcBef>
              <a:spcAft>
                <a:spcPts val="0"/>
              </a:spcAft>
              <a:buClr>
                <a:schemeClr val="dk2"/>
              </a:buClr>
              <a:buSzPts val="2000"/>
              <a:buNone/>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7"/>
          <p:cNvSpPr txBox="1">
            <a:spLocks noGrp="1"/>
          </p:cNvSpPr>
          <p:nvPr>
            <p:ph type="title"/>
          </p:nvPr>
        </p:nvSpPr>
        <p:spPr>
          <a:xfrm>
            <a:off x="1381296" y="7589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a:latin typeface="Times New Roman"/>
                <a:ea typeface="Times New Roman"/>
                <a:cs typeface="Times New Roman"/>
                <a:sym typeface="Times New Roman"/>
              </a:rPr>
              <a:t>Key </a:t>
            </a:r>
            <a:r>
              <a:rPr lang="en-US" sz="4000">
                <a:latin typeface="Times New Roman"/>
                <a:ea typeface="Times New Roman"/>
                <a:cs typeface="Times New Roman"/>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Dates</a:t>
            </a:r>
            <a:endParaRPr/>
          </a:p>
        </p:txBody>
      </p:sp>
      <p:graphicFrame>
        <p:nvGraphicFramePr>
          <p:cNvPr id="157" name="Google Shape;157;p7"/>
          <p:cNvGraphicFramePr/>
          <p:nvPr>
            <p:extLst>
              <p:ext uri="{D42A27DB-BD31-4B8C-83A1-F6EECF244321}">
                <p14:modId xmlns:p14="http://schemas.microsoft.com/office/powerpoint/2010/main" val="3393727794"/>
              </p:ext>
            </p:extLst>
          </p:nvPr>
        </p:nvGraphicFramePr>
        <p:xfrm>
          <a:off x="1385740" y="1442786"/>
          <a:ext cx="9079056" cy="3658245"/>
        </p:xfrm>
        <a:graphic>
          <a:graphicData uri="http://schemas.openxmlformats.org/drawingml/2006/table">
            <a:tbl>
              <a:tblPr firstRow="1" bandRow="1">
                <a:noFill/>
                <a:tableStyleId>{319D05E9-4500-4F39-8893-F78AB0BDC149}</a:tableStyleId>
              </a:tblPr>
              <a:tblGrid>
                <a:gridCol w="6187831">
                  <a:extLst>
                    <a:ext uri="{9D8B030D-6E8A-4147-A177-3AD203B41FA5}">
                      <a16:colId xmlns:a16="http://schemas.microsoft.com/office/drawing/2014/main" val="20000"/>
                    </a:ext>
                  </a:extLst>
                </a:gridCol>
                <a:gridCol w="2891225">
                  <a:extLst>
                    <a:ext uri="{9D8B030D-6E8A-4147-A177-3AD203B41FA5}">
                      <a16:colId xmlns:a16="http://schemas.microsoft.com/office/drawing/2014/main" val="20001"/>
                    </a:ext>
                  </a:extLst>
                </a:gridCol>
              </a:tblGrid>
              <a:tr h="171450">
                <a:tc>
                  <a:txBody>
                    <a:bodyPr/>
                    <a:lstStyle/>
                    <a:p>
                      <a:pPr marL="0" marR="0" lvl="0" indent="0" algn="ctr" rtl="0">
                        <a:lnSpc>
                          <a:spcPct val="100000"/>
                        </a:lnSpc>
                        <a:spcBef>
                          <a:spcPts val="0"/>
                        </a:spcBef>
                        <a:spcAft>
                          <a:spcPts val="0"/>
                        </a:spcAft>
                        <a:buClr>
                          <a:srgbClr val="000000"/>
                        </a:buClr>
                        <a:buSzPts val="1350"/>
                        <a:buFont typeface="Arial"/>
                        <a:buNone/>
                      </a:pPr>
                      <a:r>
                        <a:rPr lang="en-US" sz="1350" b="1" u="none" strike="noStrike" cap="none">
                          <a:solidFill>
                            <a:srgbClr val="101D49"/>
                          </a:solidFill>
                          <a:latin typeface="Times New Roman"/>
                          <a:ea typeface="Times New Roman"/>
                          <a:cs typeface="Times New Roman"/>
                          <a:sym typeface="Times New Roman"/>
                        </a:rPr>
                        <a:t>Activity</a:t>
                      </a:r>
                      <a:endParaRPr sz="1350" u="none" strike="noStrike" cap="none">
                        <a:solidFill>
                          <a:srgbClr val="101D49"/>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CC6D6"/>
                    </a:solidFill>
                  </a:tcPr>
                </a:tc>
                <a:tc>
                  <a:txBody>
                    <a:bodyPr/>
                    <a:lstStyle/>
                    <a:p>
                      <a:pPr marL="0" marR="0" lvl="0" indent="0" algn="ctr" rtl="0">
                        <a:lnSpc>
                          <a:spcPct val="100000"/>
                        </a:lnSpc>
                        <a:spcBef>
                          <a:spcPts val="0"/>
                        </a:spcBef>
                        <a:spcAft>
                          <a:spcPts val="0"/>
                        </a:spcAft>
                        <a:buClr>
                          <a:srgbClr val="000000"/>
                        </a:buClr>
                        <a:buSzPts val="1350"/>
                        <a:buFont typeface="Arial"/>
                        <a:buNone/>
                      </a:pPr>
                      <a:r>
                        <a:rPr lang="en-US" sz="1350" b="1" u="none" strike="noStrike" cap="none">
                          <a:solidFill>
                            <a:srgbClr val="000000"/>
                          </a:solidFill>
                          <a:latin typeface="Times New Roman"/>
                          <a:ea typeface="Times New Roman"/>
                          <a:cs typeface="Times New Roman"/>
                          <a:sym typeface="Times New Roman"/>
                        </a:rPr>
                        <a:t>Date</a:t>
                      </a:r>
                      <a:endParaRPr sz="1350" u="none" strike="noStrike" cap="none">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ACC6D6"/>
                    </a:solidFill>
                  </a:tcPr>
                </a:tc>
                <a:extLst>
                  <a:ext uri="{0D108BD9-81ED-4DB2-BD59-A6C34878D82A}">
                    <a16:rowId xmlns:a16="http://schemas.microsoft.com/office/drawing/2014/main" val="10000"/>
                  </a:ext>
                </a:extLst>
              </a:tr>
              <a:tr h="431750">
                <a:tc>
                  <a:txBody>
                    <a:bodyPr/>
                    <a:lstStyle/>
                    <a:p>
                      <a:pPr marL="0" marR="0" lvl="0" indent="0" algn="l" rtl="0">
                        <a:lnSpc>
                          <a:spcPct val="100000"/>
                        </a:lnSpc>
                        <a:spcBef>
                          <a:spcPts val="0"/>
                        </a:spcBef>
                        <a:spcAft>
                          <a:spcPts val="0"/>
                        </a:spcAft>
                        <a:buClr>
                          <a:srgbClr val="000000"/>
                        </a:buClr>
                        <a:buSzPts val="1350"/>
                        <a:buFont typeface="Arial"/>
                        <a:buNone/>
                      </a:pPr>
                      <a:r>
                        <a:rPr lang="en-US" sz="1350" b="1" u="none" strike="noStrike" cap="none">
                          <a:solidFill>
                            <a:srgbClr val="101D49"/>
                          </a:solidFill>
                          <a:latin typeface="Times New Roman"/>
                          <a:ea typeface="Times New Roman"/>
                          <a:cs typeface="Times New Roman"/>
                          <a:sym typeface="Times New Roman"/>
                        </a:rPr>
                        <a:t>Issue of Solicitation </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October 2,  2024</a:t>
                      </a:r>
                      <a:endParaRPr sz="1400" u="none" strike="noStrike" cap="none"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554550">
                <a:tc>
                  <a:txBody>
                    <a:bodyPr/>
                    <a:lstStyle/>
                    <a:p>
                      <a:pPr marL="0" marR="0" lvl="0" indent="0" algn="l" rtl="0">
                        <a:lnSpc>
                          <a:spcPct val="100000"/>
                        </a:lnSpc>
                        <a:spcBef>
                          <a:spcPts val="0"/>
                        </a:spcBef>
                        <a:spcAft>
                          <a:spcPts val="0"/>
                        </a:spcAft>
                        <a:buClr>
                          <a:srgbClr val="000000"/>
                        </a:buClr>
                        <a:buSzPts val="1350"/>
                        <a:buFont typeface="Arial"/>
                        <a:buNone/>
                      </a:pPr>
                      <a:r>
                        <a:rPr lang="en-US" sz="1350" b="1" u="none" strike="noStrike" cap="none">
                          <a:solidFill>
                            <a:srgbClr val="101D49"/>
                          </a:solidFill>
                          <a:latin typeface="Times New Roman"/>
                          <a:ea typeface="Times New Roman"/>
                          <a:cs typeface="Times New Roman"/>
                          <a:sym typeface="Times New Roman"/>
                        </a:rPr>
                        <a:t>Pre-Proposal Conference</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US" sz="1400" u="none" strike="noStrike" cap="none" dirty="0"/>
                        <a:t>October 22, 2024 at 1:30 PM</a:t>
                      </a:r>
                      <a:endParaRPr sz="1400" u="none" strike="noStrike" cap="none"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489050">
                <a:tc>
                  <a:txBody>
                    <a:bodyPr/>
                    <a:lstStyle/>
                    <a:p>
                      <a:pPr marL="0" marR="0" lvl="0" indent="0" algn="l" rtl="0">
                        <a:lnSpc>
                          <a:spcPct val="100000"/>
                        </a:lnSpc>
                        <a:spcBef>
                          <a:spcPts val="0"/>
                        </a:spcBef>
                        <a:spcAft>
                          <a:spcPts val="0"/>
                        </a:spcAft>
                        <a:buClr>
                          <a:srgbClr val="000000"/>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Deadline to Submit Attachment I Pre-proposal Network Opportunities Form (Optional)</a:t>
                      </a:r>
                      <a:endParaRPr sz="1400" u="none" strike="noStrike" cap="none"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October 23, 2024</a:t>
                      </a:r>
                      <a:endParaRPr sz="1400" u="none" strike="noStrike" cap="none" dirty="0"/>
                    </a:p>
                    <a:p>
                      <a:pPr marL="0" marR="0" lvl="0" indent="0" algn="ctr" rtl="0">
                        <a:lnSpc>
                          <a:spcPct val="100000"/>
                        </a:lnSpc>
                        <a:spcBef>
                          <a:spcPts val="0"/>
                        </a:spcBef>
                        <a:spcAft>
                          <a:spcPts val="0"/>
                        </a:spcAft>
                        <a:buClr>
                          <a:srgbClr val="000000"/>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by 3:00 PM Eastern Time</a:t>
                      </a:r>
                      <a:endParaRPr sz="1400" u="none" strike="noStrike" cap="none"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489050">
                <a:tc>
                  <a:txBody>
                    <a:bodyPr/>
                    <a:lstStyle/>
                    <a:p>
                      <a:pPr marL="0" marR="0" lvl="0" indent="0" algn="l" rtl="0">
                        <a:lnSpc>
                          <a:spcPct val="100000"/>
                        </a:lnSpc>
                        <a:spcBef>
                          <a:spcPts val="0"/>
                        </a:spcBef>
                        <a:spcAft>
                          <a:spcPts val="0"/>
                        </a:spcAft>
                        <a:buClr>
                          <a:srgbClr val="000000"/>
                        </a:buClr>
                        <a:buSzPts val="1350"/>
                        <a:buFont typeface="Arial"/>
                        <a:buNone/>
                      </a:pPr>
                      <a:r>
                        <a:rPr lang="en-US" sz="1350" b="1" u="none" strike="noStrike" cap="none">
                          <a:solidFill>
                            <a:srgbClr val="101D49"/>
                          </a:solidFill>
                          <a:latin typeface="Times New Roman"/>
                          <a:ea typeface="Times New Roman"/>
                          <a:cs typeface="Times New Roman"/>
                          <a:sym typeface="Times New Roman"/>
                        </a:rPr>
                        <a:t>Deadline to Submit Written Questions</a:t>
                      </a:r>
                      <a:endParaRPr sz="1350" b="1" u="none" strike="noStrike" cap="none">
                        <a:solidFill>
                          <a:srgbClr val="101D49"/>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October 23, 2024</a:t>
                      </a:r>
                      <a:endParaRPr sz="1400" u="none" strike="noStrike" cap="none" dirty="0"/>
                    </a:p>
                    <a:p>
                      <a:pPr marL="0" marR="0" lvl="0" indent="0" algn="ctr" rtl="0">
                        <a:lnSpc>
                          <a:spcPct val="100000"/>
                        </a:lnSpc>
                        <a:spcBef>
                          <a:spcPts val="0"/>
                        </a:spcBef>
                        <a:spcAft>
                          <a:spcPts val="0"/>
                        </a:spcAft>
                        <a:buClr>
                          <a:schemeClr val="dk1"/>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by 3:00 PM Eastern Time</a:t>
                      </a:r>
                      <a:endParaRPr sz="1350" b="1" u="none" strike="noStrike" cap="none" dirty="0">
                        <a:solidFill>
                          <a:srgbClr val="101D49"/>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287675">
                <a:tc>
                  <a:txBody>
                    <a:bodyPr/>
                    <a:lstStyle/>
                    <a:p>
                      <a:pPr marL="0" marR="0" lvl="0" indent="0" algn="l" rtl="0">
                        <a:lnSpc>
                          <a:spcPct val="100000"/>
                        </a:lnSpc>
                        <a:spcBef>
                          <a:spcPts val="0"/>
                        </a:spcBef>
                        <a:spcAft>
                          <a:spcPts val="0"/>
                        </a:spcAft>
                        <a:buClr>
                          <a:srgbClr val="000000"/>
                        </a:buClr>
                        <a:buSzPts val="1350"/>
                        <a:buFont typeface="Arial"/>
                        <a:buNone/>
                      </a:pPr>
                      <a:r>
                        <a:rPr lang="en-US" sz="1350" b="1" u="none" strike="noStrike" cap="none">
                          <a:solidFill>
                            <a:srgbClr val="101D49"/>
                          </a:solidFill>
                          <a:latin typeface="Times New Roman"/>
                          <a:ea typeface="Times New Roman"/>
                          <a:cs typeface="Times New Roman"/>
                          <a:sym typeface="Times New Roman"/>
                        </a:rPr>
                        <a:t>Response to Written Questions/Amendments</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October 30, 2024</a:t>
                      </a:r>
                      <a:endParaRPr sz="1350" b="1" u="none" strike="noStrike" cap="none" dirty="0">
                        <a:solidFill>
                          <a:srgbClr val="101D49"/>
                        </a:solidFill>
                        <a:latin typeface="Times New Roman"/>
                        <a:ea typeface="Times New Roman"/>
                        <a:cs typeface="Times New Roman"/>
                        <a:sym typeface="Times New Roman"/>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568775">
                <a:tc>
                  <a:txBody>
                    <a:bodyPr/>
                    <a:lstStyle/>
                    <a:p>
                      <a:pPr marL="0" marR="0" lvl="0" indent="0" algn="l" rtl="0">
                        <a:lnSpc>
                          <a:spcPct val="100000"/>
                        </a:lnSpc>
                        <a:spcBef>
                          <a:spcPts val="0"/>
                        </a:spcBef>
                        <a:spcAft>
                          <a:spcPts val="0"/>
                        </a:spcAft>
                        <a:buClr>
                          <a:srgbClr val="000000"/>
                        </a:buClr>
                        <a:buSzPts val="1350"/>
                        <a:buFont typeface="Arial"/>
                        <a:buNone/>
                      </a:pPr>
                      <a:r>
                        <a:rPr lang="en-US" sz="1350" b="1" u="none" strike="noStrike" cap="none">
                          <a:solidFill>
                            <a:srgbClr val="101D49"/>
                          </a:solidFill>
                          <a:latin typeface="Times New Roman"/>
                          <a:ea typeface="Times New Roman"/>
                          <a:cs typeface="Times New Roman"/>
                          <a:sym typeface="Times New Roman"/>
                        </a:rPr>
                        <a:t>Deadline to Submit Proposals </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December 19, 2024 </a:t>
                      </a:r>
                      <a:endParaRPr sz="1400" u="none" strike="noStrike" cap="none" dirty="0"/>
                    </a:p>
                    <a:p>
                      <a:pPr marL="0" marR="0" lvl="0" indent="0" algn="ctr" rtl="0">
                        <a:lnSpc>
                          <a:spcPct val="100000"/>
                        </a:lnSpc>
                        <a:spcBef>
                          <a:spcPts val="0"/>
                        </a:spcBef>
                        <a:spcAft>
                          <a:spcPts val="0"/>
                        </a:spcAft>
                        <a:buClr>
                          <a:srgbClr val="000000"/>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by 3:00 PM Eastern Time</a:t>
                      </a:r>
                      <a:endParaRPr sz="1400" u="none" strike="noStrike" cap="none" dirty="0"/>
                    </a:p>
                  </a:txBody>
                  <a:tcPr marL="45725" marR="45725"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489125">
                <a:tc>
                  <a:txBody>
                    <a:bodyPr/>
                    <a:lstStyle/>
                    <a:p>
                      <a:pPr marL="0" marR="0" lvl="0" indent="0" algn="l" rtl="0">
                        <a:lnSpc>
                          <a:spcPct val="100000"/>
                        </a:lnSpc>
                        <a:spcBef>
                          <a:spcPts val="0"/>
                        </a:spcBef>
                        <a:spcAft>
                          <a:spcPts val="0"/>
                        </a:spcAft>
                        <a:buClr>
                          <a:srgbClr val="000000"/>
                        </a:buClr>
                        <a:buSzPts val="1350"/>
                        <a:buFont typeface="Arial"/>
                        <a:buNone/>
                      </a:pPr>
                      <a:r>
                        <a:rPr lang="en-US" sz="1350" b="1" u="none" strike="noStrike" cap="none">
                          <a:solidFill>
                            <a:srgbClr val="101D49"/>
                          </a:solidFill>
                          <a:latin typeface="Times New Roman"/>
                          <a:ea typeface="Times New Roman"/>
                          <a:cs typeface="Times New Roman"/>
                          <a:sym typeface="Times New Roman"/>
                        </a:rPr>
                        <a:t>Submission of Reference Check Forms to State</a:t>
                      </a:r>
                      <a:endParaRPr sz="14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December 19, 2024 </a:t>
                      </a:r>
                      <a:endParaRPr sz="1400" u="none" strike="noStrike" cap="none" dirty="0"/>
                    </a:p>
                    <a:p>
                      <a:pPr marL="0" marR="0" lvl="0" indent="0" algn="ctr" rtl="0">
                        <a:lnSpc>
                          <a:spcPct val="100000"/>
                        </a:lnSpc>
                        <a:spcBef>
                          <a:spcPts val="0"/>
                        </a:spcBef>
                        <a:spcAft>
                          <a:spcPts val="0"/>
                        </a:spcAft>
                        <a:buClr>
                          <a:srgbClr val="000000"/>
                        </a:buClr>
                        <a:buSzPts val="1350"/>
                        <a:buFont typeface="Arial"/>
                        <a:buNone/>
                      </a:pPr>
                      <a:r>
                        <a:rPr lang="en-US" sz="1350" b="1" u="none" strike="noStrike" cap="none" dirty="0">
                          <a:solidFill>
                            <a:srgbClr val="101D49"/>
                          </a:solidFill>
                          <a:latin typeface="Times New Roman"/>
                          <a:ea typeface="Times New Roman"/>
                          <a:cs typeface="Times New Roman"/>
                          <a:sym typeface="Times New Roman"/>
                        </a:rPr>
                        <a:t>by 3:00 PM Eastern Time</a:t>
                      </a:r>
                      <a:endParaRPr sz="1400" u="none" strike="noStrike" cap="none" dirty="0"/>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8"/>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Times New Roman"/>
              <a:buNone/>
            </a:pPr>
            <a:r>
              <a:rPr lang="en-US" sz="4000">
                <a:latin typeface="Times New Roman"/>
                <a:ea typeface="Times New Roman"/>
                <a:cs typeface="Times New Roman"/>
                <a:sym typeface="Times New Roman"/>
              </a:rPr>
              <a:t>Proposal Preparation </a:t>
            </a:r>
            <a:br>
              <a:rPr lang="en-US" sz="4000">
                <a:latin typeface="Times New Roman"/>
                <a:ea typeface="Times New Roman"/>
                <a:cs typeface="Times New Roman"/>
                <a:sym typeface="Times New Roman"/>
              </a:rPr>
            </a:br>
            <a:r>
              <a:rPr lang="en-US" sz="3200">
                <a:latin typeface="Times New Roman"/>
                <a:ea typeface="Times New Roman"/>
                <a:cs typeface="Times New Roman"/>
                <a:sym typeface="Times New Roman"/>
              </a:rPr>
              <a:t>Executive Summary</a:t>
            </a:r>
            <a:endParaRPr/>
          </a:p>
        </p:txBody>
      </p:sp>
      <p:sp>
        <p:nvSpPr>
          <p:cNvPr id="164" name="Google Shape;164;p8"/>
          <p:cNvSpPr txBox="1">
            <a:spLocks noGrp="1"/>
          </p:cNvSpPr>
          <p:nvPr>
            <p:ph type="body" idx="1"/>
          </p:nvPr>
        </p:nvSpPr>
        <p:spPr>
          <a:xfrm>
            <a:off x="1371600" y="1928955"/>
            <a:ext cx="9601200" cy="4041600"/>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1200"/>
              </a:spcBef>
              <a:spcAft>
                <a:spcPts val="0"/>
              </a:spcAft>
              <a:buClr>
                <a:srgbClr val="101D49"/>
              </a:buClr>
              <a:buSzPts val="2000"/>
              <a:buNone/>
            </a:pPr>
            <a:r>
              <a:rPr lang="en-US">
                <a:solidFill>
                  <a:srgbClr val="101D49"/>
                </a:solidFill>
                <a:latin typeface="Times New Roman"/>
                <a:ea typeface="Times New Roman"/>
                <a:cs typeface="Times New Roman"/>
                <a:sym typeface="Times New Roman"/>
              </a:rPr>
              <a:t>At a minimum, your Executive Summary must address the following (also outlined in Section 2.2 of the RFP):</a:t>
            </a:r>
            <a:endParaRPr/>
          </a:p>
          <a:p>
            <a:pPr marL="384038" lvl="0" indent="-384038" algn="l" rtl="0">
              <a:lnSpc>
                <a:spcPct val="94000"/>
              </a:lnSpc>
              <a:spcBef>
                <a:spcPts val="1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Summarize your ability and desire to supply the required services</a:t>
            </a:r>
            <a:endParaRPr/>
          </a:p>
          <a:p>
            <a:pPr marL="384037" lvl="0" indent="-384037" algn="l" rtl="0">
              <a:lnSpc>
                <a:spcPct val="94000"/>
              </a:lnSpc>
              <a:spcBef>
                <a:spcPts val="1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Make sure the Executive Summary is signed by an authorized representative </a:t>
            </a:r>
            <a:endParaRPr/>
          </a:p>
          <a:p>
            <a:pPr marL="914377" lvl="1" indent="-384037" algn="l" rtl="0">
              <a:lnSpc>
                <a:spcPct val="94000"/>
              </a:lnSpc>
              <a:spcBef>
                <a:spcPts val="0"/>
              </a:spcBef>
              <a:spcAft>
                <a:spcPts val="0"/>
              </a:spcAft>
              <a:buClr>
                <a:srgbClr val="101D49"/>
              </a:buClr>
              <a:buSzPts val="1800"/>
              <a:buFont typeface="Times New Roman"/>
              <a:buChar char="–"/>
            </a:pPr>
            <a:r>
              <a:rPr lang="en-US" i="0">
                <a:solidFill>
                  <a:srgbClr val="101D49"/>
                </a:solidFill>
                <a:latin typeface="Times New Roman"/>
                <a:ea typeface="Times New Roman"/>
                <a:cs typeface="Times New Roman"/>
                <a:sym typeface="Times New Roman"/>
              </a:rPr>
              <a:t>Include your primary contact </a:t>
            </a:r>
            <a:endParaRPr/>
          </a:p>
          <a:p>
            <a:pPr marL="384038" lvl="0" indent="-384038" algn="l" rtl="0">
              <a:lnSpc>
                <a:spcPct val="94000"/>
              </a:lnSpc>
              <a:spcBef>
                <a:spcPts val="1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State your understanding of the respondent notification</a:t>
            </a:r>
            <a:endParaRPr/>
          </a:p>
          <a:p>
            <a:pPr marL="384038" lvl="0" indent="-384038" algn="l" rtl="0">
              <a:lnSpc>
                <a:spcPct val="94000"/>
              </a:lnSpc>
              <a:spcBef>
                <a:spcPts val="1200"/>
              </a:spcBef>
              <a:spcAft>
                <a:spcPts val="0"/>
              </a:spcAft>
              <a:buClr>
                <a:srgbClr val="101D49"/>
              </a:buClr>
              <a:buSzPts val="2000"/>
              <a:buChar char="■"/>
            </a:pPr>
            <a:r>
              <a:rPr lang="en-US">
                <a:solidFill>
                  <a:srgbClr val="101D49"/>
                </a:solidFill>
                <a:latin typeface="Times New Roman"/>
                <a:ea typeface="Times New Roman"/>
                <a:cs typeface="Times New Roman"/>
                <a:sym typeface="Times New Roman"/>
              </a:rPr>
              <a:t>Indicate status regarding Secretary of State registration</a:t>
            </a:r>
            <a:endParaRPr/>
          </a:p>
          <a:p>
            <a:pPr marL="384038" lvl="0" indent="-384038" algn="l" rtl="0">
              <a:lnSpc>
                <a:spcPct val="94000"/>
              </a:lnSpc>
              <a:spcBef>
                <a:spcPts val="1200"/>
              </a:spcBef>
              <a:spcAft>
                <a:spcPts val="0"/>
              </a:spcAft>
              <a:buClr>
                <a:srgbClr val="101D49"/>
              </a:buClr>
              <a:buSzPts val="2000"/>
              <a:buChar char="■"/>
            </a:pPr>
            <a:r>
              <a:rPr lang="en-US" i="0">
                <a:solidFill>
                  <a:srgbClr val="101D49"/>
                </a:solidFill>
                <a:latin typeface="Times New Roman"/>
                <a:ea typeface="Times New Roman"/>
                <a:cs typeface="Times New Roman"/>
                <a:sym typeface="Times New Roman"/>
              </a:rPr>
              <a:t>You may include additional “cover letter” information within the Executive Summary if desired.</a:t>
            </a:r>
            <a:endParaRPr/>
          </a:p>
          <a:p>
            <a:pPr marL="384038" lvl="0" indent="-206238" algn="l" rtl="0">
              <a:lnSpc>
                <a:spcPct val="94000"/>
              </a:lnSpc>
              <a:spcBef>
                <a:spcPts val="1200"/>
              </a:spcBef>
              <a:spcAft>
                <a:spcPts val="0"/>
              </a:spcAft>
              <a:buClr>
                <a:schemeClr val="dk2"/>
              </a:buClr>
              <a:buSzPts val="2800"/>
              <a:buNone/>
            </a:pPr>
            <a:endParaRPr sz="2800">
              <a:solidFill>
                <a:srgbClr val="101D49"/>
              </a:solidFill>
              <a:latin typeface="Garamond"/>
              <a:ea typeface="Garamond"/>
              <a:cs typeface="Garamond"/>
              <a:sym typeface="Garamond"/>
            </a:endParaRPr>
          </a:p>
        </p:txBody>
      </p:sp>
    </p:spTree>
  </p:cSld>
  <p:clrMapOvr>
    <a:masterClrMapping/>
  </p:clrMapOvr>
</p:sld>
</file>

<file path=ppt/theme/theme1.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2199bfba-a409-4f13-b0c4-18b45933d88d}" enabled="0" method="" siteId="{2199bfba-a409-4f13-b0c4-18b45933d88d}" removed="1"/>
</clbl:labelList>
</file>

<file path=docProps/app.xml><?xml version="1.0" encoding="utf-8"?>
<Properties xmlns="http://schemas.openxmlformats.org/officeDocument/2006/extended-properties" xmlns:vt="http://schemas.openxmlformats.org/officeDocument/2006/docPropsVTypes">
  <TotalTime>278</TotalTime>
  <Words>3637</Words>
  <Application>Microsoft Office PowerPoint</Application>
  <PresentationFormat>Widescreen</PresentationFormat>
  <Paragraphs>357</Paragraphs>
  <Slides>37</Slides>
  <Notes>36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Garamond</vt:lpstr>
      <vt:lpstr>Arial</vt:lpstr>
      <vt:lpstr>Libre Franklin</vt:lpstr>
      <vt:lpstr>Noto Sans Symbols</vt:lpstr>
      <vt:lpstr>Calibri</vt:lpstr>
      <vt:lpstr>Courier</vt:lpstr>
      <vt:lpstr>Times New Roman</vt:lpstr>
      <vt:lpstr>Crop</vt:lpstr>
      <vt:lpstr>REQUEST FOR PROPOSAL 25-80894  Child Mental Health Wraparound Access Sites  INDIANA DEPARTMENT OF ADMINISTRATION  ON BEHALF OF  INDIANA FAMILY &amp; SOCIAL SERVICES ADMINISTRATION (FSSA) Division of Mental Health and Addiction (DMHA)  PRE-PROPOSAL CONFERENCE  October 22, 2024  TERESA DEATON-REESE IDOA/PROCUREMENT DIVISION</vt:lpstr>
      <vt:lpstr>Agenda</vt:lpstr>
      <vt:lpstr>General Information</vt:lpstr>
      <vt:lpstr>Purpose of the RFP</vt:lpstr>
      <vt:lpstr>Scope of Work</vt:lpstr>
      <vt:lpstr>Scope of Work</vt:lpstr>
      <vt:lpstr>Term of Contract</vt:lpstr>
      <vt:lpstr>Key Dates</vt:lpstr>
      <vt:lpstr>Proposal Preparation  Executive Summary</vt:lpstr>
      <vt:lpstr>Proposal Preparation   Attestation Form (Attachment J)</vt:lpstr>
      <vt:lpstr>Proposal Preparation   Indiana Economic Impact Form (Attachment C)</vt:lpstr>
      <vt:lpstr>Proposal Preparation  Cost Proposal (Attachment D)</vt:lpstr>
      <vt:lpstr>Proposal Preparation   Business Proposal (Attachment E)</vt:lpstr>
      <vt:lpstr>Proposal Preparation   Technical Proposal (Attachment F)</vt:lpstr>
      <vt:lpstr>Proposal Preparation</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Optional Submission Forms/Documents </vt:lpstr>
      <vt:lpstr>Required Forms / Documents </vt:lpstr>
      <vt:lpstr>Required Forms / Documents </vt:lpstr>
      <vt:lpstr>Submission Requirements </vt:lpstr>
      <vt:lpstr>Additional Information</vt:lpstr>
      <vt:lpstr>Thank You   TERESA DEATON-REESE TDEATON@IDOA.IN.GOV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REQUEST FOR PROPOSAL 24-78490  HOME &amp; COMMUNITY SUPPORT PROFESSIONAL (HCSP) TRAINING SERVICES RFP  INDIANA DEPARTMENT OF ADMINISTRATION  ON BEHALF OF  INDIANA FAMILY &amp; SOCIAL SERVICES ADMINISTRATION (FSSA)  PRE-PROPOSAL CONFERENCE  JANUARY 17, 2024  TERESA DEATON-REESE IDOA/PROCUREMENT DIVISION</dc:title>
  <dc:creator>Thayer, Jessica (IDOA)</dc:creator>
  <cp:lastModifiedBy>Deaton, Teresa</cp:lastModifiedBy>
  <cp:revision>6</cp:revision>
  <dcterms:created xsi:type="dcterms:W3CDTF">2018-02-20T21:33:06Z</dcterms:created>
  <dcterms:modified xsi:type="dcterms:W3CDTF">2024-10-22T16:50:11Z</dcterms:modified>
</cp:coreProperties>
</file>