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59" r:id="rId8"/>
    <p:sldId id="260" r:id="rId9"/>
    <p:sldId id="261" r:id="rId10"/>
    <p:sldId id="263" r:id="rId11"/>
    <p:sldId id="262" r:id="rId12"/>
    <p:sldId id="26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4930E3-051A-4D45-828D-597C8E3B0431}" type="doc">
      <dgm:prSet loTypeId="urn:microsoft.com/office/officeart/2005/8/layout/bProcess4" loCatId="process" qsTypeId="urn:microsoft.com/office/officeart/2005/8/quickstyle/simple5" qsCatId="simple" csTypeId="urn:microsoft.com/office/officeart/2005/8/colors/accent1_4" csCatId="accent1" phldr="1"/>
      <dgm:spPr/>
      <dgm:t>
        <a:bodyPr/>
        <a:lstStyle/>
        <a:p>
          <a:endParaRPr lang="en-US"/>
        </a:p>
      </dgm:t>
    </dgm:pt>
    <dgm:pt modelId="{DAE302F5-BB42-4FF6-B7EC-A2D39F34C09B}">
      <dgm:prSet phldrT="[Text]" custT="1"/>
      <dgm:spPr>
        <a:xfrm>
          <a:off x="127570" y="1351"/>
          <a:ext cx="1714150" cy="963962"/>
        </a:xfrm>
        <a:prstGeom prst="roundRect">
          <a:avLst>
            <a:gd name="adj" fmla="val 10000"/>
          </a:avLst>
        </a:prstGeom>
        <a:gradFill rotWithShape="0">
          <a:gsLst>
            <a:gs pos="0">
              <a:srgbClr val="156082">
                <a:shade val="50000"/>
                <a:hueOff val="0"/>
                <a:satOff val="0"/>
                <a:lumOff val="0"/>
                <a:alphaOff val="0"/>
                <a:satMod val="103000"/>
                <a:lumMod val="102000"/>
                <a:tint val="94000"/>
              </a:srgbClr>
            </a:gs>
            <a:gs pos="50000">
              <a:srgbClr val="156082">
                <a:shade val="50000"/>
                <a:hueOff val="0"/>
                <a:satOff val="0"/>
                <a:lumOff val="0"/>
                <a:alphaOff val="0"/>
                <a:satMod val="110000"/>
                <a:lumMod val="100000"/>
                <a:shade val="100000"/>
              </a:srgbClr>
            </a:gs>
            <a:gs pos="100000">
              <a:srgbClr val="156082">
                <a:shade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ctr">
            <a:buNone/>
          </a:pPr>
          <a:r>
            <a:rPr lang="en-US" sz="1100" b="1">
              <a:solidFill>
                <a:sysClr val="window" lastClr="FFFFFF"/>
              </a:solidFill>
              <a:latin typeface="Aptos" panose="02110004020202020204"/>
              <a:ea typeface="+mn-ea"/>
              <a:cs typeface="+mn-cs"/>
            </a:rPr>
            <a:t>Community submits RIF application via the link below</a:t>
          </a:r>
        </a:p>
      </dgm:t>
    </dgm:pt>
    <dgm:pt modelId="{2C1EADB1-5AC0-484A-A4A6-F21AC3FC7E16}" type="parTrans" cxnId="{0FADC0DF-2338-4040-8CB2-ABE4E9EE55E3}">
      <dgm:prSet/>
      <dgm:spPr/>
      <dgm:t>
        <a:bodyPr/>
        <a:lstStyle/>
        <a:p>
          <a:endParaRPr lang="en-US"/>
        </a:p>
      </dgm:t>
    </dgm:pt>
    <dgm:pt modelId="{55848943-490E-4BB9-BF54-FBB8E1EECE18}" type="sibTrans" cxnId="{0FADC0DF-2338-4040-8CB2-ABE4E9EE55E3}">
      <dgm:prSet/>
      <dgm:spPr>
        <a:xfrm rot="5400000">
          <a:off x="-90856" y="768966"/>
          <a:ext cx="1195997" cy="144594"/>
        </a:xfrm>
        <a:prstGeom prst="rect">
          <a:avLst/>
        </a:prstGeom>
        <a:gradFill rotWithShape="0">
          <a:gsLst>
            <a:gs pos="0">
              <a:srgbClr val="156082">
                <a:shade val="90000"/>
                <a:hueOff val="0"/>
                <a:satOff val="0"/>
                <a:lumOff val="0"/>
                <a:alphaOff val="0"/>
                <a:satMod val="103000"/>
                <a:lumMod val="102000"/>
                <a:tint val="94000"/>
              </a:srgbClr>
            </a:gs>
            <a:gs pos="50000">
              <a:srgbClr val="156082">
                <a:shade val="90000"/>
                <a:hueOff val="0"/>
                <a:satOff val="0"/>
                <a:lumOff val="0"/>
                <a:alphaOff val="0"/>
                <a:satMod val="110000"/>
                <a:lumMod val="100000"/>
                <a:shade val="100000"/>
              </a:srgbClr>
            </a:gs>
            <a:gs pos="100000">
              <a:srgbClr val="156082">
                <a:shade val="9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691FF4C5-7DF5-4518-B9A2-F0A1895D6725}">
      <dgm:prSet phldrT="[Text]" custT="1"/>
      <dgm:spPr>
        <a:xfrm>
          <a:off x="127570" y="1206304"/>
          <a:ext cx="1714150" cy="963962"/>
        </a:xfrm>
        <a:prstGeom prst="roundRect">
          <a:avLst>
            <a:gd name="adj" fmla="val 10000"/>
          </a:avLst>
        </a:prstGeom>
        <a:gradFill rotWithShape="0">
          <a:gsLst>
            <a:gs pos="0">
              <a:srgbClr val="156082">
                <a:shade val="50000"/>
                <a:hueOff val="107209"/>
                <a:satOff val="-11269"/>
                <a:lumOff val="9724"/>
                <a:alphaOff val="0"/>
                <a:satMod val="103000"/>
                <a:lumMod val="102000"/>
                <a:tint val="94000"/>
              </a:srgbClr>
            </a:gs>
            <a:gs pos="50000">
              <a:srgbClr val="156082">
                <a:shade val="50000"/>
                <a:hueOff val="107209"/>
                <a:satOff val="-11269"/>
                <a:lumOff val="9724"/>
                <a:alphaOff val="0"/>
                <a:satMod val="110000"/>
                <a:lumMod val="100000"/>
                <a:shade val="100000"/>
              </a:srgbClr>
            </a:gs>
            <a:gs pos="100000">
              <a:srgbClr val="156082">
                <a:shade val="50000"/>
                <a:hueOff val="107209"/>
                <a:satOff val="-11269"/>
                <a:lumOff val="972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ctr">
            <a:buNone/>
          </a:pPr>
          <a:r>
            <a:rPr lang="en-US" sz="1100" b="1">
              <a:solidFill>
                <a:sysClr val="window" lastClr="FFFFFF"/>
              </a:solidFill>
              <a:latin typeface="Aptos" panose="02110004020202020204"/>
              <a:ea typeface="+mn-ea"/>
              <a:cs typeface="+mn-cs"/>
            </a:rPr>
            <a:t>The Indiana Finance Authority (IFA) reviews applications and supporting documentation</a:t>
          </a:r>
        </a:p>
      </dgm:t>
    </dgm:pt>
    <dgm:pt modelId="{79F25509-0B2E-4D6F-AE87-8E669CB44CE9}" type="parTrans" cxnId="{8DA950FF-A303-4C8C-9D2E-3F739BBCE1F2}">
      <dgm:prSet/>
      <dgm:spPr/>
      <dgm:t>
        <a:bodyPr/>
        <a:lstStyle/>
        <a:p>
          <a:endParaRPr lang="en-US"/>
        </a:p>
      </dgm:t>
    </dgm:pt>
    <dgm:pt modelId="{834A5BF8-D997-4363-93EA-612C413D4D8C}" type="sibTrans" cxnId="{8DA950FF-A303-4C8C-9D2E-3F739BBCE1F2}">
      <dgm:prSet/>
      <dgm:spPr>
        <a:xfrm rot="5400000">
          <a:off x="-90856" y="1973919"/>
          <a:ext cx="1195997" cy="144594"/>
        </a:xfrm>
        <a:prstGeom prst="rect">
          <a:avLst/>
        </a:prstGeom>
        <a:gradFill rotWithShape="0">
          <a:gsLst>
            <a:gs pos="0">
              <a:srgbClr val="156082">
                <a:shade val="90000"/>
                <a:hueOff val="119856"/>
                <a:satOff val="-11640"/>
                <a:lumOff val="9804"/>
                <a:alphaOff val="0"/>
                <a:satMod val="103000"/>
                <a:lumMod val="102000"/>
                <a:tint val="94000"/>
              </a:srgbClr>
            </a:gs>
            <a:gs pos="50000">
              <a:srgbClr val="156082">
                <a:shade val="90000"/>
                <a:hueOff val="119856"/>
                <a:satOff val="-11640"/>
                <a:lumOff val="9804"/>
                <a:alphaOff val="0"/>
                <a:satMod val="110000"/>
                <a:lumMod val="100000"/>
                <a:shade val="100000"/>
              </a:srgbClr>
            </a:gs>
            <a:gs pos="100000">
              <a:srgbClr val="156082">
                <a:shade val="90000"/>
                <a:hueOff val="119856"/>
                <a:satOff val="-11640"/>
                <a:lumOff val="980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50B80676-17F7-4A25-92DA-963F3B57BB93}">
      <dgm:prSet phldrT="[Text]" custT="1"/>
      <dgm:spPr>
        <a:xfrm>
          <a:off x="127570" y="2411257"/>
          <a:ext cx="1714150" cy="963962"/>
        </a:xfrm>
        <a:prstGeom prst="roundRect">
          <a:avLst>
            <a:gd name="adj" fmla="val 10000"/>
          </a:avLst>
        </a:prstGeom>
        <a:gradFill rotWithShape="0">
          <a:gsLst>
            <a:gs pos="0">
              <a:srgbClr val="156082">
                <a:shade val="50000"/>
                <a:hueOff val="214418"/>
                <a:satOff val="-22537"/>
                <a:lumOff val="19448"/>
                <a:alphaOff val="0"/>
                <a:satMod val="103000"/>
                <a:lumMod val="102000"/>
                <a:tint val="94000"/>
              </a:srgbClr>
            </a:gs>
            <a:gs pos="50000">
              <a:srgbClr val="156082">
                <a:shade val="50000"/>
                <a:hueOff val="214418"/>
                <a:satOff val="-22537"/>
                <a:lumOff val="19448"/>
                <a:alphaOff val="0"/>
                <a:satMod val="110000"/>
                <a:lumMod val="100000"/>
                <a:shade val="100000"/>
              </a:srgbClr>
            </a:gs>
            <a:gs pos="100000">
              <a:srgbClr val="156082">
                <a:shade val="50000"/>
                <a:hueOff val="214418"/>
                <a:satOff val="-22537"/>
                <a:lumOff val="1944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dirty="0">
              <a:solidFill>
                <a:sysClr val="window" lastClr="FFFFFF"/>
              </a:solidFill>
              <a:latin typeface="Aptos" panose="02110004020202020204"/>
              <a:ea typeface="+mn-ea"/>
              <a:cs typeface="+mn-cs"/>
            </a:rPr>
            <a:t>IFA scores the projects and  places them on a priority list </a:t>
          </a:r>
        </a:p>
      </dgm:t>
    </dgm:pt>
    <dgm:pt modelId="{F0860B73-7A6D-4AF9-85C1-6E906F30A710}" type="parTrans" cxnId="{2FD76B4D-0A0E-4D64-811F-1E6766A82BB1}">
      <dgm:prSet/>
      <dgm:spPr/>
      <dgm:t>
        <a:bodyPr/>
        <a:lstStyle/>
        <a:p>
          <a:endParaRPr lang="en-US"/>
        </a:p>
      </dgm:t>
    </dgm:pt>
    <dgm:pt modelId="{DF0DD2F3-41D6-4242-A06B-8AAC2AA7F036}" type="sibTrans" cxnId="{2FD76B4D-0A0E-4D64-811F-1E6766A82BB1}">
      <dgm:prSet/>
      <dgm:spPr>
        <a:xfrm rot="5400000">
          <a:off x="-90856" y="3178872"/>
          <a:ext cx="1195997" cy="144594"/>
        </a:xfrm>
        <a:prstGeom prst="rect">
          <a:avLst/>
        </a:prstGeom>
        <a:gradFill rotWithShape="0">
          <a:gsLst>
            <a:gs pos="0">
              <a:srgbClr val="156082">
                <a:shade val="90000"/>
                <a:hueOff val="239713"/>
                <a:satOff val="-23280"/>
                <a:lumOff val="19608"/>
                <a:alphaOff val="0"/>
                <a:satMod val="103000"/>
                <a:lumMod val="102000"/>
                <a:tint val="94000"/>
              </a:srgbClr>
            </a:gs>
            <a:gs pos="50000">
              <a:srgbClr val="156082">
                <a:shade val="90000"/>
                <a:hueOff val="239713"/>
                <a:satOff val="-23280"/>
                <a:lumOff val="19608"/>
                <a:alphaOff val="0"/>
                <a:satMod val="110000"/>
                <a:lumMod val="100000"/>
                <a:shade val="100000"/>
              </a:srgbClr>
            </a:gs>
            <a:gs pos="100000">
              <a:srgbClr val="156082">
                <a:shade val="90000"/>
                <a:hueOff val="239713"/>
                <a:satOff val="-23280"/>
                <a:lumOff val="1960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B0A3A6C5-8DD8-4972-AF3E-AC9487956154}">
      <dgm:prSet phldrT="[Text]" custT="1"/>
      <dgm:spPr>
        <a:xfrm>
          <a:off x="127570" y="3616211"/>
          <a:ext cx="1714150" cy="963962"/>
        </a:xfrm>
        <a:prstGeom prst="roundRect">
          <a:avLst>
            <a:gd name="adj" fmla="val 10000"/>
          </a:avLst>
        </a:prstGeom>
        <a:gradFill rotWithShape="0">
          <a:gsLst>
            <a:gs pos="0">
              <a:srgbClr val="156082">
                <a:shade val="50000"/>
                <a:hueOff val="321627"/>
                <a:satOff val="-33806"/>
                <a:lumOff val="29172"/>
                <a:alphaOff val="0"/>
                <a:satMod val="103000"/>
                <a:lumMod val="102000"/>
                <a:tint val="94000"/>
              </a:srgbClr>
            </a:gs>
            <a:gs pos="50000">
              <a:srgbClr val="156082">
                <a:shade val="50000"/>
                <a:hueOff val="321627"/>
                <a:satOff val="-33806"/>
                <a:lumOff val="29172"/>
                <a:alphaOff val="0"/>
                <a:satMod val="110000"/>
                <a:lumMod val="100000"/>
                <a:shade val="100000"/>
              </a:srgbClr>
            </a:gs>
            <a:gs pos="100000">
              <a:srgbClr val="156082">
                <a:shade val="50000"/>
                <a:hueOff val="321627"/>
                <a:satOff val="-33806"/>
                <a:lumOff val="29172"/>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If funded, an initial meeting with each community will take place to go over RIF financing guidelines</a:t>
          </a:r>
        </a:p>
      </dgm:t>
    </dgm:pt>
    <dgm:pt modelId="{C27D8273-5CDE-4A93-B32C-8CA9EBA13680}" type="parTrans" cxnId="{94F5CA00-0AAB-4657-89D7-B32B5274612B}">
      <dgm:prSet/>
      <dgm:spPr/>
      <dgm:t>
        <a:bodyPr/>
        <a:lstStyle/>
        <a:p>
          <a:endParaRPr lang="en-US"/>
        </a:p>
      </dgm:t>
    </dgm:pt>
    <dgm:pt modelId="{BF8B11A2-11BD-48CE-82F6-8264053D7CF9}" type="sibTrans" cxnId="{94F5CA00-0AAB-4657-89D7-B32B5274612B}">
      <dgm:prSet/>
      <dgm:spPr>
        <a:xfrm>
          <a:off x="511919" y="3781349"/>
          <a:ext cx="2234774" cy="144594"/>
        </a:xfrm>
        <a:prstGeom prst="rect">
          <a:avLst/>
        </a:prstGeom>
        <a:gradFill rotWithShape="0">
          <a:gsLst>
            <a:gs pos="0">
              <a:srgbClr val="156082">
                <a:shade val="90000"/>
                <a:hueOff val="359569"/>
                <a:satOff val="-34921"/>
                <a:lumOff val="29411"/>
                <a:alphaOff val="0"/>
                <a:satMod val="103000"/>
                <a:lumMod val="102000"/>
                <a:tint val="94000"/>
              </a:srgbClr>
            </a:gs>
            <a:gs pos="50000">
              <a:srgbClr val="156082">
                <a:shade val="90000"/>
                <a:hueOff val="359569"/>
                <a:satOff val="-34921"/>
                <a:lumOff val="29411"/>
                <a:alphaOff val="0"/>
                <a:satMod val="110000"/>
                <a:lumMod val="100000"/>
                <a:shade val="100000"/>
              </a:srgbClr>
            </a:gs>
            <a:gs pos="100000">
              <a:srgbClr val="156082">
                <a:shade val="90000"/>
                <a:hueOff val="359569"/>
                <a:satOff val="-34921"/>
                <a:lumOff val="29411"/>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E90558C2-2228-41CB-B4D8-A96C329C2E9D}">
      <dgm:prSet phldrT="[Text]" custT="1"/>
      <dgm:spPr>
        <a:xfrm>
          <a:off x="2371899" y="3616211"/>
          <a:ext cx="1714150" cy="963962"/>
        </a:xfrm>
        <a:prstGeom prst="roundRect">
          <a:avLst>
            <a:gd name="adj" fmla="val 10000"/>
          </a:avLst>
        </a:prstGeom>
        <a:gradFill rotWithShape="0">
          <a:gsLst>
            <a:gs pos="0">
              <a:srgbClr val="156082">
                <a:shade val="50000"/>
                <a:hueOff val="428836"/>
                <a:satOff val="-45075"/>
                <a:lumOff val="38896"/>
                <a:alphaOff val="0"/>
                <a:satMod val="103000"/>
                <a:lumMod val="102000"/>
                <a:tint val="94000"/>
              </a:srgbClr>
            </a:gs>
            <a:gs pos="50000">
              <a:srgbClr val="156082">
                <a:shade val="50000"/>
                <a:hueOff val="428836"/>
                <a:satOff val="-45075"/>
                <a:lumOff val="38896"/>
                <a:alphaOff val="0"/>
                <a:satMod val="110000"/>
                <a:lumMod val="100000"/>
                <a:shade val="100000"/>
              </a:srgbClr>
            </a:gs>
            <a:gs pos="100000">
              <a:srgbClr val="156082">
                <a:shade val="50000"/>
                <a:hueOff val="428836"/>
                <a:satOff val="-45075"/>
                <a:lumOff val="388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Bidding must be completed and received prior to closing the loan</a:t>
          </a:r>
        </a:p>
      </dgm:t>
    </dgm:pt>
    <dgm:pt modelId="{7F0CBDC0-3924-4CD2-927D-220DFB6E5BBA}" type="parTrans" cxnId="{9373B85F-DA26-4868-80D7-BBDD3AA34F23}">
      <dgm:prSet/>
      <dgm:spPr/>
      <dgm:t>
        <a:bodyPr/>
        <a:lstStyle/>
        <a:p>
          <a:endParaRPr lang="en-US"/>
        </a:p>
      </dgm:t>
    </dgm:pt>
    <dgm:pt modelId="{8B295CC3-6616-4C9F-82C9-5066465F87A7}" type="sibTrans" cxnId="{9373B85F-DA26-4868-80D7-BBDD3AA34F23}">
      <dgm:prSet/>
      <dgm:spPr>
        <a:xfrm rot="16200000">
          <a:off x="2153473" y="3178872"/>
          <a:ext cx="1195997" cy="144594"/>
        </a:xfrm>
        <a:prstGeom prst="rect">
          <a:avLst/>
        </a:prstGeom>
        <a:gradFill rotWithShape="0">
          <a:gsLst>
            <a:gs pos="0">
              <a:srgbClr val="156082">
                <a:shade val="90000"/>
                <a:hueOff val="479426"/>
                <a:satOff val="-46561"/>
                <a:lumOff val="39215"/>
                <a:alphaOff val="0"/>
                <a:satMod val="103000"/>
                <a:lumMod val="102000"/>
                <a:tint val="94000"/>
              </a:srgbClr>
            </a:gs>
            <a:gs pos="50000">
              <a:srgbClr val="156082">
                <a:shade val="90000"/>
                <a:hueOff val="479426"/>
                <a:satOff val="-46561"/>
                <a:lumOff val="39215"/>
                <a:alphaOff val="0"/>
                <a:satMod val="110000"/>
                <a:lumMod val="100000"/>
                <a:shade val="100000"/>
              </a:srgbClr>
            </a:gs>
            <a:gs pos="100000">
              <a:srgbClr val="156082">
                <a:shade val="90000"/>
                <a:hueOff val="479426"/>
                <a:satOff val="-46561"/>
                <a:lumOff val="39215"/>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C069EDFC-6023-41F2-89DE-ED13E45BAA1B}">
      <dgm:prSet phldrT="[Text]" custT="1"/>
      <dgm:spPr>
        <a:xfrm>
          <a:off x="2371899" y="1206304"/>
          <a:ext cx="1714150" cy="963962"/>
        </a:xfrm>
        <a:prstGeom prst="roundRect">
          <a:avLst>
            <a:gd name="adj" fmla="val 10000"/>
          </a:avLst>
        </a:prstGeom>
        <a:gradFill rotWithShape="0">
          <a:gsLst>
            <a:gs pos="0">
              <a:srgbClr val="156082">
                <a:shade val="50000"/>
                <a:hueOff val="536045"/>
                <a:satOff val="-56344"/>
                <a:lumOff val="48620"/>
                <a:alphaOff val="0"/>
                <a:satMod val="103000"/>
                <a:lumMod val="102000"/>
                <a:tint val="94000"/>
              </a:srgbClr>
            </a:gs>
            <a:gs pos="50000">
              <a:srgbClr val="156082">
                <a:shade val="50000"/>
                <a:hueOff val="536045"/>
                <a:satOff val="-56344"/>
                <a:lumOff val="48620"/>
                <a:alphaOff val="0"/>
                <a:satMod val="110000"/>
                <a:lumMod val="100000"/>
                <a:shade val="100000"/>
              </a:srgbClr>
            </a:gs>
            <a:gs pos="100000">
              <a:srgbClr val="156082">
                <a:shade val="50000"/>
                <a:hueOff val="536045"/>
                <a:satOff val="-56344"/>
                <a:lumOff val="4862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Community will complete pre-closing with IFA</a:t>
          </a:r>
        </a:p>
      </dgm:t>
    </dgm:pt>
    <dgm:pt modelId="{430B7579-CE18-4051-A421-D21BE99AF879}" type="parTrans" cxnId="{FE2D60C2-0B4A-4918-96C7-C765FBB9B6DA}">
      <dgm:prSet/>
      <dgm:spPr/>
      <dgm:t>
        <a:bodyPr/>
        <a:lstStyle/>
        <a:p>
          <a:endParaRPr lang="en-US"/>
        </a:p>
      </dgm:t>
    </dgm:pt>
    <dgm:pt modelId="{20E7E779-2635-4480-A2E8-FE7CC74A4915}" type="sibTrans" cxnId="{FE2D60C2-0B4A-4918-96C7-C765FBB9B6DA}">
      <dgm:prSet/>
      <dgm:spPr>
        <a:xfrm rot="16200000">
          <a:off x="2153473" y="768966"/>
          <a:ext cx="1195997" cy="144594"/>
        </a:xfrm>
        <a:prstGeom prst="rect">
          <a:avLst/>
        </a:prstGeom>
        <a:gradFill rotWithShape="0">
          <a:gsLst>
            <a:gs pos="0">
              <a:srgbClr val="156082">
                <a:shade val="90000"/>
                <a:hueOff val="479426"/>
                <a:satOff val="-46561"/>
                <a:lumOff val="39215"/>
                <a:alphaOff val="0"/>
                <a:satMod val="103000"/>
                <a:lumMod val="102000"/>
                <a:tint val="94000"/>
              </a:srgbClr>
            </a:gs>
            <a:gs pos="50000">
              <a:srgbClr val="156082">
                <a:shade val="90000"/>
                <a:hueOff val="479426"/>
                <a:satOff val="-46561"/>
                <a:lumOff val="39215"/>
                <a:alphaOff val="0"/>
                <a:satMod val="110000"/>
                <a:lumMod val="100000"/>
                <a:shade val="100000"/>
              </a:srgbClr>
            </a:gs>
            <a:gs pos="100000">
              <a:srgbClr val="156082">
                <a:shade val="90000"/>
                <a:hueOff val="479426"/>
                <a:satOff val="-46561"/>
                <a:lumOff val="39215"/>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15257192-3DE4-4EE5-81A2-58BD370271EF}">
      <dgm:prSet phldrT="[Text]" custT="1"/>
      <dgm:spPr>
        <a:xfrm>
          <a:off x="2371899" y="1351"/>
          <a:ext cx="1714150" cy="963962"/>
        </a:xfrm>
        <a:prstGeom prst="roundRect">
          <a:avLst>
            <a:gd name="adj" fmla="val 10000"/>
          </a:avLst>
        </a:prstGeom>
        <a:gradFill rotWithShape="0">
          <a:gsLst>
            <a:gs pos="0">
              <a:srgbClr val="156082">
                <a:shade val="50000"/>
                <a:hueOff val="428836"/>
                <a:satOff val="-45075"/>
                <a:lumOff val="38896"/>
                <a:alphaOff val="0"/>
                <a:satMod val="103000"/>
                <a:lumMod val="102000"/>
                <a:tint val="94000"/>
              </a:srgbClr>
            </a:gs>
            <a:gs pos="50000">
              <a:srgbClr val="156082">
                <a:shade val="50000"/>
                <a:hueOff val="428836"/>
                <a:satOff val="-45075"/>
                <a:lumOff val="38896"/>
                <a:alphaOff val="0"/>
                <a:satMod val="110000"/>
                <a:lumMod val="100000"/>
                <a:shade val="100000"/>
              </a:srgbClr>
            </a:gs>
            <a:gs pos="100000">
              <a:srgbClr val="156082">
                <a:shade val="50000"/>
                <a:hueOff val="428836"/>
                <a:satOff val="-45075"/>
                <a:lumOff val="388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Community issues bond, that will be sold to IFA</a:t>
          </a:r>
        </a:p>
      </dgm:t>
    </dgm:pt>
    <dgm:pt modelId="{970C2B53-D3E4-4F73-A76D-B0D0C0AA70C2}" type="parTrans" cxnId="{6FC855C4-95BF-4A22-AC99-12291532F9AF}">
      <dgm:prSet/>
      <dgm:spPr/>
      <dgm:t>
        <a:bodyPr/>
        <a:lstStyle/>
        <a:p>
          <a:endParaRPr lang="en-US"/>
        </a:p>
      </dgm:t>
    </dgm:pt>
    <dgm:pt modelId="{53D85DF0-1117-4482-A1AD-166A1F26F75E}" type="sibTrans" cxnId="{6FC855C4-95BF-4A22-AC99-12291532F9AF}">
      <dgm:prSet/>
      <dgm:spPr>
        <a:xfrm>
          <a:off x="2756249" y="166489"/>
          <a:ext cx="2234774" cy="144594"/>
        </a:xfrm>
        <a:prstGeom prst="rect">
          <a:avLst/>
        </a:prstGeom>
        <a:gradFill rotWithShape="0">
          <a:gsLst>
            <a:gs pos="0">
              <a:srgbClr val="156082">
                <a:shade val="90000"/>
                <a:hueOff val="359569"/>
                <a:satOff val="-34921"/>
                <a:lumOff val="29411"/>
                <a:alphaOff val="0"/>
                <a:satMod val="103000"/>
                <a:lumMod val="102000"/>
                <a:tint val="94000"/>
              </a:srgbClr>
            </a:gs>
            <a:gs pos="50000">
              <a:srgbClr val="156082">
                <a:shade val="90000"/>
                <a:hueOff val="359569"/>
                <a:satOff val="-34921"/>
                <a:lumOff val="29411"/>
                <a:alphaOff val="0"/>
                <a:satMod val="110000"/>
                <a:lumMod val="100000"/>
                <a:shade val="100000"/>
              </a:srgbClr>
            </a:gs>
            <a:gs pos="100000">
              <a:srgbClr val="156082">
                <a:shade val="90000"/>
                <a:hueOff val="359569"/>
                <a:satOff val="-34921"/>
                <a:lumOff val="29411"/>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8AD84472-1EA7-4605-A748-47AD3E85F924}">
      <dgm:prSet phldrT="[Text]" custT="1"/>
      <dgm:spPr>
        <a:xfrm>
          <a:off x="4616229" y="1351"/>
          <a:ext cx="1714150" cy="963962"/>
        </a:xfrm>
        <a:prstGeom prst="roundRect">
          <a:avLst>
            <a:gd name="adj" fmla="val 10000"/>
          </a:avLst>
        </a:prstGeom>
        <a:gradFill rotWithShape="0">
          <a:gsLst>
            <a:gs pos="0">
              <a:srgbClr val="156082">
                <a:shade val="50000"/>
                <a:hueOff val="321627"/>
                <a:satOff val="-33806"/>
                <a:lumOff val="29172"/>
                <a:alphaOff val="0"/>
                <a:satMod val="103000"/>
                <a:lumMod val="102000"/>
                <a:tint val="94000"/>
              </a:srgbClr>
            </a:gs>
            <a:gs pos="50000">
              <a:srgbClr val="156082">
                <a:shade val="50000"/>
                <a:hueOff val="321627"/>
                <a:satOff val="-33806"/>
                <a:lumOff val="29172"/>
                <a:alphaOff val="0"/>
                <a:satMod val="110000"/>
                <a:lumMod val="100000"/>
                <a:shade val="100000"/>
              </a:srgbClr>
            </a:gs>
            <a:gs pos="100000">
              <a:srgbClr val="156082">
                <a:shade val="50000"/>
                <a:hueOff val="321627"/>
                <a:satOff val="-33806"/>
                <a:lumOff val="29172"/>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Interest payments begin within 6 months of loan closing</a:t>
          </a:r>
        </a:p>
      </dgm:t>
    </dgm:pt>
    <dgm:pt modelId="{56B49B90-DA88-44E7-829E-AC9E5B86A2C5}" type="parTrans" cxnId="{E507227B-4859-4CDF-AA1B-D554875BB48D}">
      <dgm:prSet/>
      <dgm:spPr/>
      <dgm:t>
        <a:bodyPr/>
        <a:lstStyle/>
        <a:p>
          <a:endParaRPr lang="en-US"/>
        </a:p>
      </dgm:t>
    </dgm:pt>
    <dgm:pt modelId="{E40D0511-B7D0-43A0-B775-CF75D28FDBA3}" type="sibTrans" cxnId="{E507227B-4859-4CDF-AA1B-D554875BB48D}">
      <dgm:prSet/>
      <dgm:spPr>
        <a:xfrm rot="5400000">
          <a:off x="4397802" y="768966"/>
          <a:ext cx="1195997" cy="144594"/>
        </a:xfrm>
        <a:prstGeom prst="rect">
          <a:avLst/>
        </a:prstGeom>
        <a:gradFill rotWithShape="0">
          <a:gsLst>
            <a:gs pos="0">
              <a:srgbClr val="156082">
                <a:shade val="90000"/>
                <a:hueOff val="239713"/>
                <a:satOff val="-23280"/>
                <a:lumOff val="19608"/>
                <a:alphaOff val="0"/>
                <a:satMod val="103000"/>
                <a:lumMod val="102000"/>
                <a:tint val="94000"/>
              </a:srgbClr>
            </a:gs>
            <a:gs pos="50000">
              <a:srgbClr val="156082">
                <a:shade val="90000"/>
                <a:hueOff val="239713"/>
                <a:satOff val="-23280"/>
                <a:lumOff val="19608"/>
                <a:alphaOff val="0"/>
                <a:satMod val="110000"/>
                <a:lumMod val="100000"/>
                <a:shade val="100000"/>
              </a:srgbClr>
            </a:gs>
            <a:gs pos="100000">
              <a:srgbClr val="156082">
                <a:shade val="90000"/>
                <a:hueOff val="239713"/>
                <a:satOff val="-23280"/>
                <a:lumOff val="1960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41DC94D2-AC42-4B2A-BC75-F2BD0771361D}">
      <dgm:prSet phldrT="[Text]" custT="1"/>
      <dgm:spPr>
        <a:xfrm>
          <a:off x="4616229" y="1206304"/>
          <a:ext cx="1714150" cy="963962"/>
        </a:xfrm>
        <a:prstGeom prst="roundRect">
          <a:avLst>
            <a:gd name="adj" fmla="val 10000"/>
          </a:avLst>
        </a:prstGeom>
        <a:gradFill rotWithShape="0">
          <a:gsLst>
            <a:gs pos="0">
              <a:srgbClr val="156082">
                <a:shade val="50000"/>
                <a:hueOff val="214418"/>
                <a:satOff val="-22537"/>
                <a:lumOff val="19448"/>
                <a:alphaOff val="0"/>
                <a:satMod val="103000"/>
                <a:lumMod val="102000"/>
                <a:tint val="94000"/>
              </a:srgbClr>
            </a:gs>
            <a:gs pos="50000">
              <a:srgbClr val="156082">
                <a:shade val="50000"/>
                <a:hueOff val="214418"/>
                <a:satOff val="-22537"/>
                <a:lumOff val="19448"/>
                <a:alphaOff val="0"/>
                <a:satMod val="110000"/>
                <a:lumMod val="100000"/>
                <a:shade val="100000"/>
              </a:srgbClr>
            </a:gs>
            <a:gs pos="100000">
              <a:srgbClr val="156082">
                <a:shade val="50000"/>
                <a:hueOff val="214418"/>
                <a:satOff val="-22537"/>
                <a:lumOff val="1944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Project is constructed and loan is drawn down following disbursement process</a:t>
          </a:r>
        </a:p>
      </dgm:t>
    </dgm:pt>
    <dgm:pt modelId="{95F5D660-1654-405A-9EB1-A4F67DB36205}" type="parTrans" cxnId="{259465D5-09D7-456D-94B8-0FA10E51BEF0}">
      <dgm:prSet/>
      <dgm:spPr/>
      <dgm:t>
        <a:bodyPr/>
        <a:lstStyle/>
        <a:p>
          <a:endParaRPr lang="en-US"/>
        </a:p>
      </dgm:t>
    </dgm:pt>
    <dgm:pt modelId="{142EFBE4-DE75-4A30-B92C-EBD695B5DDD8}" type="sibTrans" cxnId="{259465D5-09D7-456D-94B8-0FA10E51BEF0}">
      <dgm:prSet/>
      <dgm:spPr>
        <a:xfrm rot="5400000">
          <a:off x="4397802" y="1973919"/>
          <a:ext cx="1195997" cy="144594"/>
        </a:xfrm>
        <a:prstGeom prst="rect">
          <a:avLst/>
        </a:prstGeom>
        <a:gradFill rotWithShape="0">
          <a:gsLst>
            <a:gs pos="0">
              <a:srgbClr val="156082">
                <a:shade val="90000"/>
                <a:hueOff val="119856"/>
                <a:satOff val="-11640"/>
                <a:lumOff val="9804"/>
                <a:alphaOff val="0"/>
                <a:satMod val="103000"/>
                <a:lumMod val="102000"/>
                <a:tint val="94000"/>
              </a:srgbClr>
            </a:gs>
            <a:gs pos="50000">
              <a:srgbClr val="156082">
                <a:shade val="90000"/>
                <a:hueOff val="119856"/>
                <a:satOff val="-11640"/>
                <a:lumOff val="9804"/>
                <a:alphaOff val="0"/>
                <a:satMod val="110000"/>
                <a:lumMod val="100000"/>
                <a:shade val="100000"/>
              </a:srgbClr>
            </a:gs>
            <a:gs pos="100000">
              <a:srgbClr val="156082">
                <a:shade val="90000"/>
                <a:hueOff val="119856"/>
                <a:satOff val="-11640"/>
                <a:lumOff val="980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9FE5F964-F389-478C-A3DE-2215056FA319}">
      <dgm:prSet custT="1"/>
      <dgm:spPr>
        <a:xfrm>
          <a:off x="4616229" y="2411257"/>
          <a:ext cx="1714150" cy="963962"/>
        </a:xfrm>
        <a:prstGeom prst="roundRect">
          <a:avLst>
            <a:gd name="adj" fmla="val 10000"/>
          </a:avLst>
        </a:prstGeom>
        <a:gradFill rotWithShape="0">
          <a:gsLst>
            <a:gs pos="0">
              <a:srgbClr val="156082">
                <a:shade val="50000"/>
                <a:hueOff val="107209"/>
                <a:satOff val="-11269"/>
                <a:lumOff val="9724"/>
                <a:alphaOff val="0"/>
                <a:satMod val="103000"/>
                <a:lumMod val="102000"/>
                <a:tint val="94000"/>
              </a:srgbClr>
            </a:gs>
            <a:gs pos="50000">
              <a:srgbClr val="156082">
                <a:shade val="50000"/>
                <a:hueOff val="107209"/>
                <a:satOff val="-11269"/>
                <a:lumOff val="9724"/>
                <a:alphaOff val="0"/>
                <a:satMod val="110000"/>
                <a:lumMod val="100000"/>
                <a:shade val="100000"/>
              </a:srgbClr>
            </a:gs>
            <a:gs pos="100000">
              <a:srgbClr val="156082">
                <a:shade val="50000"/>
                <a:hueOff val="107209"/>
                <a:satOff val="-11269"/>
                <a:lumOff val="972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Principal payment begins within 12 months of substantial completion of the project</a:t>
          </a:r>
        </a:p>
      </dgm:t>
    </dgm:pt>
    <dgm:pt modelId="{34207C17-0B7B-4636-B10D-D505F3665699}" type="parTrans" cxnId="{689AFE0D-8E28-445E-8D85-50A0D9A0FC70}">
      <dgm:prSet/>
      <dgm:spPr/>
      <dgm:t>
        <a:bodyPr/>
        <a:lstStyle/>
        <a:p>
          <a:endParaRPr lang="en-US"/>
        </a:p>
      </dgm:t>
    </dgm:pt>
    <dgm:pt modelId="{5CE46A8D-A71F-4ECD-8806-C3B825C85809}" type="sibTrans" cxnId="{689AFE0D-8E28-445E-8D85-50A0D9A0FC70}">
      <dgm:prSet/>
      <dgm:spPr/>
      <dgm:t>
        <a:bodyPr/>
        <a:lstStyle/>
        <a:p>
          <a:endParaRPr lang="en-US"/>
        </a:p>
      </dgm:t>
    </dgm:pt>
    <dgm:pt modelId="{72515D59-E056-4E54-BB50-5D4188A273E6}">
      <dgm:prSet custT="1"/>
      <dgm:spPr>
        <a:xfrm>
          <a:off x="2425672" y="2411257"/>
          <a:ext cx="1606604" cy="963962"/>
        </a:xfrm>
        <a:prstGeom prst="roundRect">
          <a:avLst>
            <a:gd name="adj" fmla="val 10000"/>
          </a:avLst>
        </a:prstGeom>
        <a:gradFill rotWithShape="0">
          <a:gsLst>
            <a:gs pos="0">
              <a:srgbClr val="156082">
                <a:shade val="50000"/>
                <a:hueOff val="536045"/>
                <a:satOff val="-56344"/>
                <a:lumOff val="48620"/>
                <a:alphaOff val="0"/>
                <a:satMod val="103000"/>
                <a:lumMod val="102000"/>
                <a:tint val="94000"/>
              </a:srgbClr>
            </a:gs>
            <a:gs pos="50000">
              <a:srgbClr val="156082">
                <a:shade val="50000"/>
                <a:hueOff val="536045"/>
                <a:satOff val="-56344"/>
                <a:lumOff val="48620"/>
                <a:alphaOff val="0"/>
                <a:satMod val="110000"/>
                <a:lumMod val="100000"/>
                <a:shade val="100000"/>
              </a:srgbClr>
            </a:gs>
            <a:gs pos="100000">
              <a:srgbClr val="156082">
                <a:shade val="50000"/>
                <a:hueOff val="536045"/>
                <a:satOff val="-56344"/>
                <a:lumOff val="4862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pPr algn="l">
            <a:buNone/>
          </a:pPr>
          <a:r>
            <a:rPr lang="en-US" sz="1100" b="1">
              <a:solidFill>
                <a:sysClr val="window" lastClr="FFFFFF"/>
              </a:solidFill>
              <a:latin typeface="Aptos" panose="02110004020202020204"/>
              <a:ea typeface="+mn-ea"/>
              <a:cs typeface="+mn-cs"/>
            </a:rPr>
            <a:t>The community will submit their Financial Due Diligence 14 days prior to pre-closing and IFA will review.</a:t>
          </a:r>
        </a:p>
      </dgm:t>
    </dgm:pt>
    <dgm:pt modelId="{ADE38D68-12E5-49ED-823A-7B8BA7CCD208}" type="parTrans" cxnId="{C388859E-EE5B-44E9-A780-2F43044CC46E}">
      <dgm:prSet/>
      <dgm:spPr/>
      <dgm:t>
        <a:bodyPr/>
        <a:lstStyle/>
        <a:p>
          <a:endParaRPr lang="en-US"/>
        </a:p>
      </dgm:t>
    </dgm:pt>
    <dgm:pt modelId="{A7A11371-62CF-4454-A736-43AA61FE1DB6}" type="sibTrans" cxnId="{C388859E-EE5B-44E9-A780-2F43044CC46E}">
      <dgm:prSet/>
      <dgm:spPr>
        <a:xfrm rot="16200000">
          <a:off x="2153473" y="1973919"/>
          <a:ext cx="1195997" cy="144594"/>
        </a:xfrm>
        <a:prstGeom prst="rect">
          <a:avLst/>
        </a:prstGeom>
        <a:gradFill rotWithShape="0">
          <a:gsLst>
            <a:gs pos="0">
              <a:srgbClr val="156082">
                <a:shade val="90000"/>
                <a:hueOff val="599282"/>
                <a:satOff val="-58201"/>
                <a:lumOff val="49019"/>
                <a:alphaOff val="0"/>
                <a:satMod val="103000"/>
                <a:lumMod val="102000"/>
                <a:tint val="94000"/>
              </a:srgbClr>
            </a:gs>
            <a:gs pos="50000">
              <a:srgbClr val="156082">
                <a:shade val="90000"/>
                <a:hueOff val="599282"/>
                <a:satOff val="-58201"/>
                <a:lumOff val="49019"/>
                <a:alphaOff val="0"/>
                <a:satMod val="110000"/>
                <a:lumMod val="100000"/>
                <a:shade val="100000"/>
              </a:srgbClr>
            </a:gs>
            <a:gs pos="100000">
              <a:srgbClr val="156082">
                <a:shade val="90000"/>
                <a:hueOff val="599282"/>
                <a:satOff val="-58201"/>
                <a:lumOff val="49019"/>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gm:spPr>
      <dgm:t>
        <a:bodyPr/>
        <a:lstStyle/>
        <a:p>
          <a:endParaRPr lang="en-US"/>
        </a:p>
      </dgm:t>
    </dgm:pt>
    <dgm:pt modelId="{5D69B345-EB9C-4528-AB46-6EC33619F64C}" type="pres">
      <dgm:prSet presAssocID="{6F4930E3-051A-4D45-828D-597C8E3B0431}" presName="Name0" presStyleCnt="0">
        <dgm:presLayoutVars>
          <dgm:dir/>
          <dgm:resizeHandles/>
        </dgm:presLayoutVars>
      </dgm:prSet>
      <dgm:spPr/>
    </dgm:pt>
    <dgm:pt modelId="{1E65B9ED-2AC6-4EA4-872B-51661F988471}" type="pres">
      <dgm:prSet presAssocID="{DAE302F5-BB42-4FF6-B7EC-A2D39F34C09B}" presName="compNode" presStyleCnt="0"/>
      <dgm:spPr/>
    </dgm:pt>
    <dgm:pt modelId="{B184AD2D-9F08-4A51-ACBE-6E244106FAC6}" type="pres">
      <dgm:prSet presAssocID="{DAE302F5-BB42-4FF6-B7EC-A2D39F34C09B}" presName="dummyConnPt" presStyleCnt="0"/>
      <dgm:spPr/>
    </dgm:pt>
    <dgm:pt modelId="{83D2827F-744E-45D8-8B84-CEF3B94125C9}" type="pres">
      <dgm:prSet presAssocID="{DAE302F5-BB42-4FF6-B7EC-A2D39F34C09B}" presName="node" presStyleLbl="node1" presStyleIdx="0" presStyleCnt="11" custScaleX="106694">
        <dgm:presLayoutVars>
          <dgm:bulletEnabled val="1"/>
        </dgm:presLayoutVars>
      </dgm:prSet>
      <dgm:spPr/>
    </dgm:pt>
    <dgm:pt modelId="{6D7CBB71-CAE5-49C4-AF83-DE5208FA6B1F}" type="pres">
      <dgm:prSet presAssocID="{55848943-490E-4BB9-BF54-FBB8E1EECE18}" presName="sibTrans" presStyleLbl="bgSibTrans2D1" presStyleIdx="0" presStyleCnt="10"/>
      <dgm:spPr/>
    </dgm:pt>
    <dgm:pt modelId="{9BA83D40-BFDC-445A-824B-4C9A0DC5B341}" type="pres">
      <dgm:prSet presAssocID="{691FF4C5-7DF5-4518-B9A2-F0A1895D6725}" presName="compNode" presStyleCnt="0"/>
      <dgm:spPr/>
    </dgm:pt>
    <dgm:pt modelId="{B4D88B9E-F417-4142-A188-DD9435D5F324}" type="pres">
      <dgm:prSet presAssocID="{691FF4C5-7DF5-4518-B9A2-F0A1895D6725}" presName="dummyConnPt" presStyleCnt="0"/>
      <dgm:spPr/>
    </dgm:pt>
    <dgm:pt modelId="{3B185518-F10C-43F6-BE68-BAC2A392553A}" type="pres">
      <dgm:prSet presAssocID="{691FF4C5-7DF5-4518-B9A2-F0A1895D6725}" presName="node" presStyleLbl="node1" presStyleIdx="1" presStyleCnt="11" custScaleX="106694">
        <dgm:presLayoutVars>
          <dgm:bulletEnabled val="1"/>
        </dgm:presLayoutVars>
      </dgm:prSet>
      <dgm:spPr/>
    </dgm:pt>
    <dgm:pt modelId="{080F73DE-1BD0-488D-975D-690745C13C61}" type="pres">
      <dgm:prSet presAssocID="{834A5BF8-D997-4363-93EA-612C413D4D8C}" presName="sibTrans" presStyleLbl="bgSibTrans2D1" presStyleIdx="1" presStyleCnt="10"/>
      <dgm:spPr/>
    </dgm:pt>
    <dgm:pt modelId="{DEC56F15-A7A0-403F-AD92-A756E2130FB2}" type="pres">
      <dgm:prSet presAssocID="{50B80676-17F7-4A25-92DA-963F3B57BB93}" presName="compNode" presStyleCnt="0"/>
      <dgm:spPr/>
    </dgm:pt>
    <dgm:pt modelId="{D208638B-A55F-40B7-B1FE-E7FAE351FC37}" type="pres">
      <dgm:prSet presAssocID="{50B80676-17F7-4A25-92DA-963F3B57BB93}" presName="dummyConnPt" presStyleCnt="0"/>
      <dgm:spPr/>
    </dgm:pt>
    <dgm:pt modelId="{59025960-ED37-414A-9E31-BE782FE97B34}" type="pres">
      <dgm:prSet presAssocID="{50B80676-17F7-4A25-92DA-963F3B57BB93}" presName="node" presStyleLbl="node1" presStyleIdx="2" presStyleCnt="11" custScaleX="106694">
        <dgm:presLayoutVars>
          <dgm:bulletEnabled val="1"/>
        </dgm:presLayoutVars>
      </dgm:prSet>
      <dgm:spPr/>
    </dgm:pt>
    <dgm:pt modelId="{7B370E6D-1F97-469B-99FF-B41D3B978396}" type="pres">
      <dgm:prSet presAssocID="{DF0DD2F3-41D6-4242-A06B-8AAC2AA7F036}" presName="sibTrans" presStyleLbl="bgSibTrans2D1" presStyleIdx="2" presStyleCnt="10"/>
      <dgm:spPr/>
    </dgm:pt>
    <dgm:pt modelId="{A7C8F28D-B3A8-402B-8C93-1CD52C050970}" type="pres">
      <dgm:prSet presAssocID="{B0A3A6C5-8DD8-4972-AF3E-AC9487956154}" presName="compNode" presStyleCnt="0"/>
      <dgm:spPr/>
    </dgm:pt>
    <dgm:pt modelId="{5C7E585E-F7DA-4B21-BD9D-516ECEEB0748}" type="pres">
      <dgm:prSet presAssocID="{B0A3A6C5-8DD8-4972-AF3E-AC9487956154}" presName="dummyConnPt" presStyleCnt="0"/>
      <dgm:spPr/>
    </dgm:pt>
    <dgm:pt modelId="{5B9B04F8-4561-4745-B9D3-02DCC1C7ABCF}" type="pres">
      <dgm:prSet presAssocID="{B0A3A6C5-8DD8-4972-AF3E-AC9487956154}" presName="node" presStyleLbl="node1" presStyleIdx="3" presStyleCnt="11" custScaleX="106694">
        <dgm:presLayoutVars>
          <dgm:bulletEnabled val="1"/>
        </dgm:presLayoutVars>
      </dgm:prSet>
      <dgm:spPr/>
    </dgm:pt>
    <dgm:pt modelId="{817F827D-4E94-4475-AAED-6699F90566B2}" type="pres">
      <dgm:prSet presAssocID="{BF8B11A2-11BD-48CE-82F6-8264053D7CF9}" presName="sibTrans" presStyleLbl="bgSibTrans2D1" presStyleIdx="3" presStyleCnt="10"/>
      <dgm:spPr/>
    </dgm:pt>
    <dgm:pt modelId="{63BA529D-AD9B-4DD3-9B2F-19B8C967B6D5}" type="pres">
      <dgm:prSet presAssocID="{E90558C2-2228-41CB-B4D8-A96C329C2E9D}" presName="compNode" presStyleCnt="0"/>
      <dgm:spPr/>
    </dgm:pt>
    <dgm:pt modelId="{49934AFE-91E6-46F0-81A7-480D9E8C28A6}" type="pres">
      <dgm:prSet presAssocID="{E90558C2-2228-41CB-B4D8-A96C329C2E9D}" presName="dummyConnPt" presStyleCnt="0"/>
      <dgm:spPr/>
    </dgm:pt>
    <dgm:pt modelId="{86E66629-0F78-4001-86A5-72D70EFDEC99}" type="pres">
      <dgm:prSet presAssocID="{E90558C2-2228-41CB-B4D8-A96C329C2E9D}" presName="node" presStyleLbl="node1" presStyleIdx="4" presStyleCnt="11" custScaleX="106694">
        <dgm:presLayoutVars>
          <dgm:bulletEnabled val="1"/>
        </dgm:presLayoutVars>
      </dgm:prSet>
      <dgm:spPr/>
    </dgm:pt>
    <dgm:pt modelId="{65ACE68A-DE15-4665-867C-CD9FF9CCEA91}" type="pres">
      <dgm:prSet presAssocID="{8B295CC3-6616-4C9F-82C9-5066465F87A7}" presName="sibTrans" presStyleLbl="bgSibTrans2D1" presStyleIdx="4" presStyleCnt="10"/>
      <dgm:spPr/>
    </dgm:pt>
    <dgm:pt modelId="{415B53DE-FE25-4F1C-AC59-1C0FF6ACB7E4}" type="pres">
      <dgm:prSet presAssocID="{72515D59-E056-4E54-BB50-5D4188A273E6}" presName="compNode" presStyleCnt="0"/>
      <dgm:spPr/>
    </dgm:pt>
    <dgm:pt modelId="{B4820A98-8098-41DB-A1F6-76716B2735A1}" type="pres">
      <dgm:prSet presAssocID="{72515D59-E056-4E54-BB50-5D4188A273E6}" presName="dummyConnPt" presStyleCnt="0"/>
      <dgm:spPr/>
    </dgm:pt>
    <dgm:pt modelId="{E9CEBBA3-4962-45AE-9067-B2D83E0170A7}" type="pres">
      <dgm:prSet presAssocID="{72515D59-E056-4E54-BB50-5D4188A273E6}" presName="node" presStyleLbl="node1" presStyleIdx="5" presStyleCnt="11">
        <dgm:presLayoutVars>
          <dgm:bulletEnabled val="1"/>
        </dgm:presLayoutVars>
      </dgm:prSet>
      <dgm:spPr/>
    </dgm:pt>
    <dgm:pt modelId="{6E56492D-EC03-42C5-B23C-35996485857C}" type="pres">
      <dgm:prSet presAssocID="{A7A11371-62CF-4454-A736-43AA61FE1DB6}" presName="sibTrans" presStyleLbl="bgSibTrans2D1" presStyleIdx="5" presStyleCnt="10"/>
      <dgm:spPr/>
    </dgm:pt>
    <dgm:pt modelId="{5B80259A-200C-43F2-AA75-ED631A66A7BD}" type="pres">
      <dgm:prSet presAssocID="{C069EDFC-6023-41F2-89DE-ED13E45BAA1B}" presName="compNode" presStyleCnt="0"/>
      <dgm:spPr/>
    </dgm:pt>
    <dgm:pt modelId="{15586AE4-C16C-41D1-BB96-E62C33235332}" type="pres">
      <dgm:prSet presAssocID="{C069EDFC-6023-41F2-89DE-ED13E45BAA1B}" presName="dummyConnPt" presStyleCnt="0"/>
      <dgm:spPr/>
    </dgm:pt>
    <dgm:pt modelId="{4A16A344-60EB-41D5-81D7-8CE52A655617}" type="pres">
      <dgm:prSet presAssocID="{C069EDFC-6023-41F2-89DE-ED13E45BAA1B}" presName="node" presStyleLbl="node1" presStyleIdx="6" presStyleCnt="11" custScaleX="106694">
        <dgm:presLayoutVars>
          <dgm:bulletEnabled val="1"/>
        </dgm:presLayoutVars>
      </dgm:prSet>
      <dgm:spPr/>
    </dgm:pt>
    <dgm:pt modelId="{E6C6E46A-7DB1-4AA3-8DF2-8F46D93B40D9}" type="pres">
      <dgm:prSet presAssocID="{20E7E779-2635-4480-A2E8-FE7CC74A4915}" presName="sibTrans" presStyleLbl="bgSibTrans2D1" presStyleIdx="6" presStyleCnt="10"/>
      <dgm:spPr/>
    </dgm:pt>
    <dgm:pt modelId="{F31D8CC5-F124-4513-8BE3-20647453299A}" type="pres">
      <dgm:prSet presAssocID="{15257192-3DE4-4EE5-81A2-58BD370271EF}" presName="compNode" presStyleCnt="0"/>
      <dgm:spPr/>
    </dgm:pt>
    <dgm:pt modelId="{FE673E98-5C64-40E7-BADD-1B621010EAE9}" type="pres">
      <dgm:prSet presAssocID="{15257192-3DE4-4EE5-81A2-58BD370271EF}" presName="dummyConnPt" presStyleCnt="0"/>
      <dgm:spPr/>
    </dgm:pt>
    <dgm:pt modelId="{B3F52BEA-57FB-4F6D-9556-ACE7511D94A9}" type="pres">
      <dgm:prSet presAssocID="{15257192-3DE4-4EE5-81A2-58BD370271EF}" presName="node" presStyleLbl="node1" presStyleIdx="7" presStyleCnt="11" custScaleX="106694">
        <dgm:presLayoutVars>
          <dgm:bulletEnabled val="1"/>
        </dgm:presLayoutVars>
      </dgm:prSet>
      <dgm:spPr/>
    </dgm:pt>
    <dgm:pt modelId="{EC0BC998-C641-4F5B-B1C5-6A416E29B34C}" type="pres">
      <dgm:prSet presAssocID="{53D85DF0-1117-4482-A1AD-166A1F26F75E}" presName="sibTrans" presStyleLbl="bgSibTrans2D1" presStyleIdx="7" presStyleCnt="10"/>
      <dgm:spPr/>
    </dgm:pt>
    <dgm:pt modelId="{61708903-5F00-432B-B6EB-B11C4C4F79E8}" type="pres">
      <dgm:prSet presAssocID="{8AD84472-1EA7-4605-A748-47AD3E85F924}" presName="compNode" presStyleCnt="0"/>
      <dgm:spPr/>
    </dgm:pt>
    <dgm:pt modelId="{B2DDC094-404D-4C80-8C7B-7A1886007FE1}" type="pres">
      <dgm:prSet presAssocID="{8AD84472-1EA7-4605-A748-47AD3E85F924}" presName="dummyConnPt" presStyleCnt="0"/>
      <dgm:spPr/>
    </dgm:pt>
    <dgm:pt modelId="{F2E13D4D-A769-4F49-878E-E53CD4EF04F5}" type="pres">
      <dgm:prSet presAssocID="{8AD84472-1EA7-4605-A748-47AD3E85F924}" presName="node" presStyleLbl="node1" presStyleIdx="8" presStyleCnt="11" custScaleX="106694">
        <dgm:presLayoutVars>
          <dgm:bulletEnabled val="1"/>
        </dgm:presLayoutVars>
      </dgm:prSet>
      <dgm:spPr/>
    </dgm:pt>
    <dgm:pt modelId="{81A82D3E-AC65-4F3D-A3B7-D5046F07CCD8}" type="pres">
      <dgm:prSet presAssocID="{E40D0511-B7D0-43A0-B775-CF75D28FDBA3}" presName="sibTrans" presStyleLbl="bgSibTrans2D1" presStyleIdx="8" presStyleCnt="10"/>
      <dgm:spPr/>
    </dgm:pt>
    <dgm:pt modelId="{9580EB63-D771-44DC-B906-F3C36759CDAB}" type="pres">
      <dgm:prSet presAssocID="{41DC94D2-AC42-4B2A-BC75-F2BD0771361D}" presName="compNode" presStyleCnt="0"/>
      <dgm:spPr/>
    </dgm:pt>
    <dgm:pt modelId="{7FC9B5B2-E0CB-4F13-820A-067885CC5C61}" type="pres">
      <dgm:prSet presAssocID="{41DC94D2-AC42-4B2A-BC75-F2BD0771361D}" presName="dummyConnPt" presStyleCnt="0"/>
      <dgm:spPr/>
    </dgm:pt>
    <dgm:pt modelId="{165202A1-0E99-44DF-96F2-1DB85AC0C2D1}" type="pres">
      <dgm:prSet presAssocID="{41DC94D2-AC42-4B2A-BC75-F2BD0771361D}" presName="node" presStyleLbl="node1" presStyleIdx="9" presStyleCnt="11" custScaleX="106694">
        <dgm:presLayoutVars>
          <dgm:bulletEnabled val="1"/>
        </dgm:presLayoutVars>
      </dgm:prSet>
      <dgm:spPr/>
    </dgm:pt>
    <dgm:pt modelId="{C0ABEE83-E48F-4970-B4C6-298003B99AAB}" type="pres">
      <dgm:prSet presAssocID="{142EFBE4-DE75-4A30-B92C-EBD695B5DDD8}" presName="sibTrans" presStyleLbl="bgSibTrans2D1" presStyleIdx="9" presStyleCnt="10"/>
      <dgm:spPr/>
    </dgm:pt>
    <dgm:pt modelId="{FE430AAD-5ABF-4A45-A714-A5BBEFB40DC0}" type="pres">
      <dgm:prSet presAssocID="{9FE5F964-F389-478C-A3DE-2215056FA319}" presName="compNode" presStyleCnt="0"/>
      <dgm:spPr/>
    </dgm:pt>
    <dgm:pt modelId="{46A58583-4FED-4F23-B86F-A5A96B235CA5}" type="pres">
      <dgm:prSet presAssocID="{9FE5F964-F389-478C-A3DE-2215056FA319}" presName="dummyConnPt" presStyleCnt="0"/>
      <dgm:spPr/>
    </dgm:pt>
    <dgm:pt modelId="{FFA01CE1-CB6E-482C-B128-F2D28C187CCA}" type="pres">
      <dgm:prSet presAssocID="{9FE5F964-F389-478C-A3DE-2215056FA319}" presName="node" presStyleLbl="node1" presStyleIdx="10" presStyleCnt="11" custScaleX="106694">
        <dgm:presLayoutVars>
          <dgm:bulletEnabled val="1"/>
        </dgm:presLayoutVars>
      </dgm:prSet>
      <dgm:spPr/>
    </dgm:pt>
  </dgm:ptLst>
  <dgm:cxnLst>
    <dgm:cxn modelId="{94F5CA00-0AAB-4657-89D7-B32B5274612B}" srcId="{6F4930E3-051A-4D45-828D-597C8E3B0431}" destId="{B0A3A6C5-8DD8-4972-AF3E-AC9487956154}" srcOrd="3" destOrd="0" parTransId="{C27D8273-5CDE-4A93-B32C-8CA9EBA13680}" sibTransId="{BF8B11A2-11BD-48CE-82F6-8264053D7CF9}"/>
    <dgm:cxn modelId="{0C822C09-9254-4F7A-B514-81C2D851BD27}" type="presOf" srcId="{E40D0511-B7D0-43A0-B775-CF75D28FDBA3}" destId="{81A82D3E-AC65-4F3D-A3B7-D5046F07CCD8}" srcOrd="0" destOrd="0" presId="urn:microsoft.com/office/officeart/2005/8/layout/bProcess4"/>
    <dgm:cxn modelId="{689AFE0D-8E28-445E-8D85-50A0D9A0FC70}" srcId="{6F4930E3-051A-4D45-828D-597C8E3B0431}" destId="{9FE5F964-F389-478C-A3DE-2215056FA319}" srcOrd="10" destOrd="0" parTransId="{34207C17-0B7B-4636-B10D-D505F3665699}" sibTransId="{5CE46A8D-A71F-4ECD-8806-C3B825C85809}"/>
    <dgm:cxn modelId="{397CF027-0893-4037-BFB6-852BD9FA0AD5}" type="presOf" srcId="{55848943-490E-4BB9-BF54-FBB8E1EECE18}" destId="{6D7CBB71-CAE5-49C4-AF83-DE5208FA6B1F}" srcOrd="0" destOrd="0" presId="urn:microsoft.com/office/officeart/2005/8/layout/bProcess4"/>
    <dgm:cxn modelId="{6EF2B730-E63D-4BDA-A686-740935E6AECF}" type="presOf" srcId="{8B295CC3-6616-4C9F-82C9-5066465F87A7}" destId="{65ACE68A-DE15-4665-867C-CD9FF9CCEA91}" srcOrd="0" destOrd="0" presId="urn:microsoft.com/office/officeart/2005/8/layout/bProcess4"/>
    <dgm:cxn modelId="{99127938-8E43-4C1C-8C42-616648A1ECC1}" type="presOf" srcId="{9FE5F964-F389-478C-A3DE-2215056FA319}" destId="{FFA01CE1-CB6E-482C-B128-F2D28C187CCA}" srcOrd="0" destOrd="0" presId="urn:microsoft.com/office/officeart/2005/8/layout/bProcess4"/>
    <dgm:cxn modelId="{9373B85F-DA26-4868-80D7-BBDD3AA34F23}" srcId="{6F4930E3-051A-4D45-828D-597C8E3B0431}" destId="{E90558C2-2228-41CB-B4D8-A96C329C2E9D}" srcOrd="4" destOrd="0" parTransId="{7F0CBDC0-3924-4CD2-927D-220DFB6E5BBA}" sibTransId="{8B295CC3-6616-4C9F-82C9-5066465F87A7}"/>
    <dgm:cxn modelId="{3B496F43-AE9C-4DAE-BF44-6785220C139A}" type="presOf" srcId="{20E7E779-2635-4480-A2E8-FE7CC74A4915}" destId="{E6C6E46A-7DB1-4AA3-8DF2-8F46D93B40D9}" srcOrd="0" destOrd="0" presId="urn:microsoft.com/office/officeart/2005/8/layout/bProcess4"/>
    <dgm:cxn modelId="{44244744-F826-483A-BDE2-C013B9729C2B}" type="presOf" srcId="{DAE302F5-BB42-4FF6-B7EC-A2D39F34C09B}" destId="{83D2827F-744E-45D8-8B84-CEF3B94125C9}" srcOrd="0" destOrd="0" presId="urn:microsoft.com/office/officeart/2005/8/layout/bProcess4"/>
    <dgm:cxn modelId="{3D891A4C-1F71-4A92-AEE5-95842A568A37}" type="presOf" srcId="{DF0DD2F3-41D6-4242-A06B-8AAC2AA7F036}" destId="{7B370E6D-1F97-469B-99FF-B41D3B978396}" srcOrd="0" destOrd="0" presId="urn:microsoft.com/office/officeart/2005/8/layout/bProcess4"/>
    <dgm:cxn modelId="{A150384C-E0B8-4F56-BD75-05A44D6D3578}" type="presOf" srcId="{B0A3A6C5-8DD8-4972-AF3E-AC9487956154}" destId="{5B9B04F8-4561-4745-B9D3-02DCC1C7ABCF}" srcOrd="0" destOrd="0" presId="urn:microsoft.com/office/officeart/2005/8/layout/bProcess4"/>
    <dgm:cxn modelId="{2FD76B4D-0A0E-4D64-811F-1E6766A82BB1}" srcId="{6F4930E3-051A-4D45-828D-597C8E3B0431}" destId="{50B80676-17F7-4A25-92DA-963F3B57BB93}" srcOrd="2" destOrd="0" parTransId="{F0860B73-7A6D-4AF9-85C1-6E906F30A710}" sibTransId="{DF0DD2F3-41D6-4242-A06B-8AAC2AA7F036}"/>
    <dgm:cxn modelId="{7C681250-BAC1-45C8-B934-04C31A788434}" type="presOf" srcId="{A7A11371-62CF-4454-A736-43AA61FE1DB6}" destId="{6E56492D-EC03-42C5-B23C-35996485857C}" srcOrd="0" destOrd="0" presId="urn:microsoft.com/office/officeart/2005/8/layout/bProcess4"/>
    <dgm:cxn modelId="{851B6050-7447-4630-8726-068BD7A661DB}" type="presOf" srcId="{C069EDFC-6023-41F2-89DE-ED13E45BAA1B}" destId="{4A16A344-60EB-41D5-81D7-8CE52A655617}" srcOrd="0" destOrd="0" presId="urn:microsoft.com/office/officeart/2005/8/layout/bProcess4"/>
    <dgm:cxn modelId="{72A28F76-E868-48F8-AB5C-0FCDCF9E4846}" type="presOf" srcId="{8AD84472-1EA7-4605-A748-47AD3E85F924}" destId="{F2E13D4D-A769-4F49-878E-E53CD4EF04F5}" srcOrd="0" destOrd="0" presId="urn:microsoft.com/office/officeart/2005/8/layout/bProcess4"/>
    <dgm:cxn modelId="{A142AC5A-F060-4538-8AED-CD2AB45648D3}" type="presOf" srcId="{15257192-3DE4-4EE5-81A2-58BD370271EF}" destId="{B3F52BEA-57FB-4F6D-9556-ACE7511D94A9}" srcOrd="0" destOrd="0" presId="urn:microsoft.com/office/officeart/2005/8/layout/bProcess4"/>
    <dgm:cxn modelId="{E507227B-4859-4CDF-AA1B-D554875BB48D}" srcId="{6F4930E3-051A-4D45-828D-597C8E3B0431}" destId="{8AD84472-1EA7-4605-A748-47AD3E85F924}" srcOrd="8" destOrd="0" parTransId="{56B49B90-DA88-44E7-829E-AC9E5B86A2C5}" sibTransId="{E40D0511-B7D0-43A0-B775-CF75D28FDBA3}"/>
    <dgm:cxn modelId="{37CFCB83-DA0E-49B5-A438-98AD1CF65D8B}" type="presOf" srcId="{50B80676-17F7-4A25-92DA-963F3B57BB93}" destId="{59025960-ED37-414A-9E31-BE782FE97B34}" srcOrd="0" destOrd="0" presId="urn:microsoft.com/office/officeart/2005/8/layout/bProcess4"/>
    <dgm:cxn modelId="{2C651686-2625-4514-9764-C9314271A91E}" type="presOf" srcId="{6F4930E3-051A-4D45-828D-597C8E3B0431}" destId="{5D69B345-EB9C-4528-AB46-6EC33619F64C}" srcOrd="0" destOrd="0" presId="urn:microsoft.com/office/officeart/2005/8/layout/bProcess4"/>
    <dgm:cxn modelId="{D1449894-BD34-496E-8055-DF6934408C49}" type="presOf" srcId="{41DC94D2-AC42-4B2A-BC75-F2BD0771361D}" destId="{165202A1-0E99-44DF-96F2-1DB85AC0C2D1}" srcOrd="0" destOrd="0" presId="urn:microsoft.com/office/officeart/2005/8/layout/bProcess4"/>
    <dgm:cxn modelId="{C388859E-EE5B-44E9-A780-2F43044CC46E}" srcId="{6F4930E3-051A-4D45-828D-597C8E3B0431}" destId="{72515D59-E056-4E54-BB50-5D4188A273E6}" srcOrd="5" destOrd="0" parTransId="{ADE38D68-12E5-49ED-823A-7B8BA7CCD208}" sibTransId="{A7A11371-62CF-4454-A736-43AA61FE1DB6}"/>
    <dgm:cxn modelId="{A35174A3-418E-4B22-8F44-4D87D2FE1454}" type="presOf" srcId="{E90558C2-2228-41CB-B4D8-A96C329C2E9D}" destId="{86E66629-0F78-4001-86A5-72D70EFDEC99}" srcOrd="0" destOrd="0" presId="urn:microsoft.com/office/officeart/2005/8/layout/bProcess4"/>
    <dgm:cxn modelId="{511F11A9-06F9-41A5-973A-18203D09842E}" type="presOf" srcId="{142EFBE4-DE75-4A30-B92C-EBD695B5DDD8}" destId="{C0ABEE83-E48F-4970-B4C6-298003B99AAB}" srcOrd="0" destOrd="0" presId="urn:microsoft.com/office/officeart/2005/8/layout/bProcess4"/>
    <dgm:cxn modelId="{F5E0F0B4-9329-41C4-8706-1C80E8FFDE5E}" type="presOf" srcId="{72515D59-E056-4E54-BB50-5D4188A273E6}" destId="{E9CEBBA3-4962-45AE-9067-B2D83E0170A7}" srcOrd="0" destOrd="0" presId="urn:microsoft.com/office/officeart/2005/8/layout/bProcess4"/>
    <dgm:cxn modelId="{FE2D60C2-0B4A-4918-96C7-C765FBB9B6DA}" srcId="{6F4930E3-051A-4D45-828D-597C8E3B0431}" destId="{C069EDFC-6023-41F2-89DE-ED13E45BAA1B}" srcOrd="6" destOrd="0" parTransId="{430B7579-CE18-4051-A421-D21BE99AF879}" sibTransId="{20E7E779-2635-4480-A2E8-FE7CC74A4915}"/>
    <dgm:cxn modelId="{6FC855C4-95BF-4A22-AC99-12291532F9AF}" srcId="{6F4930E3-051A-4D45-828D-597C8E3B0431}" destId="{15257192-3DE4-4EE5-81A2-58BD370271EF}" srcOrd="7" destOrd="0" parTransId="{970C2B53-D3E4-4F73-A76D-B0D0C0AA70C2}" sibTransId="{53D85DF0-1117-4482-A1AD-166A1F26F75E}"/>
    <dgm:cxn modelId="{259465D5-09D7-456D-94B8-0FA10E51BEF0}" srcId="{6F4930E3-051A-4D45-828D-597C8E3B0431}" destId="{41DC94D2-AC42-4B2A-BC75-F2BD0771361D}" srcOrd="9" destOrd="0" parTransId="{95F5D660-1654-405A-9EB1-A4F67DB36205}" sibTransId="{142EFBE4-DE75-4A30-B92C-EBD695B5DDD8}"/>
    <dgm:cxn modelId="{C1718ADC-F213-4F60-96AF-0B01380E851C}" type="presOf" srcId="{BF8B11A2-11BD-48CE-82F6-8264053D7CF9}" destId="{817F827D-4E94-4475-AAED-6699F90566B2}" srcOrd="0" destOrd="0" presId="urn:microsoft.com/office/officeart/2005/8/layout/bProcess4"/>
    <dgm:cxn modelId="{E84943DD-366C-4036-80BA-E630EC51FAE8}" type="presOf" srcId="{691FF4C5-7DF5-4518-B9A2-F0A1895D6725}" destId="{3B185518-F10C-43F6-BE68-BAC2A392553A}" srcOrd="0" destOrd="0" presId="urn:microsoft.com/office/officeart/2005/8/layout/bProcess4"/>
    <dgm:cxn modelId="{0FADC0DF-2338-4040-8CB2-ABE4E9EE55E3}" srcId="{6F4930E3-051A-4D45-828D-597C8E3B0431}" destId="{DAE302F5-BB42-4FF6-B7EC-A2D39F34C09B}" srcOrd="0" destOrd="0" parTransId="{2C1EADB1-5AC0-484A-A4A6-F21AC3FC7E16}" sibTransId="{55848943-490E-4BB9-BF54-FBB8E1EECE18}"/>
    <dgm:cxn modelId="{4022BFFB-3284-4DB0-B9A4-56BA192A6415}" type="presOf" srcId="{53D85DF0-1117-4482-A1AD-166A1F26F75E}" destId="{EC0BC998-C641-4F5B-B1C5-6A416E29B34C}" srcOrd="0" destOrd="0" presId="urn:microsoft.com/office/officeart/2005/8/layout/bProcess4"/>
    <dgm:cxn modelId="{D0C2F6FB-B32A-47FA-8EB8-4ADA317A9DBD}" type="presOf" srcId="{834A5BF8-D997-4363-93EA-612C413D4D8C}" destId="{080F73DE-1BD0-488D-975D-690745C13C61}" srcOrd="0" destOrd="0" presId="urn:microsoft.com/office/officeart/2005/8/layout/bProcess4"/>
    <dgm:cxn modelId="{8DA950FF-A303-4C8C-9D2E-3F739BBCE1F2}" srcId="{6F4930E3-051A-4D45-828D-597C8E3B0431}" destId="{691FF4C5-7DF5-4518-B9A2-F0A1895D6725}" srcOrd="1" destOrd="0" parTransId="{79F25509-0B2E-4D6F-AE87-8E669CB44CE9}" sibTransId="{834A5BF8-D997-4363-93EA-612C413D4D8C}"/>
    <dgm:cxn modelId="{78D819F8-1231-4150-91EC-584159114EC9}" type="presParOf" srcId="{5D69B345-EB9C-4528-AB46-6EC33619F64C}" destId="{1E65B9ED-2AC6-4EA4-872B-51661F988471}" srcOrd="0" destOrd="0" presId="urn:microsoft.com/office/officeart/2005/8/layout/bProcess4"/>
    <dgm:cxn modelId="{3DF65E67-86D9-482A-BA85-BF56C8FE6B5E}" type="presParOf" srcId="{1E65B9ED-2AC6-4EA4-872B-51661F988471}" destId="{B184AD2D-9F08-4A51-ACBE-6E244106FAC6}" srcOrd="0" destOrd="0" presId="urn:microsoft.com/office/officeart/2005/8/layout/bProcess4"/>
    <dgm:cxn modelId="{68EF4529-59A1-4FC8-9707-DFC26F6737BF}" type="presParOf" srcId="{1E65B9ED-2AC6-4EA4-872B-51661F988471}" destId="{83D2827F-744E-45D8-8B84-CEF3B94125C9}" srcOrd="1" destOrd="0" presId="urn:microsoft.com/office/officeart/2005/8/layout/bProcess4"/>
    <dgm:cxn modelId="{C434C137-08BB-43B3-B4D0-9C7566C2A557}" type="presParOf" srcId="{5D69B345-EB9C-4528-AB46-6EC33619F64C}" destId="{6D7CBB71-CAE5-49C4-AF83-DE5208FA6B1F}" srcOrd="1" destOrd="0" presId="urn:microsoft.com/office/officeart/2005/8/layout/bProcess4"/>
    <dgm:cxn modelId="{1675FBA7-611F-400A-89AB-ECC8EC1E5814}" type="presParOf" srcId="{5D69B345-EB9C-4528-AB46-6EC33619F64C}" destId="{9BA83D40-BFDC-445A-824B-4C9A0DC5B341}" srcOrd="2" destOrd="0" presId="urn:microsoft.com/office/officeart/2005/8/layout/bProcess4"/>
    <dgm:cxn modelId="{7CBE0CE8-D6E9-449D-95F3-F9B1BF798AA5}" type="presParOf" srcId="{9BA83D40-BFDC-445A-824B-4C9A0DC5B341}" destId="{B4D88B9E-F417-4142-A188-DD9435D5F324}" srcOrd="0" destOrd="0" presId="urn:microsoft.com/office/officeart/2005/8/layout/bProcess4"/>
    <dgm:cxn modelId="{132A33B3-05BE-4B08-BDC8-449D848DF2AB}" type="presParOf" srcId="{9BA83D40-BFDC-445A-824B-4C9A0DC5B341}" destId="{3B185518-F10C-43F6-BE68-BAC2A392553A}" srcOrd="1" destOrd="0" presId="urn:microsoft.com/office/officeart/2005/8/layout/bProcess4"/>
    <dgm:cxn modelId="{C2E3ACA8-4EA5-4E23-9817-C5DDEDFA0E1F}" type="presParOf" srcId="{5D69B345-EB9C-4528-AB46-6EC33619F64C}" destId="{080F73DE-1BD0-488D-975D-690745C13C61}" srcOrd="3" destOrd="0" presId="urn:microsoft.com/office/officeart/2005/8/layout/bProcess4"/>
    <dgm:cxn modelId="{03E0D08D-FBC7-41B3-A5EB-863C33194A14}" type="presParOf" srcId="{5D69B345-EB9C-4528-AB46-6EC33619F64C}" destId="{DEC56F15-A7A0-403F-AD92-A756E2130FB2}" srcOrd="4" destOrd="0" presId="urn:microsoft.com/office/officeart/2005/8/layout/bProcess4"/>
    <dgm:cxn modelId="{DA2E82AF-65BD-4860-9501-2953E7B41F81}" type="presParOf" srcId="{DEC56F15-A7A0-403F-AD92-A756E2130FB2}" destId="{D208638B-A55F-40B7-B1FE-E7FAE351FC37}" srcOrd="0" destOrd="0" presId="urn:microsoft.com/office/officeart/2005/8/layout/bProcess4"/>
    <dgm:cxn modelId="{9141AEAD-1CC2-49EF-AFC7-90970E016BB3}" type="presParOf" srcId="{DEC56F15-A7A0-403F-AD92-A756E2130FB2}" destId="{59025960-ED37-414A-9E31-BE782FE97B34}" srcOrd="1" destOrd="0" presId="urn:microsoft.com/office/officeart/2005/8/layout/bProcess4"/>
    <dgm:cxn modelId="{D3E2BDC2-F3CD-4FFA-A737-6F0C81AB7E03}" type="presParOf" srcId="{5D69B345-EB9C-4528-AB46-6EC33619F64C}" destId="{7B370E6D-1F97-469B-99FF-B41D3B978396}" srcOrd="5" destOrd="0" presId="urn:microsoft.com/office/officeart/2005/8/layout/bProcess4"/>
    <dgm:cxn modelId="{06B17D61-E031-494C-8649-4B8F31FA3196}" type="presParOf" srcId="{5D69B345-EB9C-4528-AB46-6EC33619F64C}" destId="{A7C8F28D-B3A8-402B-8C93-1CD52C050970}" srcOrd="6" destOrd="0" presId="urn:microsoft.com/office/officeart/2005/8/layout/bProcess4"/>
    <dgm:cxn modelId="{42EADB40-8C0C-4403-80D9-A8107C4D13C2}" type="presParOf" srcId="{A7C8F28D-B3A8-402B-8C93-1CD52C050970}" destId="{5C7E585E-F7DA-4B21-BD9D-516ECEEB0748}" srcOrd="0" destOrd="0" presId="urn:microsoft.com/office/officeart/2005/8/layout/bProcess4"/>
    <dgm:cxn modelId="{03C05526-6D31-43E6-801D-834218515C90}" type="presParOf" srcId="{A7C8F28D-B3A8-402B-8C93-1CD52C050970}" destId="{5B9B04F8-4561-4745-B9D3-02DCC1C7ABCF}" srcOrd="1" destOrd="0" presId="urn:microsoft.com/office/officeart/2005/8/layout/bProcess4"/>
    <dgm:cxn modelId="{2A6E1D1D-9C06-4A8B-A106-A6DA3E6F4DE1}" type="presParOf" srcId="{5D69B345-EB9C-4528-AB46-6EC33619F64C}" destId="{817F827D-4E94-4475-AAED-6699F90566B2}" srcOrd="7" destOrd="0" presId="urn:microsoft.com/office/officeart/2005/8/layout/bProcess4"/>
    <dgm:cxn modelId="{B0A85ED5-CBBE-434A-A5FB-259C1E3C32B7}" type="presParOf" srcId="{5D69B345-EB9C-4528-AB46-6EC33619F64C}" destId="{63BA529D-AD9B-4DD3-9B2F-19B8C967B6D5}" srcOrd="8" destOrd="0" presId="urn:microsoft.com/office/officeart/2005/8/layout/bProcess4"/>
    <dgm:cxn modelId="{282B858A-CB61-49E5-83E6-3CFCBF36E11D}" type="presParOf" srcId="{63BA529D-AD9B-4DD3-9B2F-19B8C967B6D5}" destId="{49934AFE-91E6-46F0-81A7-480D9E8C28A6}" srcOrd="0" destOrd="0" presId="urn:microsoft.com/office/officeart/2005/8/layout/bProcess4"/>
    <dgm:cxn modelId="{8F97ABFC-A106-4B3E-B644-6EFDAD1584D3}" type="presParOf" srcId="{63BA529D-AD9B-4DD3-9B2F-19B8C967B6D5}" destId="{86E66629-0F78-4001-86A5-72D70EFDEC99}" srcOrd="1" destOrd="0" presId="urn:microsoft.com/office/officeart/2005/8/layout/bProcess4"/>
    <dgm:cxn modelId="{117D7338-CE6F-4C3F-80B5-DCA680DDEB6B}" type="presParOf" srcId="{5D69B345-EB9C-4528-AB46-6EC33619F64C}" destId="{65ACE68A-DE15-4665-867C-CD9FF9CCEA91}" srcOrd="9" destOrd="0" presId="urn:microsoft.com/office/officeart/2005/8/layout/bProcess4"/>
    <dgm:cxn modelId="{FC244559-4656-4016-B30A-9FAD9F34424D}" type="presParOf" srcId="{5D69B345-EB9C-4528-AB46-6EC33619F64C}" destId="{415B53DE-FE25-4F1C-AC59-1C0FF6ACB7E4}" srcOrd="10" destOrd="0" presId="urn:microsoft.com/office/officeart/2005/8/layout/bProcess4"/>
    <dgm:cxn modelId="{95F39986-88D1-41B7-A39B-05397E4912F0}" type="presParOf" srcId="{415B53DE-FE25-4F1C-AC59-1C0FF6ACB7E4}" destId="{B4820A98-8098-41DB-A1F6-76716B2735A1}" srcOrd="0" destOrd="0" presId="urn:microsoft.com/office/officeart/2005/8/layout/bProcess4"/>
    <dgm:cxn modelId="{1A689C71-025D-4214-B202-98700DDDA01C}" type="presParOf" srcId="{415B53DE-FE25-4F1C-AC59-1C0FF6ACB7E4}" destId="{E9CEBBA3-4962-45AE-9067-B2D83E0170A7}" srcOrd="1" destOrd="0" presId="urn:microsoft.com/office/officeart/2005/8/layout/bProcess4"/>
    <dgm:cxn modelId="{26DFC7D3-8D85-4798-B4B3-9C9F27F2F1AB}" type="presParOf" srcId="{5D69B345-EB9C-4528-AB46-6EC33619F64C}" destId="{6E56492D-EC03-42C5-B23C-35996485857C}" srcOrd="11" destOrd="0" presId="urn:microsoft.com/office/officeart/2005/8/layout/bProcess4"/>
    <dgm:cxn modelId="{4EF39766-2A2E-49FE-ADD4-D43D58615756}" type="presParOf" srcId="{5D69B345-EB9C-4528-AB46-6EC33619F64C}" destId="{5B80259A-200C-43F2-AA75-ED631A66A7BD}" srcOrd="12" destOrd="0" presId="urn:microsoft.com/office/officeart/2005/8/layout/bProcess4"/>
    <dgm:cxn modelId="{E96FE69A-3B0E-4218-8392-34741B8BBE17}" type="presParOf" srcId="{5B80259A-200C-43F2-AA75-ED631A66A7BD}" destId="{15586AE4-C16C-41D1-BB96-E62C33235332}" srcOrd="0" destOrd="0" presId="urn:microsoft.com/office/officeart/2005/8/layout/bProcess4"/>
    <dgm:cxn modelId="{FCAD5E8D-47A3-4353-9E88-605CCB128BF7}" type="presParOf" srcId="{5B80259A-200C-43F2-AA75-ED631A66A7BD}" destId="{4A16A344-60EB-41D5-81D7-8CE52A655617}" srcOrd="1" destOrd="0" presId="urn:microsoft.com/office/officeart/2005/8/layout/bProcess4"/>
    <dgm:cxn modelId="{BE71F8FD-C8CB-48FA-9622-B9E71017E480}" type="presParOf" srcId="{5D69B345-EB9C-4528-AB46-6EC33619F64C}" destId="{E6C6E46A-7DB1-4AA3-8DF2-8F46D93B40D9}" srcOrd="13" destOrd="0" presId="urn:microsoft.com/office/officeart/2005/8/layout/bProcess4"/>
    <dgm:cxn modelId="{29240F15-4738-4320-8360-78B583FBC74F}" type="presParOf" srcId="{5D69B345-EB9C-4528-AB46-6EC33619F64C}" destId="{F31D8CC5-F124-4513-8BE3-20647453299A}" srcOrd="14" destOrd="0" presId="urn:microsoft.com/office/officeart/2005/8/layout/bProcess4"/>
    <dgm:cxn modelId="{6EB568FB-FFF0-4BE6-98D8-CA6EDA0597E8}" type="presParOf" srcId="{F31D8CC5-F124-4513-8BE3-20647453299A}" destId="{FE673E98-5C64-40E7-BADD-1B621010EAE9}" srcOrd="0" destOrd="0" presId="urn:microsoft.com/office/officeart/2005/8/layout/bProcess4"/>
    <dgm:cxn modelId="{564D6239-CC27-469E-9C76-60A17F25D37A}" type="presParOf" srcId="{F31D8CC5-F124-4513-8BE3-20647453299A}" destId="{B3F52BEA-57FB-4F6D-9556-ACE7511D94A9}" srcOrd="1" destOrd="0" presId="urn:microsoft.com/office/officeart/2005/8/layout/bProcess4"/>
    <dgm:cxn modelId="{86017648-DB1E-4C0A-8B87-1A8A8641BF25}" type="presParOf" srcId="{5D69B345-EB9C-4528-AB46-6EC33619F64C}" destId="{EC0BC998-C641-4F5B-B1C5-6A416E29B34C}" srcOrd="15" destOrd="0" presId="urn:microsoft.com/office/officeart/2005/8/layout/bProcess4"/>
    <dgm:cxn modelId="{5F284D9A-A099-4B2D-9656-98318245EF8B}" type="presParOf" srcId="{5D69B345-EB9C-4528-AB46-6EC33619F64C}" destId="{61708903-5F00-432B-B6EB-B11C4C4F79E8}" srcOrd="16" destOrd="0" presId="urn:microsoft.com/office/officeart/2005/8/layout/bProcess4"/>
    <dgm:cxn modelId="{6B9CDB31-D74D-414D-9DE4-29C19AAC5DC3}" type="presParOf" srcId="{61708903-5F00-432B-B6EB-B11C4C4F79E8}" destId="{B2DDC094-404D-4C80-8C7B-7A1886007FE1}" srcOrd="0" destOrd="0" presId="urn:microsoft.com/office/officeart/2005/8/layout/bProcess4"/>
    <dgm:cxn modelId="{B7542AF2-0D1B-4C87-AEF3-F3D054DD0DD9}" type="presParOf" srcId="{61708903-5F00-432B-B6EB-B11C4C4F79E8}" destId="{F2E13D4D-A769-4F49-878E-E53CD4EF04F5}" srcOrd="1" destOrd="0" presId="urn:microsoft.com/office/officeart/2005/8/layout/bProcess4"/>
    <dgm:cxn modelId="{68A3FDDE-D284-4D5C-A435-15B68C1C8ED0}" type="presParOf" srcId="{5D69B345-EB9C-4528-AB46-6EC33619F64C}" destId="{81A82D3E-AC65-4F3D-A3B7-D5046F07CCD8}" srcOrd="17" destOrd="0" presId="urn:microsoft.com/office/officeart/2005/8/layout/bProcess4"/>
    <dgm:cxn modelId="{ADFFD988-07BC-4833-BD74-4E757890E1C0}" type="presParOf" srcId="{5D69B345-EB9C-4528-AB46-6EC33619F64C}" destId="{9580EB63-D771-44DC-B906-F3C36759CDAB}" srcOrd="18" destOrd="0" presId="urn:microsoft.com/office/officeart/2005/8/layout/bProcess4"/>
    <dgm:cxn modelId="{94A9E33D-603E-42CA-8674-F6D21F28F646}" type="presParOf" srcId="{9580EB63-D771-44DC-B906-F3C36759CDAB}" destId="{7FC9B5B2-E0CB-4F13-820A-067885CC5C61}" srcOrd="0" destOrd="0" presId="urn:microsoft.com/office/officeart/2005/8/layout/bProcess4"/>
    <dgm:cxn modelId="{0B958BEE-99A3-41E8-BC3F-C465468011AB}" type="presParOf" srcId="{9580EB63-D771-44DC-B906-F3C36759CDAB}" destId="{165202A1-0E99-44DF-96F2-1DB85AC0C2D1}" srcOrd="1" destOrd="0" presId="urn:microsoft.com/office/officeart/2005/8/layout/bProcess4"/>
    <dgm:cxn modelId="{ACA29AA2-34A8-40F2-BC1D-C9E91931EAE3}" type="presParOf" srcId="{5D69B345-EB9C-4528-AB46-6EC33619F64C}" destId="{C0ABEE83-E48F-4970-B4C6-298003B99AAB}" srcOrd="19" destOrd="0" presId="urn:microsoft.com/office/officeart/2005/8/layout/bProcess4"/>
    <dgm:cxn modelId="{30DE5140-E4B6-4235-B454-217EF95EDE7A}" type="presParOf" srcId="{5D69B345-EB9C-4528-AB46-6EC33619F64C}" destId="{FE430AAD-5ABF-4A45-A714-A5BBEFB40DC0}" srcOrd="20" destOrd="0" presId="urn:microsoft.com/office/officeart/2005/8/layout/bProcess4"/>
    <dgm:cxn modelId="{5A282F25-447E-490B-B23B-FC20607F9985}" type="presParOf" srcId="{FE430AAD-5ABF-4A45-A714-A5BBEFB40DC0}" destId="{46A58583-4FED-4F23-B86F-A5A96B235CA5}" srcOrd="0" destOrd="0" presId="urn:microsoft.com/office/officeart/2005/8/layout/bProcess4"/>
    <dgm:cxn modelId="{E469B046-6FD8-4176-89FE-9D7EEC313D96}" type="presParOf" srcId="{FE430AAD-5ABF-4A45-A714-A5BBEFB40DC0}" destId="{FFA01CE1-CB6E-482C-B128-F2D28C187CCA}" srcOrd="1" destOrd="0" presId="urn:microsoft.com/office/officeart/2005/8/layout/b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CBB71-CAE5-49C4-AF83-DE5208FA6B1F}">
      <dsp:nvSpPr>
        <dsp:cNvPr id="0" name=""/>
        <dsp:cNvSpPr/>
      </dsp:nvSpPr>
      <dsp:spPr>
        <a:xfrm rot="5400000">
          <a:off x="1625606" y="766759"/>
          <a:ext cx="1199622" cy="144656"/>
        </a:xfrm>
        <a:prstGeom prst="rect">
          <a:avLst/>
        </a:prstGeom>
        <a:gradFill rotWithShape="0">
          <a:gsLst>
            <a:gs pos="0">
              <a:srgbClr val="156082">
                <a:shade val="90000"/>
                <a:hueOff val="0"/>
                <a:satOff val="0"/>
                <a:lumOff val="0"/>
                <a:alphaOff val="0"/>
                <a:satMod val="103000"/>
                <a:lumMod val="102000"/>
                <a:tint val="94000"/>
              </a:srgbClr>
            </a:gs>
            <a:gs pos="50000">
              <a:srgbClr val="156082">
                <a:shade val="90000"/>
                <a:hueOff val="0"/>
                <a:satOff val="0"/>
                <a:lumOff val="0"/>
                <a:alphaOff val="0"/>
                <a:satMod val="110000"/>
                <a:lumMod val="100000"/>
                <a:shade val="100000"/>
              </a:srgbClr>
            </a:gs>
            <a:gs pos="100000">
              <a:srgbClr val="156082">
                <a:shade val="9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3D2827F-744E-45D8-8B84-CEF3B94125C9}">
      <dsp:nvSpPr>
        <dsp:cNvPr id="0" name=""/>
        <dsp:cNvSpPr/>
      </dsp:nvSpPr>
      <dsp:spPr>
        <a:xfrm>
          <a:off x="1847241" y="374"/>
          <a:ext cx="1714882" cy="964374"/>
        </a:xfrm>
        <a:prstGeom prst="roundRect">
          <a:avLst>
            <a:gd name="adj" fmla="val 10000"/>
          </a:avLst>
        </a:prstGeom>
        <a:gradFill rotWithShape="0">
          <a:gsLst>
            <a:gs pos="0">
              <a:srgbClr val="156082">
                <a:shade val="50000"/>
                <a:hueOff val="0"/>
                <a:satOff val="0"/>
                <a:lumOff val="0"/>
                <a:alphaOff val="0"/>
                <a:satMod val="103000"/>
                <a:lumMod val="102000"/>
                <a:tint val="94000"/>
              </a:srgbClr>
            </a:gs>
            <a:gs pos="50000">
              <a:srgbClr val="156082">
                <a:shade val="50000"/>
                <a:hueOff val="0"/>
                <a:satOff val="0"/>
                <a:lumOff val="0"/>
                <a:alphaOff val="0"/>
                <a:satMod val="110000"/>
                <a:lumMod val="100000"/>
                <a:shade val="100000"/>
              </a:srgbClr>
            </a:gs>
            <a:gs pos="100000">
              <a:srgbClr val="156082">
                <a:shade val="50000"/>
                <a:hueOff val="0"/>
                <a:satOff val="0"/>
                <a:lumOff val="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Community submits RIF application via the link below</a:t>
          </a:r>
        </a:p>
      </dsp:txBody>
      <dsp:txXfrm>
        <a:off x="1875487" y="28620"/>
        <a:ext cx="1658390" cy="907882"/>
      </dsp:txXfrm>
    </dsp:sp>
    <dsp:sp modelId="{080F73DE-1BD0-488D-975D-690745C13C61}">
      <dsp:nvSpPr>
        <dsp:cNvPr id="0" name=""/>
        <dsp:cNvSpPr/>
      </dsp:nvSpPr>
      <dsp:spPr>
        <a:xfrm rot="5400000">
          <a:off x="1625606" y="1972226"/>
          <a:ext cx="1199622" cy="144656"/>
        </a:xfrm>
        <a:prstGeom prst="rect">
          <a:avLst/>
        </a:prstGeom>
        <a:gradFill rotWithShape="0">
          <a:gsLst>
            <a:gs pos="0">
              <a:srgbClr val="156082">
                <a:shade val="90000"/>
                <a:hueOff val="119856"/>
                <a:satOff val="-11640"/>
                <a:lumOff val="9804"/>
                <a:alphaOff val="0"/>
                <a:satMod val="103000"/>
                <a:lumMod val="102000"/>
                <a:tint val="94000"/>
              </a:srgbClr>
            </a:gs>
            <a:gs pos="50000">
              <a:srgbClr val="156082">
                <a:shade val="90000"/>
                <a:hueOff val="119856"/>
                <a:satOff val="-11640"/>
                <a:lumOff val="9804"/>
                <a:alphaOff val="0"/>
                <a:satMod val="110000"/>
                <a:lumMod val="100000"/>
                <a:shade val="100000"/>
              </a:srgbClr>
            </a:gs>
            <a:gs pos="100000">
              <a:srgbClr val="156082">
                <a:shade val="90000"/>
                <a:hueOff val="119856"/>
                <a:satOff val="-11640"/>
                <a:lumOff val="980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B185518-F10C-43F6-BE68-BAC2A392553A}">
      <dsp:nvSpPr>
        <dsp:cNvPr id="0" name=""/>
        <dsp:cNvSpPr/>
      </dsp:nvSpPr>
      <dsp:spPr>
        <a:xfrm>
          <a:off x="1847241" y="1205841"/>
          <a:ext cx="1714882" cy="964374"/>
        </a:xfrm>
        <a:prstGeom prst="roundRect">
          <a:avLst>
            <a:gd name="adj" fmla="val 10000"/>
          </a:avLst>
        </a:prstGeom>
        <a:gradFill rotWithShape="0">
          <a:gsLst>
            <a:gs pos="0">
              <a:srgbClr val="156082">
                <a:shade val="50000"/>
                <a:hueOff val="107209"/>
                <a:satOff val="-11269"/>
                <a:lumOff val="9724"/>
                <a:alphaOff val="0"/>
                <a:satMod val="103000"/>
                <a:lumMod val="102000"/>
                <a:tint val="94000"/>
              </a:srgbClr>
            </a:gs>
            <a:gs pos="50000">
              <a:srgbClr val="156082">
                <a:shade val="50000"/>
                <a:hueOff val="107209"/>
                <a:satOff val="-11269"/>
                <a:lumOff val="9724"/>
                <a:alphaOff val="0"/>
                <a:satMod val="110000"/>
                <a:lumMod val="100000"/>
                <a:shade val="100000"/>
              </a:srgbClr>
            </a:gs>
            <a:gs pos="100000">
              <a:srgbClr val="156082">
                <a:shade val="50000"/>
                <a:hueOff val="107209"/>
                <a:satOff val="-11269"/>
                <a:lumOff val="972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The Indiana Finance Authority (IFA) reviews applications and supporting documentation</a:t>
          </a:r>
        </a:p>
      </dsp:txBody>
      <dsp:txXfrm>
        <a:off x="1875487" y="1234087"/>
        <a:ext cx="1658390" cy="907882"/>
      </dsp:txXfrm>
    </dsp:sp>
    <dsp:sp modelId="{7B370E6D-1F97-469B-99FF-B41D3B978396}">
      <dsp:nvSpPr>
        <dsp:cNvPr id="0" name=""/>
        <dsp:cNvSpPr/>
      </dsp:nvSpPr>
      <dsp:spPr>
        <a:xfrm rot="5400000">
          <a:off x="1625606" y="3177694"/>
          <a:ext cx="1199622" cy="144656"/>
        </a:xfrm>
        <a:prstGeom prst="rect">
          <a:avLst/>
        </a:prstGeom>
        <a:gradFill rotWithShape="0">
          <a:gsLst>
            <a:gs pos="0">
              <a:srgbClr val="156082">
                <a:shade val="90000"/>
                <a:hueOff val="239713"/>
                <a:satOff val="-23280"/>
                <a:lumOff val="19608"/>
                <a:alphaOff val="0"/>
                <a:satMod val="103000"/>
                <a:lumMod val="102000"/>
                <a:tint val="94000"/>
              </a:srgbClr>
            </a:gs>
            <a:gs pos="50000">
              <a:srgbClr val="156082">
                <a:shade val="90000"/>
                <a:hueOff val="239713"/>
                <a:satOff val="-23280"/>
                <a:lumOff val="19608"/>
                <a:alphaOff val="0"/>
                <a:satMod val="110000"/>
                <a:lumMod val="100000"/>
                <a:shade val="100000"/>
              </a:srgbClr>
            </a:gs>
            <a:gs pos="100000">
              <a:srgbClr val="156082">
                <a:shade val="90000"/>
                <a:hueOff val="239713"/>
                <a:satOff val="-23280"/>
                <a:lumOff val="1960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9025960-ED37-414A-9E31-BE782FE97B34}">
      <dsp:nvSpPr>
        <dsp:cNvPr id="0" name=""/>
        <dsp:cNvSpPr/>
      </dsp:nvSpPr>
      <dsp:spPr>
        <a:xfrm>
          <a:off x="1847241" y="2411309"/>
          <a:ext cx="1714882" cy="964374"/>
        </a:xfrm>
        <a:prstGeom prst="roundRect">
          <a:avLst>
            <a:gd name="adj" fmla="val 10000"/>
          </a:avLst>
        </a:prstGeom>
        <a:gradFill rotWithShape="0">
          <a:gsLst>
            <a:gs pos="0">
              <a:srgbClr val="156082">
                <a:shade val="50000"/>
                <a:hueOff val="214418"/>
                <a:satOff val="-22537"/>
                <a:lumOff val="19448"/>
                <a:alphaOff val="0"/>
                <a:satMod val="103000"/>
                <a:lumMod val="102000"/>
                <a:tint val="94000"/>
              </a:srgbClr>
            </a:gs>
            <a:gs pos="50000">
              <a:srgbClr val="156082">
                <a:shade val="50000"/>
                <a:hueOff val="214418"/>
                <a:satOff val="-22537"/>
                <a:lumOff val="19448"/>
                <a:alphaOff val="0"/>
                <a:satMod val="110000"/>
                <a:lumMod val="100000"/>
                <a:shade val="100000"/>
              </a:srgbClr>
            </a:gs>
            <a:gs pos="100000">
              <a:srgbClr val="156082">
                <a:shade val="50000"/>
                <a:hueOff val="214418"/>
                <a:satOff val="-22537"/>
                <a:lumOff val="1944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dirty="0">
              <a:solidFill>
                <a:sysClr val="window" lastClr="FFFFFF"/>
              </a:solidFill>
              <a:latin typeface="Aptos" panose="02110004020202020204"/>
              <a:ea typeface="+mn-ea"/>
              <a:cs typeface="+mn-cs"/>
            </a:rPr>
            <a:t>IFA scores the projects and  places them on a priority list </a:t>
          </a:r>
        </a:p>
      </dsp:txBody>
      <dsp:txXfrm>
        <a:off x="1875487" y="2439555"/>
        <a:ext cx="1658390" cy="907882"/>
      </dsp:txXfrm>
    </dsp:sp>
    <dsp:sp modelId="{817F827D-4E94-4475-AAED-6699F90566B2}">
      <dsp:nvSpPr>
        <dsp:cNvPr id="0" name=""/>
        <dsp:cNvSpPr/>
      </dsp:nvSpPr>
      <dsp:spPr>
        <a:xfrm>
          <a:off x="2228535" y="3780428"/>
          <a:ext cx="2239051" cy="144656"/>
        </a:xfrm>
        <a:prstGeom prst="rect">
          <a:avLst/>
        </a:prstGeom>
        <a:gradFill rotWithShape="0">
          <a:gsLst>
            <a:gs pos="0">
              <a:srgbClr val="156082">
                <a:shade val="90000"/>
                <a:hueOff val="359569"/>
                <a:satOff val="-34921"/>
                <a:lumOff val="29411"/>
                <a:alphaOff val="0"/>
                <a:satMod val="103000"/>
                <a:lumMod val="102000"/>
                <a:tint val="94000"/>
              </a:srgbClr>
            </a:gs>
            <a:gs pos="50000">
              <a:srgbClr val="156082">
                <a:shade val="90000"/>
                <a:hueOff val="359569"/>
                <a:satOff val="-34921"/>
                <a:lumOff val="29411"/>
                <a:alphaOff val="0"/>
                <a:satMod val="110000"/>
                <a:lumMod val="100000"/>
                <a:shade val="100000"/>
              </a:srgbClr>
            </a:gs>
            <a:gs pos="100000">
              <a:srgbClr val="156082">
                <a:shade val="90000"/>
                <a:hueOff val="359569"/>
                <a:satOff val="-34921"/>
                <a:lumOff val="29411"/>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B9B04F8-4561-4745-B9D3-02DCC1C7ABCF}">
      <dsp:nvSpPr>
        <dsp:cNvPr id="0" name=""/>
        <dsp:cNvSpPr/>
      </dsp:nvSpPr>
      <dsp:spPr>
        <a:xfrm>
          <a:off x="1847241" y="3616776"/>
          <a:ext cx="1714882" cy="964374"/>
        </a:xfrm>
        <a:prstGeom prst="roundRect">
          <a:avLst>
            <a:gd name="adj" fmla="val 10000"/>
          </a:avLst>
        </a:prstGeom>
        <a:gradFill rotWithShape="0">
          <a:gsLst>
            <a:gs pos="0">
              <a:srgbClr val="156082">
                <a:shade val="50000"/>
                <a:hueOff val="321627"/>
                <a:satOff val="-33806"/>
                <a:lumOff val="29172"/>
                <a:alphaOff val="0"/>
                <a:satMod val="103000"/>
                <a:lumMod val="102000"/>
                <a:tint val="94000"/>
              </a:srgbClr>
            </a:gs>
            <a:gs pos="50000">
              <a:srgbClr val="156082">
                <a:shade val="50000"/>
                <a:hueOff val="321627"/>
                <a:satOff val="-33806"/>
                <a:lumOff val="29172"/>
                <a:alphaOff val="0"/>
                <a:satMod val="110000"/>
                <a:lumMod val="100000"/>
                <a:shade val="100000"/>
              </a:srgbClr>
            </a:gs>
            <a:gs pos="100000">
              <a:srgbClr val="156082">
                <a:shade val="50000"/>
                <a:hueOff val="321627"/>
                <a:satOff val="-33806"/>
                <a:lumOff val="29172"/>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If funded, an initial meeting with each community will take place to go over RIF financing guidelines</a:t>
          </a:r>
        </a:p>
      </dsp:txBody>
      <dsp:txXfrm>
        <a:off x="1875487" y="3645022"/>
        <a:ext cx="1658390" cy="907882"/>
      </dsp:txXfrm>
    </dsp:sp>
    <dsp:sp modelId="{65ACE68A-DE15-4665-867C-CD9FF9CCEA91}">
      <dsp:nvSpPr>
        <dsp:cNvPr id="0" name=""/>
        <dsp:cNvSpPr/>
      </dsp:nvSpPr>
      <dsp:spPr>
        <a:xfrm rot="16200000">
          <a:off x="3870893" y="3177694"/>
          <a:ext cx="1199622" cy="144656"/>
        </a:xfrm>
        <a:prstGeom prst="rect">
          <a:avLst/>
        </a:prstGeom>
        <a:gradFill rotWithShape="0">
          <a:gsLst>
            <a:gs pos="0">
              <a:srgbClr val="156082">
                <a:shade val="90000"/>
                <a:hueOff val="479426"/>
                <a:satOff val="-46561"/>
                <a:lumOff val="39215"/>
                <a:alphaOff val="0"/>
                <a:satMod val="103000"/>
                <a:lumMod val="102000"/>
                <a:tint val="94000"/>
              </a:srgbClr>
            </a:gs>
            <a:gs pos="50000">
              <a:srgbClr val="156082">
                <a:shade val="90000"/>
                <a:hueOff val="479426"/>
                <a:satOff val="-46561"/>
                <a:lumOff val="39215"/>
                <a:alphaOff val="0"/>
                <a:satMod val="110000"/>
                <a:lumMod val="100000"/>
                <a:shade val="100000"/>
              </a:srgbClr>
            </a:gs>
            <a:gs pos="100000">
              <a:srgbClr val="156082">
                <a:shade val="90000"/>
                <a:hueOff val="479426"/>
                <a:satOff val="-46561"/>
                <a:lumOff val="39215"/>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6E66629-0F78-4001-86A5-72D70EFDEC99}">
      <dsp:nvSpPr>
        <dsp:cNvPr id="0" name=""/>
        <dsp:cNvSpPr/>
      </dsp:nvSpPr>
      <dsp:spPr>
        <a:xfrm>
          <a:off x="4092528" y="3616776"/>
          <a:ext cx="1714882" cy="964374"/>
        </a:xfrm>
        <a:prstGeom prst="roundRect">
          <a:avLst>
            <a:gd name="adj" fmla="val 10000"/>
          </a:avLst>
        </a:prstGeom>
        <a:gradFill rotWithShape="0">
          <a:gsLst>
            <a:gs pos="0">
              <a:srgbClr val="156082">
                <a:shade val="50000"/>
                <a:hueOff val="428836"/>
                <a:satOff val="-45075"/>
                <a:lumOff val="38896"/>
                <a:alphaOff val="0"/>
                <a:satMod val="103000"/>
                <a:lumMod val="102000"/>
                <a:tint val="94000"/>
              </a:srgbClr>
            </a:gs>
            <a:gs pos="50000">
              <a:srgbClr val="156082">
                <a:shade val="50000"/>
                <a:hueOff val="428836"/>
                <a:satOff val="-45075"/>
                <a:lumOff val="38896"/>
                <a:alphaOff val="0"/>
                <a:satMod val="110000"/>
                <a:lumMod val="100000"/>
                <a:shade val="100000"/>
              </a:srgbClr>
            </a:gs>
            <a:gs pos="100000">
              <a:srgbClr val="156082">
                <a:shade val="50000"/>
                <a:hueOff val="428836"/>
                <a:satOff val="-45075"/>
                <a:lumOff val="388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Bidding must be completed and received prior to closing the loan</a:t>
          </a:r>
        </a:p>
      </dsp:txBody>
      <dsp:txXfrm>
        <a:off x="4120774" y="3645022"/>
        <a:ext cx="1658390" cy="907882"/>
      </dsp:txXfrm>
    </dsp:sp>
    <dsp:sp modelId="{6E56492D-EC03-42C5-B23C-35996485857C}">
      <dsp:nvSpPr>
        <dsp:cNvPr id="0" name=""/>
        <dsp:cNvSpPr/>
      </dsp:nvSpPr>
      <dsp:spPr>
        <a:xfrm rot="16200000">
          <a:off x="3870893" y="1972226"/>
          <a:ext cx="1199622" cy="144656"/>
        </a:xfrm>
        <a:prstGeom prst="rect">
          <a:avLst/>
        </a:prstGeom>
        <a:gradFill rotWithShape="0">
          <a:gsLst>
            <a:gs pos="0">
              <a:srgbClr val="156082">
                <a:shade val="90000"/>
                <a:hueOff val="599282"/>
                <a:satOff val="-58201"/>
                <a:lumOff val="49019"/>
                <a:alphaOff val="0"/>
                <a:satMod val="103000"/>
                <a:lumMod val="102000"/>
                <a:tint val="94000"/>
              </a:srgbClr>
            </a:gs>
            <a:gs pos="50000">
              <a:srgbClr val="156082">
                <a:shade val="90000"/>
                <a:hueOff val="599282"/>
                <a:satOff val="-58201"/>
                <a:lumOff val="49019"/>
                <a:alphaOff val="0"/>
                <a:satMod val="110000"/>
                <a:lumMod val="100000"/>
                <a:shade val="100000"/>
              </a:srgbClr>
            </a:gs>
            <a:gs pos="100000">
              <a:srgbClr val="156082">
                <a:shade val="90000"/>
                <a:hueOff val="599282"/>
                <a:satOff val="-58201"/>
                <a:lumOff val="49019"/>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9CEBBA3-4962-45AE-9067-B2D83E0170A7}">
      <dsp:nvSpPr>
        <dsp:cNvPr id="0" name=""/>
        <dsp:cNvSpPr/>
      </dsp:nvSpPr>
      <dsp:spPr>
        <a:xfrm>
          <a:off x="4146324" y="2411309"/>
          <a:ext cx="1607290" cy="964374"/>
        </a:xfrm>
        <a:prstGeom prst="roundRect">
          <a:avLst>
            <a:gd name="adj" fmla="val 10000"/>
          </a:avLst>
        </a:prstGeom>
        <a:gradFill rotWithShape="0">
          <a:gsLst>
            <a:gs pos="0">
              <a:srgbClr val="156082">
                <a:shade val="50000"/>
                <a:hueOff val="536045"/>
                <a:satOff val="-56344"/>
                <a:lumOff val="48620"/>
                <a:alphaOff val="0"/>
                <a:satMod val="103000"/>
                <a:lumMod val="102000"/>
                <a:tint val="94000"/>
              </a:srgbClr>
            </a:gs>
            <a:gs pos="50000">
              <a:srgbClr val="156082">
                <a:shade val="50000"/>
                <a:hueOff val="536045"/>
                <a:satOff val="-56344"/>
                <a:lumOff val="48620"/>
                <a:alphaOff val="0"/>
                <a:satMod val="110000"/>
                <a:lumMod val="100000"/>
                <a:shade val="100000"/>
              </a:srgbClr>
            </a:gs>
            <a:gs pos="100000">
              <a:srgbClr val="156082">
                <a:shade val="50000"/>
                <a:hueOff val="536045"/>
                <a:satOff val="-56344"/>
                <a:lumOff val="4862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The community will submit their Financial Due Diligence 14 days prior to pre-closing and IFA will review.</a:t>
          </a:r>
        </a:p>
      </dsp:txBody>
      <dsp:txXfrm>
        <a:off x="4174570" y="2439555"/>
        <a:ext cx="1550798" cy="907882"/>
      </dsp:txXfrm>
    </dsp:sp>
    <dsp:sp modelId="{E6C6E46A-7DB1-4AA3-8DF2-8F46D93B40D9}">
      <dsp:nvSpPr>
        <dsp:cNvPr id="0" name=""/>
        <dsp:cNvSpPr/>
      </dsp:nvSpPr>
      <dsp:spPr>
        <a:xfrm rot="16200000">
          <a:off x="3870893" y="766759"/>
          <a:ext cx="1199622" cy="144656"/>
        </a:xfrm>
        <a:prstGeom prst="rect">
          <a:avLst/>
        </a:prstGeom>
        <a:gradFill rotWithShape="0">
          <a:gsLst>
            <a:gs pos="0">
              <a:srgbClr val="156082">
                <a:shade val="90000"/>
                <a:hueOff val="479426"/>
                <a:satOff val="-46561"/>
                <a:lumOff val="39215"/>
                <a:alphaOff val="0"/>
                <a:satMod val="103000"/>
                <a:lumMod val="102000"/>
                <a:tint val="94000"/>
              </a:srgbClr>
            </a:gs>
            <a:gs pos="50000">
              <a:srgbClr val="156082">
                <a:shade val="90000"/>
                <a:hueOff val="479426"/>
                <a:satOff val="-46561"/>
                <a:lumOff val="39215"/>
                <a:alphaOff val="0"/>
                <a:satMod val="110000"/>
                <a:lumMod val="100000"/>
                <a:shade val="100000"/>
              </a:srgbClr>
            </a:gs>
            <a:gs pos="100000">
              <a:srgbClr val="156082">
                <a:shade val="90000"/>
                <a:hueOff val="479426"/>
                <a:satOff val="-46561"/>
                <a:lumOff val="39215"/>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A16A344-60EB-41D5-81D7-8CE52A655617}">
      <dsp:nvSpPr>
        <dsp:cNvPr id="0" name=""/>
        <dsp:cNvSpPr/>
      </dsp:nvSpPr>
      <dsp:spPr>
        <a:xfrm>
          <a:off x="4092528" y="1205841"/>
          <a:ext cx="1714882" cy="964374"/>
        </a:xfrm>
        <a:prstGeom prst="roundRect">
          <a:avLst>
            <a:gd name="adj" fmla="val 10000"/>
          </a:avLst>
        </a:prstGeom>
        <a:gradFill rotWithShape="0">
          <a:gsLst>
            <a:gs pos="0">
              <a:srgbClr val="156082">
                <a:shade val="50000"/>
                <a:hueOff val="536045"/>
                <a:satOff val="-56344"/>
                <a:lumOff val="48620"/>
                <a:alphaOff val="0"/>
                <a:satMod val="103000"/>
                <a:lumMod val="102000"/>
                <a:tint val="94000"/>
              </a:srgbClr>
            </a:gs>
            <a:gs pos="50000">
              <a:srgbClr val="156082">
                <a:shade val="50000"/>
                <a:hueOff val="536045"/>
                <a:satOff val="-56344"/>
                <a:lumOff val="48620"/>
                <a:alphaOff val="0"/>
                <a:satMod val="110000"/>
                <a:lumMod val="100000"/>
                <a:shade val="100000"/>
              </a:srgbClr>
            </a:gs>
            <a:gs pos="100000">
              <a:srgbClr val="156082">
                <a:shade val="50000"/>
                <a:hueOff val="536045"/>
                <a:satOff val="-56344"/>
                <a:lumOff val="48620"/>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Community will complete pre-closing with IFA</a:t>
          </a:r>
        </a:p>
      </dsp:txBody>
      <dsp:txXfrm>
        <a:off x="4120774" y="1234087"/>
        <a:ext cx="1658390" cy="907882"/>
      </dsp:txXfrm>
    </dsp:sp>
    <dsp:sp modelId="{EC0BC998-C641-4F5B-B1C5-6A416E29B34C}">
      <dsp:nvSpPr>
        <dsp:cNvPr id="0" name=""/>
        <dsp:cNvSpPr/>
      </dsp:nvSpPr>
      <dsp:spPr>
        <a:xfrm>
          <a:off x="4473823" y="164025"/>
          <a:ext cx="2239051" cy="144656"/>
        </a:xfrm>
        <a:prstGeom prst="rect">
          <a:avLst/>
        </a:prstGeom>
        <a:gradFill rotWithShape="0">
          <a:gsLst>
            <a:gs pos="0">
              <a:srgbClr val="156082">
                <a:shade val="90000"/>
                <a:hueOff val="359569"/>
                <a:satOff val="-34921"/>
                <a:lumOff val="29411"/>
                <a:alphaOff val="0"/>
                <a:satMod val="103000"/>
                <a:lumMod val="102000"/>
                <a:tint val="94000"/>
              </a:srgbClr>
            </a:gs>
            <a:gs pos="50000">
              <a:srgbClr val="156082">
                <a:shade val="90000"/>
                <a:hueOff val="359569"/>
                <a:satOff val="-34921"/>
                <a:lumOff val="29411"/>
                <a:alphaOff val="0"/>
                <a:satMod val="110000"/>
                <a:lumMod val="100000"/>
                <a:shade val="100000"/>
              </a:srgbClr>
            </a:gs>
            <a:gs pos="100000">
              <a:srgbClr val="156082">
                <a:shade val="90000"/>
                <a:hueOff val="359569"/>
                <a:satOff val="-34921"/>
                <a:lumOff val="29411"/>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3F52BEA-57FB-4F6D-9556-ACE7511D94A9}">
      <dsp:nvSpPr>
        <dsp:cNvPr id="0" name=""/>
        <dsp:cNvSpPr/>
      </dsp:nvSpPr>
      <dsp:spPr>
        <a:xfrm>
          <a:off x="4092528" y="374"/>
          <a:ext cx="1714882" cy="964374"/>
        </a:xfrm>
        <a:prstGeom prst="roundRect">
          <a:avLst>
            <a:gd name="adj" fmla="val 10000"/>
          </a:avLst>
        </a:prstGeom>
        <a:gradFill rotWithShape="0">
          <a:gsLst>
            <a:gs pos="0">
              <a:srgbClr val="156082">
                <a:shade val="50000"/>
                <a:hueOff val="428836"/>
                <a:satOff val="-45075"/>
                <a:lumOff val="38896"/>
                <a:alphaOff val="0"/>
                <a:satMod val="103000"/>
                <a:lumMod val="102000"/>
                <a:tint val="94000"/>
              </a:srgbClr>
            </a:gs>
            <a:gs pos="50000">
              <a:srgbClr val="156082">
                <a:shade val="50000"/>
                <a:hueOff val="428836"/>
                <a:satOff val="-45075"/>
                <a:lumOff val="38896"/>
                <a:alphaOff val="0"/>
                <a:satMod val="110000"/>
                <a:lumMod val="100000"/>
                <a:shade val="100000"/>
              </a:srgbClr>
            </a:gs>
            <a:gs pos="100000">
              <a:srgbClr val="156082">
                <a:shade val="50000"/>
                <a:hueOff val="428836"/>
                <a:satOff val="-45075"/>
                <a:lumOff val="38896"/>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Community issues bond, that will be sold to IFA</a:t>
          </a:r>
        </a:p>
      </dsp:txBody>
      <dsp:txXfrm>
        <a:off x="4120774" y="28620"/>
        <a:ext cx="1658390" cy="907882"/>
      </dsp:txXfrm>
    </dsp:sp>
    <dsp:sp modelId="{81A82D3E-AC65-4F3D-A3B7-D5046F07CCD8}">
      <dsp:nvSpPr>
        <dsp:cNvPr id="0" name=""/>
        <dsp:cNvSpPr/>
      </dsp:nvSpPr>
      <dsp:spPr>
        <a:xfrm rot="5400000">
          <a:off x="6116181" y="766759"/>
          <a:ext cx="1199622" cy="144656"/>
        </a:xfrm>
        <a:prstGeom prst="rect">
          <a:avLst/>
        </a:prstGeom>
        <a:gradFill rotWithShape="0">
          <a:gsLst>
            <a:gs pos="0">
              <a:srgbClr val="156082">
                <a:shade val="90000"/>
                <a:hueOff val="239713"/>
                <a:satOff val="-23280"/>
                <a:lumOff val="19608"/>
                <a:alphaOff val="0"/>
                <a:satMod val="103000"/>
                <a:lumMod val="102000"/>
                <a:tint val="94000"/>
              </a:srgbClr>
            </a:gs>
            <a:gs pos="50000">
              <a:srgbClr val="156082">
                <a:shade val="90000"/>
                <a:hueOff val="239713"/>
                <a:satOff val="-23280"/>
                <a:lumOff val="19608"/>
                <a:alphaOff val="0"/>
                <a:satMod val="110000"/>
                <a:lumMod val="100000"/>
                <a:shade val="100000"/>
              </a:srgbClr>
            </a:gs>
            <a:gs pos="100000">
              <a:srgbClr val="156082">
                <a:shade val="90000"/>
                <a:hueOff val="239713"/>
                <a:satOff val="-23280"/>
                <a:lumOff val="1960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2E13D4D-A769-4F49-878E-E53CD4EF04F5}">
      <dsp:nvSpPr>
        <dsp:cNvPr id="0" name=""/>
        <dsp:cNvSpPr/>
      </dsp:nvSpPr>
      <dsp:spPr>
        <a:xfrm>
          <a:off x="6337816" y="374"/>
          <a:ext cx="1714882" cy="964374"/>
        </a:xfrm>
        <a:prstGeom prst="roundRect">
          <a:avLst>
            <a:gd name="adj" fmla="val 10000"/>
          </a:avLst>
        </a:prstGeom>
        <a:gradFill rotWithShape="0">
          <a:gsLst>
            <a:gs pos="0">
              <a:srgbClr val="156082">
                <a:shade val="50000"/>
                <a:hueOff val="321627"/>
                <a:satOff val="-33806"/>
                <a:lumOff val="29172"/>
                <a:alphaOff val="0"/>
                <a:satMod val="103000"/>
                <a:lumMod val="102000"/>
                <a:tint val="94000"/>
              </a:srgbClr>
            </a:gs>
            <a:gs pos="50000">
              <a:srgbClr val="156082">
                <a:shade val="50000"/>
                <a:hueOff val="321627"/>
                <a:satOff val="-33806"/>
                <a:lumOff val="29172"/>
                <a:alphaOff val="0"/>
                <a:satMod val="110000"/>
                <a:lumMod val="100000"/>
                <a:shade val="100000"/>
              </a:srgbClr>
            </a:gs>
            <a:gs pos="100000">
              <a:srgbClr val="156082">
                <a:shade val="50000"/>
                <a:hueOff val="321627"/>
                <a:satOff val="-33806"/>
                <a:lumOff val="29172"/>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Interest payments begin within 6 months of loan closing</a:t>
          </a:r>
        </a:p>
      </dsp:txBody>
      <dsp:txXfrm>
        <a:off x="6366062" y="28620"/>
        <a:ext cx="1658390" cy="907882"/>
      </dsp:txXfrm>
    </dsp:sp>
    <dsp:sp modelId="{C0ABEE83-E48F-4970-B4C6-298003B99AAB}">
      <dsp:nvSpPr>
        <dsp:cNvPr id="0" name=""/>
        <dsp:cNvSpPr/>
      </dsp:nvSpPr>
      <dsp:spPr>
        <a:xfrm rot="5400000">
          <a:off x="6116181" y="1972226"/>
          <a:ext cx="1199622" cy="144656"/>
        </a:xfrm>
        <a:prstGeom prst="rect">
          <a:avLst/>
        </a:prstGeom>
        <a:gradFill rotWithShape="0">
          <a:gsLst>
            <a:gs pos="0">
              <a:srgbClr val="156082">
                <a:shade val="90000"/>
                <a:hueOff val="119856"/>
                <a:satOff val="-11640"/>
                <a:lumOff val="9804"/>
                <a:alphaOff val="0"/>
                <a:satMod val="103000"/>
                <a:lumMod val="102000"/>
                <a:tint val="94000"/>
              </a:srgbClr>
            </a:gs>
            <a:gs pos="50000">
              <a:srgbClr val="156082">
                <a:shade val="90000"/>
                <a:hueOff val="119856"/>
                <a:satOff val="-11640"/>
                <a:lumOff val="9804"/>
                <a:alphaOff val="0"/>
                <a:satMod val="110000"/>
                <a:lumMod val="100000"/>
                <a:shade val="100000"/>
              </a:srgbClr>
            </a:gs>
            <a:gs pos="100000">
              <a:srgbClr val="156082">
                <a:shade val="90000"/>
                <a:hueOff val="119856"/>
                <a:satOff val="-11640"/>
                <a:lumOff val="980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65202A1-0E99-44DF-96F2-1DB85AC0C2D1}">
      <dsp:nvSpPr>
        <dsp:cNvPr id="0" name=""/>
        <dsp:cNvSpPr/>
      </dsp:nvSpPr>
      <dsp:spPr>
        <a:xfrm>
          <a:off x="6337816" y="1205841"/>
          <a:ext cx="1714882" cy="964374"/>
        </a:xfrm>
        <a:prstGeom prst="roundRect">
          <a:avLst>
            <a:gd name="adj" fmla="val 10000"/>
          </a:avLst>
        </a:prstGeom>
        <a:gradFill rotWithShape="0">
          <a:gsLst>
            <a:gs pos="0">
              <a:srgbClr val="156082">
                <a:shade val="50000"/>
                <a:hueOff val="214418"/>
                <a:satOff val="-22537"/>
                <a:lumOff val="19448"/>
                <a:alphaOff val="0"/>
                <a:satMod val="103000"/>
                <a:lumMod val="102000"/>
                <a:tint val="94000"/>
              </a:srgbClr>
            </a:gs>
            <a:gs pos="50000">
              <a:srgbClr val="156082">
                <a:shade val="50000"/>
                <a:hueOff val="214418"/>
                <a:satOff val="-22537"/>
                <a:lumOff val="19448"/>
                <a:alphaOff val="0"/>
                <a:satMod val="110000"/>
                <a:lumMod val="100000"/>
                <a:shade val="100000"/>
              </a:srgbClr>
            </a:gs>
            <a:gs pos="100000">
              <a:srgbClr val="156082">
                <a:shade val="50000"/>
                <a:hueOff val="214418"/>
                <a:satOff val="-22537"/>
                <a:lumOff val="19448"/>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Project is constructed and loan is drawn down following disbursement process</a:t>
          </a:r>
        </a:p>
      </dsp:txBody>
      <dsp:txXfrm>
        <a:off x="6366062" y="1234087"/>
        <a:ext cx="1658390" cy="907882"/>
      </dsp:txXfrm>
    </dsp:sp>
    <dsp:sp modelId="{FFA01CE1-CB6E-482C-B128-F2D28C187CCA}">
      <dsp:nvSpPr>
        <dsp:cNvPr id="0" name=""/>
        <dsp:cNvSpPr/>
      </dsp:nvSpPr>
      <dsp:spPr>
        <a:xfrm>
          <a:off x="6337816" y="2411309"/>
          <a:ext cx="1714882" cy="964374"/>
        </a:xfrm>
        <a:prstGeom prst="roundRect">
          <a:avLst>
            <a:gd name="adj" fmla="val 10000"/>
          </a:avLst>
        </a:prstGeom>
        <a:gradFill rotWithShape="0">
          <a:gsLst>
            <a:gs pos="0">
              <a:srgbClr val="156082">
                <a:shade val="50000"/>
                <a:hueOff val="107209"/>
                <a:satOff val="-11269"/>
                <a:lumOff val="9724"/>
                <a:alphaOff val="0"/>
                <a:satMod val="103000"/>
                <a:lumMod val="102000"/>
                <a:tint val="94000"/>
              </a:srgbClr>
            </a:gs>
            <a:gs pos="50000">
              <a:srgbClr val="156082">
                <a:shade val="50000"/>
                <a:hueOff val="107209"/>
                <a:satOff val="-11269"/>
                <a:lumOff val="9724"/>
                <a:alphaOff val="0"/>
                <a:satMod val="110000"/>
                <a:lumMod val="100000"/>
                <a:shade val="100000"/>
              </a:srgbClr>
            </a:gs>
            <a:gs pos="100000">
              <a:srgbClr val="156082">
                <a:shade val="50000"/>
                <a:hueOff val="107209"/>
                <a:satOff val="-11269"/>
                <a:lumOff val="9724"/>
                <a:alphaOff val="0"/>
                <a:lumMod val="99000"/>
                <a:satMod val="120000"/>
                <a:shade val="78000"/>
              </a:srgb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kern="1200">
              <a:solidFill>
                <a:sysClr val="window" lastClr="FFFFFF"/>
              </a:solidFill>
              <a:latin typeface="Aptos" panose="02110004020202020204"/>
              <a:ea typeface="+mn-ea"/>
              <a:cs typeface="+mn-cs"/>
            </a:rPr>
            <a:t>Principal payment begins within 12 months of substantial completion of the project</a:t>
          </a:r>
        </a:p>
      </dsp:txBody>
      <dsp:txXfrm>
        <a:off x="6366062" y="2439555"/>
        <a:ext cx="1658390" cy="90788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3AF887-A6AF-4206-9A3E-05119445984C}" type="datetimeFigureOut">
              <a:rPr lang="en-US" smtClean="0"/>
              <a:t>10/10/2024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60CB48E-5E55-46E0-A3D9-4C96BC9C3D88}" type="slidenum">
              <a:rPr lang="en-US" smtClean="0"/>
              <a:t>‹#›</a:t>
            </a:fld>
            <a:endParaRPr lang="en-US"/>
          </a:p>
        </p:txBody>
      </p:sp>
    </p:spTree>
    <p:extLst>
      <p:ext uri="{BB962C8B-B14F-4D97-AF65-F5344CB8AC3E}">
        <p14:creationId xmlns:p14="http://schemas.microsoft.com/office/powerpoint/2010/main" val="1767101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CC9C0-23E9-8FE0-0DDB-44D63662AE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A09CCF-2B60-5DC6-1D48-734118A28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16FD33-CD04-D146-4377-1E3488280868}"/>
              </a:ext>
            </a:extLst>
          </p:cNvPr>
          <p:cNvSpPr>
            <a:spLocks noGrp="1"/>
          </p:cNvSpPr>
          <p:nvPr>
            <p:ph type="dt" sz="half" idx="10"/>
          </p:nvPr>
        </p:nvSpPr>
        <p:spPr/>
        <p:txBody>
          <a:bodyPr/>
          <a:lstStyle/>
          <a:p>
            <a:fld id="{310D0ECD-27D8-4369-A42E-0A1FC94102AD}" type="datetime1">
              <a:rPr lang="en-US" smtClean="0"/>
              <a:t>10/10/2024</a:t>
            </a:fld>
            <a:endParaRPr lang="en-US"/>
          </a:p>
        </p:txBody>
      </p:sp>
      <p:sp>
        <p:nvSpPr>
          <p:cNvPr id="5" name="Footer Placeholder 4">
            <a:extLst>
              <a:ext uri="{FF2B5EF4-FFF2-40B4-BE49-F238E27FC236}">
                <a16:creationId xmlns:a16="http://schemas.microsoft.com/office/drawing/2014/main" id="{DCBDD42D-86DC-C8CE-4611-491B533D8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1F177-0312-675E-E4AE-FC716CC04EC6}"/>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29042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478D7-34BC-F9B3-7F94-998951EE8A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521DE2-9CE7-EBFE-B3C5-3C2177EAAE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4BA8E-B9AD-D8B7-E626-E2B06DCD9578}"/>
              </a:ext>
            </a:extLst>
          </p:cNvPr>
          <p:cNvSpPr>
            <a:spLocks noGrp="1"/>
          </p:cNvSpPr>
          <p:nvPr>
            <p:ph type="dt" sz="half" idx="10"/>
          </p:nvPr>
        </p:nvSpPr>
        <p:spPr/>
        <p:txBody>
          <a:bodyPr/>
          <a:lstStyle/>
          <a:p>
            <a:fld id="{E065B776-18C4-4D4A-91AA-04A4BFF0F35E}" type="datetime1">
              <a:rPr lang="en-US" smtClean="0"/>
              <a:t>10/10/2024</a:t>
            </a:fld>
            <a:endParaRPr lang="en-US"/>
          </a:p>
        </p:txBody>
      </p:sp>
      <p:sp>
        <p:nvSpPr>
          <p:cNvPr id="5" name="Footer Placeholder 4">
            <a:extLst>
              <a:ext uri="{FF2B5EF4-FFF2-40B4-BE49-F238E27FC236}">
                <a16:creationId xmlns:a16="http://schemas.microsoft.com/office/drawing/2014/main" id="{C5D26AA9-137A-DB5B-C980-A50481331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4EC2E-A9E4-E4E1-A60F-7467FA41CDBD}"/>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3266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6A3200-E294-AD21-0B08-6D691AD596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908F2B-BF0D-EF0C-C365-19B679DE57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22B05-A3C6-CFF7-9626-AEAB46422401}"/>
              </a:ext>
            </a:extLst>
          </p:cNvPr>
          <p:cNvSpPr>
            <a:spLocks noGrp="1"/>
          </p:cNvSpPr>
          <p:nvPr>
            <p:ph type="dt" sz="half" idx="10"/>
          </p:nvPr>
        </p:nvSpPr>
        <p:spPr/>
        <p:txBody>
          <a:bodyPr/>
          <a:lstStyle/>
          <a:p>
            <a:fld id="{E0B478B6-64F5-4D91-995A-0AAF8ABC256A}" type="datetime1">
              <a:rPr lang="en-US" smtClean="0"/>
              <a:t>10/10/2024</a:t>
            </a:fld>
            <a:endParaRPr lang="en-US"/>
          </a:p>
        </p:txBody>
      </p:sp>
      <p:sp>
        <p:nvSpPr>
          <p:cNvPr id="5" name="Footer Placeholder 4">
            <a:extLst>
              <a:ext uri="{FF2B5EF4-FFF2-40B4-BE49-F238E27FC236}">
                <a16:creationId xmlns:a16="http://schemas.microsoft.com/office/drawing/2014/main" id="{74B5716B-4516-E5C2-17E3-AF5D669509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31C94-A5A6-D42D-1E1B-8562B00B9D6F}"/>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95903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63C8-0F53-7F6E-6E2D-E97D06696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E687D-6CC0-2984-5769-CB942FECCA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DE03C-CD3B-D11D-C295-16CFE3BB9045}"/>
              </a:ext>
            </a:extLst>
          </p:cNvPr>
          <p:cNvSpPr>
            <a:spLocks noGrp="1"/>
          </p:cNvSpPr>
          <p:nvPr>
            <p:ph type="dt" sz="half" idx="10"/>
          </p:nvPr>
        </p:nvSpPr>
        <p:spPr/>
        <p:txBody>
          <a:bodyPr/>
          <a:lstStyle/>
          <a:p>
            <a:fld id="{21CAF8B5-868C-43FD-8E8F-9EE2BC0769C5}" type="datetime1">
              <a:rPr lang="en-US" smtClean="0"/>
              <a:t>10/10/2024</a:t>
            </a:fld>
            <a:endParaRPr lang="en-US"/>
          </a:p>
        </p:txBody>
      </p:sp>
      <p:sp>
        <p:nvSpPr>
          <p:cNvPr id="5" name="Footer Placeholder 4">
            <a:extLst>
              <a:ext uri="{FF2B5EF4-FFF2-40B4-BE49-F238E27FC236}">
                <a16:creationId xmlns:a16="http://schemas.microsoft.com/office/drawing/2014/main" id="{E1B39A8F-FD49-162A-23E1-FF4432FDC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A5895-5738-FDC3-1ACD-036DA3E49084}"/>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81113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FE5C-9CCF-F656-9416-7F72670019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65886D-26DB-C35C-4C91-9ABE60699D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08A02-6C9D-010C-4AB9-B9954B3F2EA1}"/>
              </a:ext>
            </a:extLst>
          </p:cNvPr>
          <p:cNvSpPr>
            <a:spLocks noGrp="1"/>
          </p:cNvSpPr>
          <p:nvPr>
            <p:ph type="dt" sz="half" idx="10"/>
          </p:nvPr>
        </p:nvSpPr>
        <p:spPr/>
        <p:txBody>
          <a:bodyPr/>
          <a:lstStyle/>
          <a:p>
            <a:fld id="{8311AA67-2C17-4771-89AB-D5D8CEFFC745}" type="datetime1">
              <a:rPr lang="en-US" smtClean="0"/>
              <a:t>10/10/2024</a:t>
            </a:fld>
            <a:endParaRPr lang="en-US"/>
          </a:p>
        </p:txBody>
      </p:sp>
      <p:sp>
        <p:nvSpPr>
          <p:cNvPr id="5" name="Footer Placeholder 4">
            <a:extLst>
              <a:ext uri="{FF2B5EF4-FFF2-40B4-BE49-F238E27FC236}">
                <a16:creationId xmlns:a16="http://schemas.microsoft.com/office/drawing/2014/main" id="{77907AF0-273D-F14F-22FF-E128D7A70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287CF-3B3B-84AD-CC49-EC38579A6A2F}"/>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83931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DB58-7E83-EECB-2A17-13278AA328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57DD98-E07F-9D2A-6A20-A5B16B73C8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48424-7F31-0216-80A8-7B10F93D6B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AF6018-BDF6-E183-0EE4-C4F1056F6106}"/>
              </a:ext>
            </a:extLst>
          </p:cNvPr>
          <p:cNvSpPr>
            <a:spLocks noGrp="1"/>
          </p:cNvSpPr>
          <p:nvPr>
            <p:ph type="dt" sz="half" idx="10"/>
          </p:nvPr>
        </p:nvSpPr>
        <p:spPr/>
        <p:txBody>
          <a:bodyPr/>
          <a:lstStyle/>
          <a:p>
            <a:fld id="{5518E37C-7C4B-47F0-8C9A-4B428D7EF950}" type="datetime1">
              <a:rPr lang="en-US" smtClean="0"/>
              <a:t>10/10/2024</a:t>
            </a:fld>
            <a:endParaRPr lang="en-US"/>
          </a:p>
        </p:txBody>
      </p:sp>
      <p:sp>
        <p:nvSpPr>
          <p:cNvPr id="6" name="Footer Placeholder 5">
            <a:extLst>
              <a:ext uri="{FF2B5EF4-FFF2-40B4-BE49-F238E27FC236}">
                <a16:creationId xmlns:a16="http://schemas.microsoft.com/office/drawing/2014/main" id="{818664AE-1BE0-3C99-9D96-06E553CC1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B3D7A-4EE3-CB5D-EA1D-B5EC4E18B061}"/>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93987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4BC89-0454-E077-E95E-4740802ECD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AD11E4-C9F5-9C1B-E109-C7CF98696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350633-93DA-4D93-FE12-7102E0F89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87CE0C-FF62-9EAE-159E-DAE054B126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8EF9F-A138-C3A8-9EC2-C28E213A7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04C71E-6A53-F2A4-0542-21BE4FCB2513}"/>
              </a:ext>
            </a:extLst>
          </p:cNvPr>
          <p:cNvSpPr>
            <a:spLocks noGrp="1"/>
          </p:cNvSpPr>
          <p:nvPr>
            <p:ph type="dt" sz="half" idx="10"/>
          </p:nvPr>
        </p:nvSpPr>
        <p:spPr/>
        <p:txBody>
          <a:bodyPr/>
          <a:lstStyle/>
          <a:p>
            <a:fld id="{9B495E47-54DD-48AD-B10B-BAFF74B96BDF}" type="datetime1">
              <a:rPr lang="en-US" smtClean="0"/>
              <a:t>10/10/2024</a:t>
            </a:fld>
            <a:endParaRPr lang="en-US"/>
          </a:p>
        </p:txBody>
      </p:sp>
      <p:sp>
        <p:nvSpPr>
          <p:cNvPr id="8" name="Footer Placeholder 7">
            <a:extLst>
              <a:ext uri="{FF2B5EF4-FFF2-40B4-BE49-F238E27FC236}">
                <a16:creationId xmlns:a16="http://schemas.microsoft.com/office/drawing/2014/main" id="{09B98C51-AD48-2C9D-C799-3FB03332C1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3DA019-43BE-6B8E-098F-FF4BEFD85F23}"/>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257590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2A5C-544B-12D8-1471-79AEC70810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82DDA3-5B58-CF13-FED4-485113D5B8F4}"/>
              </a:ext>
            </a:extLst>
          </p:cNvPr>
          <p:cNvSpPr>
            <a:spLocks noGrp="1"/>
          </p:cNvSpPr>
          <p:nvPr>
            <p:ph type="dt" sz="half" idx="10"/>
          </p:nvPr>
        </p:nvSpPr>
        <p:spPr/>
        <p:txBody>
          <a:bodyPr/>
          <a:lstStyle/>
          <a:p>
            <a:fld id="{392BB404-5D40-496E-8BB8-13D55010EA8A}" type="datetime1">
              <a:rPr lang="en-US" smtClean="0"/>
              <a:t>10/10/2024</a:t>
            </a:fld>
            <a:endParaRPr lang="en-US"/>
          </a:p>
        </p:txBody>
      </p:sp>
      <p:sp>
        <p:nvSpPr>
          <p:cNvPr id="4" name="Footer Placeholder 3">
            <a:extLst>
              <a:ext uri="{FF2B5EF4-FFF2-40B4-BE49-F238E27FC236}">
                <a16:creationId xmlns:a16="http://schemas.microsoft.com/office/drawing/2014/main" id="{D78A0B35-6A35-F3CA-CE1C-F8EB82A7CA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3433B5-4805-FDAE-75C4-E3CFD7E1FB8B}"/>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52867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CDEE6-B22B-1762-B4C8-5DE744D117CB}"/>
              </a:ext>
            </a:extLst>
          </p:cNvPr>
          <p:cNvSpPr>
            <a:spLocks noGrp="1"/>
          </p:cNvSpPr>
          <p:nvPr>
            <p:ph type="dt" sz="half" idx="10"/>
          </p:nvPr>
        </p:nvSpPr>
        <p:spPr/>
        <p:txBody>
          <a:bodyPr/>
          <a:lstStyle/>
          <a:p>
            <a:fld id="{BAD26BFD-1EE5-4929-A0CD-A88144BE857F}" type="datetime1">
              <a:rPr lang="en-US" smtClean="0"/>
              <a:t>10/10/2024</a:t>
            </a:fld>
            <a:endParaRPr lang="en-US"/>
          </a:p>
        </p:txBody>
      </p:sp>
      <p:sp>
        <p:nvSpPr>
          <p:cNvPr id="3" name="Footer Placeholder 2">
            <a:extLst>
              <a:ext uri="{FF2B5EF4-FFF2-40B4-BE49-F238E27FC236}">
                <a16:creationId xmlns:a16="http://schemas.microsoft.com/office/drawing/2014/main" id="{7C8F1C4E-A64A-C850-942B-4600A1B0C6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39505E-DF16-B413-69E9-DB6A99547084}"/>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75355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6459-FDB3-ED74-4ED6-7E18CD539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3D753B-13D4-6971-39BC-D7F8CA078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2FDEDA-FB8E-7724-3CAF-7EF3FC352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F2CD8-7C84-E0E3-C40E-AD9269A7C6BE}"/>
              </a:ext>
            </a:extLst>
          </p:cNvPr>
          <p:cNvSpPr>
            <a:spLocks noGrp="1"/>
          </p:cNvSpPr>
          <p:nvPr>
            <p:ph type="dt" sz="half" idx="10"/>
          </p:nvPr>
        </p:nvSpPr>
        <p:spPr/>
        <p:txBody>
          <a:bodyPr/>
          <a:lstStyle/>
          <a:p>
            <a:fld id="{812BDF00-1195-4A6C-A409-E8B76D9DFDEF}" type="datetime1">
              <a:rPr lang="en-US" smtClean="0"/>
              <a:t>10/10/2024</a:t>
            </a:fld>
            <a:endParaRPr lang="en-US"/>
          </a:p>
        </p:txBody>
      </p:sp>
      <p:sp>
        <p:nvSpPr>
          <p:cNvPr id="6" name="Footer Placeholder 5">
            <a:extLst>
              <a:ext uri="{FF2B5EF4-FFF2-40B4-BE49-F238E27FC236}">
                <a16:creationId xmlns:a16="http://schemas.microsoft.com/office/drawing/2014/main" id="{37AC8F74-CB90-C052-14D6-764DD78F7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C2C96-FCA9-2BD5-08CD-471F0D27FA12}"/>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133888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8662-4447-84F4-1379-F3AA2146D7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466939-BB3A-1837-656D-B725EE6F1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9F4C4A-02AD-5D3A-D398-D1F8941BA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7D617-67A4-DD38-3BBF-2B689260B6A0}"/>
              </a:ext>
            </a:extLst>
          </p:cNvPr>
          <p:cNvSpPr>
            <a:spLocks noGrp="1"/>
          </p:cNvSpPr>
          <p:nvPr>
            <p:ph type="dt" sz="half" idx="10"/>
          </p:nvPr>
        </p:nvSpPr>
        <p:spPr/>
        <p:txBody>
          <a:bodyPr/>
          <a:lstStyle/>
          <a:p>
            <a:fld id="{FEB03607-B6F8-4433-AB2D-8AC61B608A05}" type="datetime1">
              <a:rPr lang="en-US" smtClean="0"/>
              <a:t>10/10/2024</a:t>
            </a:fld>
            <a:endParaRPr lang="en-US"/>
          </a:p>
        </p:txBody>
      </p:sp>
      <p:sp>
        <p:nvSpPr>
          <p:cNvPr id="6" name="Footer Placeholder 5">
            <a:extLst>
              <a:ext uri="{FF2B5EF4-FFF2-40B4-BE49-F238E27FC236}">
                <a16:creationId xmlns:a16="http://schemas.microsoft.com/office/drawing/2014/main" id="{ACEAFD93-69BB-EBC9-D4A8-481CCB14AB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E5861-168E-9610-DF89-AF718405F1D2}"/>
              </a:ext>
            </a:extLst>
          </p:cNvPr>
          <p:cNvSpPr>
            <a:spLocks noGrp="1"/>
          </p:cNvSpPr>
          <p:nvPr>
            <p:ph type="sldNum" sz="quarter" idx="12"/>
          </p:nvPr>
        </p:nvSpPr>
        <p:spPr/>
        <p:txBody>
          <a:bodyPr/>
          <a:lstStyle/>
          <a:p>
            <a:fld id="{6A482A55-FC32-45A6-B1BB-12C49385F27C}" type="slidenum">
              <a:rPr lang="en-US" smtClean="0"/>
              <a:t>‹#›</a:t>
            </a:fld>
            <a:endParaRPr lang="en-US"/>
          </a:p>
        </p:txBody>
      </p:sp>
    </p:spTree>
    <p:extLst>
      <p:ext uri="{BB962C8B-B14F-4D97-AF65-F5344CB8AC3E}">
        <p14:creationId xmlns:p14="http://schemas.microsoft.com/office/powerpoint/2010/main" val="34062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CF8C38-110A-12AC-419E-67F2DAA91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DE894-D247-D3F8-96CD-08269E999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C506B-F7D8-A187-2FBF-A8E5313F9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C9B9E-C7F4-4E07-80F1-7CA35D14BC4B}" type="datetime1">
              <a:rPr lang="en-US" smtClean="0"/>
              <a:t>10/10/2024</a:t>
            </a:fld>
            <a:endParaRPr lang="en-US"/>
          </a:p>
        </p:txBody>
      </p:sp>
      <p:sp>
        <p:nvSpPr>
          <p:cNvPr id="5" name="Footer Placeholder 4">
            <a:extLst>
              <a:ext uri="{FF2B5EF4-FFF2-40B4-BE49-F238E27FC236}">
                <a16:creationId xmlns:a16="http://schemas.microsoft.com/office/drawing/2014/main" id="{734D2222-5DCB-2DEF-E6A1-129C2E00E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3DD8DA-BC0E-8F6D-0C8C-A05F1328B4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82A55-FC32-45A6-B1BB-12C49385F27C}" type="slidenum">
              <a:rPr lang="en-US" smtClean="0"/>
              <a:t>‹#›</a:t>
            </a:fld>
            <a:endParaRPr lang="en-US"/>
          </a:p>
        </p:txBody>
      </p:sp>
    </p:spTree>
    <p:extLst>
      <p:ext uri="{BB962C8B-B14F-4D97-AF65-F5344CB8AC3E}">
        <p14:creationId xmlns:p14="http://schemas.microsoft.com/office/powerpoint/2010/main" val="3364761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ndianahousingdashboard.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in.gov/ifa/srf/finance/summary-of-current-interest-rate-policy/"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3A7A-DFCB-9ED1-2C36-B65218DA9866}"/>
              </a:ext>
            </a:extLst>
          </p:cNvPr>
          <p:cNvSpPr>
            <a:spLocks noGrp="1"/>
          </p:cNvSpPr>
          <p:nvPr>
            <p:ph type="ctrTitle"/>
          </p:nvPr>
        </p:nvSpPr>
        <p:spPr>
          <a:xfrm>
            <a:off x="2587074" y="721504"/>
            <a:ext cx="5215236" cy="1316052"/>
          </a:xfrm>
        </p:spPr>
        <p:txBody>
          <a:bodyPr>
            <a:normAutofit/>
          </a:bodyPr>
          <a:lstStyle/>
          <a:p>
            <a:r>
              <a:rPr lang="en-US" sz="4400" dirty="0"/>
              <a:t>Purpose of Program </a:t>
            </a:r>
          </a:p>
        </p:txBody>
      </p:sp>
      <p:sp>
        <p:nvSpPr>
          <p:cNvPr id="3" name="Subtitle 2">
            <a:extLst>
              <a:ext uri="{FF2B5EF4-FFF2-40B4-BE49-F238E27FC236}">
                <a16:creationId xmlns:a16="http://schemas.microsoft.com/office/drawing/2014/main" id="{F3157C6C-476B-FBCB-550F-00EB67D2217A}"/>
              </a:ext>
            </a:extLst>
          </p:cNvPr>
          <p:cNvSpPr>
            <a:spLocks noGrp="1"/>
          </p:cNvSpPr>
          <p:nvPr>
            <p:ph type="subTitle" idx="1"/>
          </p:nvPr>
        </p:nvSpPr>
        <p:spPr>
          <a:xfrm>
            <a:off x="998958" y="2333002"/>
            <a:ext cx="9144000" cy="4238713"/>
          </a:xfrm>
        </p:spPr>
        <p:txBody>
          <a:bodyPr>
            <a:normAutofit lnSpcReduction="10000"/>
          </a:bodyPr>
          <a:lstStyle/>
          <a:p>
            <a:endParaRPr lang="en-US" b="1" dirty="0"/>
          </a:p>
          <a:p>
            <a:r>
              <a:rPr lang="en-US" sz="3000" dirty="0"/>
              <a:t>The purpose of the Residential Housing Infrastructure Assistance Program(“Program”) and the associated Residential Infrastructure Fund(“Fund”) is to provide financial assistance to eligible participants to finance infrastructure projects that support residential housing development in communities that demonstrate need for additional housing inventory based on local job growth. The Program and Fund will be administered by the Indiana Finance Authority.</a:t>
            </a:r>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DDC21AD3-FD57-A4B0-3F05-9DAEA6B15E98}"/>
              </a:ext>
            </a:extLst>
          </p:cNvPr>
          <p:cNvPicPr>
            <a:picLocks noChangeAspect="1"/>
          </p:cNvPicPr>
          <p:nvPr/>
        </p:nvPicPr>
        <p:blipFill>
          <a:blip r:embed="rId2"/>
          <a:stretch>
            <a:fillRect/>
          </a:stretch>
        </p:blipFill>
        <p:spPr>
          <a:xfrm>
            <a:off x="7612062" y="598884"/>
            <a:ext cx="3055938" cy="1666875"/>
          </a:xfrm>
          <a:prstGeom prst="rect">
            <a:avLst/>
          </a:prstGeom>
        </p:spPr>
      </p:pic>
      <p:pic>
        <p:nvPicPr>
          <p:cNvPr id="4" name="Picture 2">
            <a:extLst>
              <a:ext uri="{FF2B5EF4-FFF2-40B4-BE49-F238E27FC236}">
                <a16:creationId xmlns:a16="http://schemas.microsoft.com/office/drawing/2014/main" id="{3716A7D7-3C06-7C25-9BBC-9C7F4C276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4049" y="721504"/>
            <a:ext cx="1343025" cy="1316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D077AFEA-2D13-9A54-53A9-EE256B623333}"/>
              </a:ext>
            </a:extLst>
          </p:cNvPr>
          <p:cNvSpPr>
            <a:spLocks noGrp="1"/>
          </p:cNvSpPr>
          <p:nvPr>
            <p:ph type="sldNum" sz="quarter" idx="12"/>
          </p:nvPr>
        </p:nvSpPr>
        <p:spPr/>
        <p:txBody>
          <a:bodyPr/>
          <a:lstStyle/>
          <a:p>
            <a:fld id="{6A482A55-FC32-45A6-B1BB-12C49385F27C}" type="slidenum">
              <a:rPr lang="en-US" smtClean="0"/>
              <a:t>1</a:t>
            </a:fld>
            <a:endParaRPr lang="en-US" dirty="0"/>
          </a:p>
        </p:txBody>
      </p:sp>
    </p:spTree>
    <p:extLst>
      <p:ext uri="{BB962C8B-B14F-4D97-AF65-F5344CB8AC3E}">
        <p14:creationId xmlns:p14="http://schemas.microsoft.com/office/powerpoint/2010/main" val="34806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38FA-2D4B-27CD-858B-5C7940F48075}"/>
              </a:ext>
            </a:extLst>
          </p:cNvPr>
          <p:cNvSpPr>
            <a:spLocks noGrp="1"/>
          </p:cNvSpPr>
          <p:nvPr>
            <p:ph type="title"/>
          </p:nvPr>
        </p:nvSpPr>
        <p:spPr/>
        <p:txBody>
          <a:bodyPr/>
          <a:lstStyle/>
          <a:p>
            <a:r>
              <a:rPr lang="en-US" dirty="0"/>
              <a:t>                  Uses of the Fund</a:t>
            </a:r>
          </a:p>
        </p:txBody>
      </p:sp>
      <p:sp>
        <p:nvSpPr>
          <p:cNvPr id="3" name="Content Placeholder 2">
            <a:extLst>
              <a:ext uri="{FF2B5EF4-FFF2-40B4-BE49-F238E27FC236}">
                <a16:creationId xmlns:a16="http://schemas.microsoft.com/office/drawing/2014/main" id="{E115B3BB-9CA0-A33B-4687-BAA1BF7A2FAC}"/>
              </a:ext>
            </a:extLst>
          </p:cNvPr>
          <p:cNvSpPr>
            <a:spLocks noGrp="1"/>
          </p:cNvSpPr>
          <p:nvPr>
            <p:ph idx="1"/>
          </p:nvPr>
        </p:nvSpPr>
        <p:spPr>
          <a:xfrm>
            <a:off x="838200" y="1897063"/>
            <a:ext cx="10515600" cy="4279900"/>
          </a:xfrm>
        </p:spPr>
        <p:txBody>
          <a:bodyPr>
            <a:normAutofit/>
          </a:bodyPr>
          <a:lstStyle/>
          <a:p>
            <a:pPr marL="0" indent="0">
              <a:buNone/>
            </a:pPr>
            <a:r>
              <a:rPr lang="en-US" dirty="0"/>
              <a:t>The Fund may finance public infrastructure for the support of residential housing including the purchase of land necessary to accommodate an Eligible Project including any soil excavation and/or compaction. All funds will be distributed to a political subdivision in the form of a low interest loan through the issuance of a bond for an Eligible Project. </a:t>
            </a:r>
          </a:p>
          <a:p>
            <a:pPr marL="0" indent="0">
              <a:buNone/>
            </a:pPr>
            <a:endParaRPr lang="en-US" dirty="0"/>
          </a:p>
          <a:p>
            <a:pPr marL="0" indent="0">
              <a:buNone/>
            </a:pPr>
            <a:r>
              <a:rPr lang="en-US" dirty="0"/>
              <a:t>“ Eligible Project” is a project that includes the installation, replacement, upgrade or improvement of public infrastructure for the support of additional residential housing. </a:t>
            </a:r>
          </a:p>
        </p:txBody>
      </p:sp>
      <p:pic>
        <p:nvPicPr>
          <p:cNvPr id="1026" name="Picture 2">
            <a:extLst>
              <a:ext uri="{FF2B5EF4-FFF2-40B4-BE49-F238E27FC236}">
                <a16:creationId xmlns:a16="http://schemas.microsoft.com/office/drawing/2014/main" id="{1142FA04-9A35-EC7C-BCA9-226D01D8DC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01" y="261712"/>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E726187A-E01D-EA8D-67EE-AD02D1E087CA}"/>
              </a:ext>
            </a:extLst>
          </p:cNvPr>
          <p:cNvPicPr>
            <a:picLocks noChangeAspect="1"/>
          </p:cNvPicPr>
          <p:nvPr/>
        </p:nvPicPr>
        <p:blipFill>
          <a:blip r:embed="rId3"/>
          <a:stretch>
            <a:fillRect/>
          </a:stretch>
        </p:blipFill>
        <p:spPr>
          <a:xfrm>
            <a:off x="7737659" y="138509"/>
            <a:ext cx="3055938" cy="1666875"/>
          </a:xfrm>
          <a:prstGeom prst="rect">
            <a:avLst/>
          </a:prstGeom>
        </p:spPr>
      </p:pic>
      <p:sp>
        <p:nvSpPr>
          <p:cNvPr id="6" name="Slide Number Placeholder 5">
            <a:extLst>
              <a:ext uri="{FF2B5EF4-FFF2-40B4-BE49-F238E27FC236}">
                <a16:creationId xmlns:a16="http://schemas.microsoft.com/office/drawing/2014/main" id="{31C67279-966A-E256-DDDE-7F9E2B40DEF2}"/>
              </a:ext>
            </a:extLst>
          </p:cNvPr>
          <p:cNvSpPr>
            <a:spLocks noGrp="1"/>
          </p:cNvSpPr>
          <p:nvPr>
            <p:ph type="sldNum" sz="quarter" idx="12"/>
          </p:nvPr>
        </p:nvSpPr>
        <p:spPr/>
        <p:txBody>
          <a:bodyPr/>
          <a:lstStyle/>
          <a:p>
            <a:fld id="{6A482A55-FC32-45A6-B1BB-12C49385F27C}" type="slidenum">
              <a:rPr lang="en-US" smtClean="0"/>
              <a:t>2</a:t>
            </a:fld>
            <a:endParaRPr lang="en-US"/>
          </a:p>
        </p:txBody>
      </p:sp>
    </p:spTree>
    <p:extLst>
      <p:ext uri="{BB962C8B-B14F-4D97-AF65-F5344CB8AC3E}">
        <p14:creationId xmlns:p14="http://schemas.microsoft.com/office/powerpoint/2010/main" val="212153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0E38-9E95-96E5-C8A3-AA52C1C1A676}"/>
              </a:ext>
            </a:extLst>
          </p:cNvPr>
          <p:cNvSpPr>
            <a:spLocks noGrp="1"/>
          </p:cNvSpPr>
          <p:nvPr>
            <p:ph type="title"/>
          </p:nvPr>
        </p:nvSpPr>
        <p:spPr>
          <a:xfrm>
            <a:off x="1606608" y="365125"/>
            <a:ext cx="9747191" cy="1325563"/>
          </a:xfrm>
        </p:spPr>
        <p:txBody>
          <a:bodyPr/>
          <a:lstStyle/>
          <a:p>
            <a:r>
              <a:rPr lang="en-US" dirty="0"/>
              <a:t>            Fund Requirements</a:t>
            </a:r>
          </a:p>
        </p:txBody>
      </p:sp>
      <p:sp>
        <p:nvSpPr>
          <p:cNvPr id="3" name="Content Placeholder 2">
            <a:extLst>
              <a:ext uri="{FF2B5EF4-FFF2-40B4-BE49-F238E27FC236}">
                <a16:creationId xmlns:a16="http://schemas.microsoft.com/office/drawing/2014/main" id="{4E73DBE9-EAB4-8AD2-A2D9-18C6791FC9EB}"/>
              </a:ext>
            </a:extLst>
          </p:cNvPr>
          <p:cNvSpPr>
            <a:spLocks noGrp="1"/>
          </p:cNvSpPr>
          <p:nvPr>
            <p:ph idx="1"/>
          </p:nvPr>
        </p:nvSpPr>
        <p:spPr>
          <a:xfrm>
            <a:off x="667118" y="2522272"/>
            <a:ext cx="10515600" cy="3970603"/>
          </a:xfrm>
        </p:spPr>
        <p:txBody>
          <a:bodyPr/>
          <a:lstStyle/>
          <a:p>
            <a:pPr marL="0" indent="0">
              <a:buNone/>
            </a:pPr>
            <a:r>
              <a:rPr lang="en-US" dirty="0"/>
              <a:t>Seventy percent (70%) of the appropriations to the Fund must be used for housing infrastructure in political subdivisions with a population of less than fifty thousand (50,000) and the remaining thirty percent (30%) must be used for housing infrastructure in political subdivisions not eligible for the 70% allocation. </a:t>
            </a:r>
          </a:p>
          <a:p>
            <a:pPr marL="0" indent="0">
              <a:buNone/>
            </a:pPr>
            <a:endParaRPr lang="en-US" dirty="0"/>
          </a:p>
        </p:txBody>
      </p:sp>
      <p:pic>
        <p:nvPicPr>
          <p:cNvPr id="4" name="Picture 3">
            <a:extLst>
              <a:ext uri="{FF2B5EF4-FFF2-40B4-BE49-F238E27FC236}">
                <a16:creationId xmlns:a16="http://schemas.microsoft.com/office/drawing/2014/main" id="{EA0BFF88-DEB2-467F-CECA-0230331F85AC}"/>
              </a:ext>
            </a:extLst>
          </p:cNvPr>
          <p:cNvPicPr>
            <a:picLocks noChangeAspect="1"/>
          </p:cNvPicPr>
          <p:nvPr/>
        </p:nvPicPr>
        <p:blipFill>
          <a:blip r:embed="rId2"/>
          <a:stretch>
            <a:fillRect/>
          </a:stretch>
        </p:blipFill>
        <p:spPr>
          <a:xfrm>
            <a:off x="8048141" y="91281"/>
            <a:ext cx="3055938" cy="1666875"/>
          </a:xfrm>
          <a:prstGeom prst="rect">
            <a:avLst/>
          </a:prstGeom>
        </p:spPr>
      </p:pic>
      <p:pic>
        <p:nvPicPr>
          <p:cNvPr id="6" name="Picture 2">
            <a:extLst>
              <a:ext uri="{FF2B5EF4-FFF2-40B4-BE49-F238E27FC236}">
                <a16:creationId xmlns:a16="http://schemas.microsoft.com/office/drawing/2014/main" id="{1CADC8BA-297A-14B8-5138-A09E768512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22" y="27463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91C2D994-F717-1B0F-BF01-5AEECBA21FF9}"/>
              </a:ext>
            </a:extLst>
          </p:cNvPr>
          <p:cNvSpPr>
            <a:spLocks noGrp="1"/>
          </p:cNvSpPr>
          <p:nvPr>
            <p:ph type="sldNum" sz="quarter" idx="12"/>
          </p:nvPr>
        </p:nvSpPr>
        <p:spPr/>
        <p:txBody>
          <a:bodyPr/>
          <a:lstStyle/>
          <a:p>
            <a:fld id="{6A482A55-FC32-45A6-B1BB-12C49385F27C}" type="slidenum">
              <a:rPr lang="en-US" smtClean="0"/>
              <a:t>3</a:t>
            </a:fld>
            <a:endParaRPr lang="en-US"/>
          </a:p>
        </p:txBody>
      </p:sp>
    </p:spTree>
    <p:extLst>
      <p:ext uri="{BB962C8B-B14F-4D97-AF65-F5344CB8AC3E}">
        <p14:creationId xmlns:p14="http://schemas.microsoft.com/office/powerpoint/2010/main" val="366974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FDC4-A10F-E5A4-604B-520839D7D7ED}"/>
              </a:ext>
            </a:extLst>
          </p:cNvPr>
          <p:cNvSpPr>
            <a:spLocks noGrp="1"/>
          </p:cNvSpPr>
          <p:nvPr>
            <p:ph type="title"/>
          </p:nvPr>
        </p:nvSpPr>
        <p:spPr/>
        <p:txBody>
          <a:bodyPr/>
          <a:lstStyle/>
          <a:p>
            <a:r>
              <a:rPr lang="en-US" dirty="0"/>
              <a:t>              Eligibility Requirements</a:t>
            </a:r>
          </a:p>
        </p:txBody>
      </p:sp>
      <p:sp>
        <p:nvSpPr>
          <p:cNvPr id="3" name="Content Placeholder 2">
            <a:extLst>
              <a:ext uri="{FF2B5EF4-FFF2-40B4-BE49-F238E27FC236}">
                <a16:creationId xmlns:a16="http://schemas.microsoft.com/office/drawing/2014/main" id="{9F062931-D059-2357-362D-42C51C04BB2E}"/>
              </a:ext>
            </a:extLst>
          </p:cNvPr>
          <p:cNvSpPr>
            <a:spLocks noGrp="1"/>
          </p:cNvSpPr>
          <p:nvPr>
            <p:ph idx="1"/>
          </p:nvPr>
        </p:nvSpPr>
        <p:spPr>
          <a:xfrm>
            <a:off x="773307" y="1847850"/>
            <a:ext cx="10515600" cy="4351338"/>
          </a:xfrm>
        </p:spPr>
        <p:txBody>
          <a:bodyPr>
            <a:normAutofit/>
          </a:bodyPr>
          <a:lstStyle/>
          <a:p>
            <a:pPr marL="0" indent="0">
              <a:buNone/>
            </a:pPr>
            <a:r>
              <a:rPr lang="en-US" dirty="0"/>
              <a:t>For a project to be “eligible”, a political subdivision’s application must include but is not limited to the following criteria:</a:t>
            </a:r>
          </a:p>
          <a:p>
            <a:pPr marL="0" indent="0">
              <a:buNone/>
            </a:pPr>
            <a:r>
              <a:rPr lang="en-US" dirty="0"/>
              <a:t>(1) General project information including: </a:t>
            </a:r>
          </a:p>
          <a:p>
            <a:pPr marL="0" indent="0">
              <a:buNone/>
            </a:pPr>
            <a:r>
              <a:rPr lang="en-US" dirty="0"/>
              <a:t>  (a) Demonstration of need</a:t>
            </a:r>
          </a:p>
          <a:p>
            <a:pPr marL="0" indent="0">
              <a:buNone/>
            </a:pPr>
            <a:r>
              <a:rPr lang="en-US" dirty="0"/>
              <a:t>  (b) Type of infrastructure needed</a:t>
            </a:r>
          </a:p>
          <a:p>
            <a:pPr marL="0" indent="0">
              <a:buNone/>
            </a:pPr>
            <a:r>
              <a:rPr lang="en-US" dirty="0"/>
              <a:t>  (c)  Detailed description of all project components including the 	housing that will be developed</a:t>
            </a:r>
          </a:p>
          <a:p>
            <a:pPr marL="0" indent="0">
              <a:buNone/>
            </a:pPr>
            <a:endParaRPr lang="en-US" dirty="0"/>
          </a:p>
        </p:txBody>
      </p:sp>
      <p:pic>
        <p:nvPicPr>
          <p:cNvPr id="5" name="Picture 2">
            <a:extLst>
              <a:ext uri="{FF2B5EF4-FFF2-40B4-BE49-F238E27FC236}">
                <a16:creationId xmlns:a16="http://schemas.microsoft.com/office/drawing/2014/main" id="{59897DD4-902F-9A0A-AFF8-45F4188809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904"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A36E3B92-ADF3-02B8-686B-66A5B9F4D63C}"/>
              </a:ext>
            </a:extLst>
          </p:cNvPr>
          <p:cNvPicPr>
            <a:picLocks noChangeAspect="1"/>
          </p:cNvPicPr>
          <p:nvPr/>
        </p:nvPicPr>
        <p:blipFill>
          <a:blip r:embed="rId3"/>
          <a:stretch>
            <a:fillRect/>
          </a:stretch>
        </p:blipFill>
        <p:spPr>
          <a:xfrm>
            <a:off x="8030443" y="0"/>
            <a:ext cx="3055938" cy="1666875"/>
          </a:xfrm>
          <a:prstGeom prst="rect">
            <a:avLst/>
          </a:prstGeom>
        </p:spPr>
      </p:pic>
      <p:sp>
        <p:nvSpPr>
          <p:cNvPr id="7" name="Slide Number Placeholder 6">
            <a:extLst>
              <a:ext uri="{FF2B5EF4-FFF2-40B4-BE49-F238E27FC236}">
                <a16:creationId xmlns:a16="http://schemas.microsoft.com/office/drawing/2014/main" id="{16E548B3-CDC6-1E22-2765-FA50EE30C38C}"/>
              </a:ext>
            </a:extLst>
          </p:cNvPr>
          <p:cNvSpPr>
            <a:spLocks noGrp="1"/>
          </p:cNvSpPr>
          <p:nvPr>
            <p:ph type="sldNum" sz="quarter" idx="12"/>
          </p:nvPr>
        </p:nvSpPr>
        <p:spPr/>
        <p:txBody>
          <a:bodyPr/>
          <a:lstStyle/>
          <a:p>
            <a:fld id="{6A482A55-FC32-45A6-B1BB-12C49385F27C}" type="slidenum">
              <a:rPr lang="en-US" smtClean="0"/>
              <a:t>4</a:t>
            </a:fld>
            <a:endParaRPr lang="en-US"/>
          </a:p>
        </p:txBody>
      </p:sp>
    </p:spTree>
    <p:extLst>
      <p:ext uri="{BB962C8B-B14F-4D97-AF65-F5344CB8AC3E}">
        <p14:creationId xmlns:p14="http://schemas.microsoft.com/office/powerpoint/2010/main" val="410158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A10F-51BD-CEC4-9799-32F6C62A5445}"/>
              </a:ext>
            </a:extLst>
          </p:cNvPr>
          <p:cNvSpPr>
            <a:spLocks noGrp="1"/>
          </p:cNvSpPr>
          <p:nvPr>
            <p:ph type="title"/>
          </p:nvPr>
        </p:nvSpPr>
        <p:spPr/>
        <p:txBody>
          <a:bodyPr/>
          <a:lstStyle/>
          <a:p>
            <a:r>
              <a:rPr lang="en-US" dirty="0"/>
              <a:t>             Program Prioritization</a:t>
            </a:r>
          </a:p>
        </p:txBody>
      </p:sp>
      <p:sp>
        <p:nvSpPr>
          <p:cNvPr id="3" name="Content Placeholder 2">
            <a:extLst>
              <a:ext uri="{FF2B5EF4-FFF2-40B4-BE49-F238E27FC236}">
                <a16:creationId xmlns:a16="http://schemas.microsoft.com/office/drawing/2014/main" id="{190ED2E3-AC05-5BB0-D354-9C606FA95C14}"/>
              </a:ext>
            </a:extLst>
          </p:cNvPr>
          <p:cNvSpPr>
            <a:spLocks noGrp="1"/>
          </p:cNvSpPr>
          <p:nvPr>
            <p:ph idx="1"/>
          </p:nvPr>
        </p:nvSpPr>
        <p:spPr/>
        <p:txBody>
          <a:bodyPr>
            <a:normAutofit fontScale="92500" lnSpcReduction="20000"/>
          </a:bodyPr>
          <a:lstStyle/>
          <a:p>
            <a:r>
              <a:rPr lang="en-US" dirty="0"/>
              <a:t> </a:t>
            </a:r>
            <a:r>
              <a:rPr lang="en-US" sz="3000" dirty="0"/>
              <a:t>Projects that are ready to move forward with construction within six (6) months after loan </a:t>
            </a:r>
            <a:r>
              <a:rPr lang="en-US" sz="3000"/>
              <a:t>closing.</a:t>
            </a:r>
            <a:endParaRPr lang="en-US" sz="3000" dirty="0"/>
          </a:p>
          <a:p>
            <a:pPr marL="0" marR="0">
              <a:spcBef>
                <a:spcPts val="0"/>
              </a:spcBef>
              <a:spcAft>
                <a:spcPts val="0"/>
              </a:spcAft>
            </a:pPr>
            <a:r>
              <a:rPr lang="en-US" sz="3000" dirty="0"/>
              <a:t>Verification that the political subdivision: (a) Invested in a housing 	study 	within the last five (5) years; or (b) demonstrated the need 	for additional housing inventory as indicated by the Indiana 	Housing and Community Development Authority’s (“IHCDA”). </a:t>
            </a:r>
            <a:r>
              <a:rPr lang="en-US" dirty="0"/>
              <a:t>	</a:t>
            </a:r>
            <a:r>
              <a:rPr lang="en-US" sz="1800" u="sng" dirty="0">
                <a:solidFill>
                  <a:srgbClr val="0563C1"/>
                </a:solidFill>
                <a:latin typeface="Calibri" panose="020F0502020204030204" pitchFamily="34" charset="0"/>
                <a:ea typeface="Calibri" panose="020F0502020204030204" pitchFamily="34" charset="0"/>
                <a:hlinkClick r:id="rId2"/>
              </a:rPr>
              <a:t>https://indianahousingdashboard.com</a:t>
            </a:r>
            <a:endParaRPr lang="en-US" sz="1800" u="sng" dirty="0">
              <a:solidFill>
                <a:srgbClr val="0563C1"/>
              </a:solidFill>
              <a:latin typeface="Calibri" panose="020F0502020204030204" pitchFamily="34" charset="0"/>
              <a:ea typeface="Calibri" panose="020F0502020204030204" pitchFamily="34" charset="0"/>
            </a:endParaRPr>
          </a:p>
          <a:p>
            <a:pPr marL="0" marR="0">
              <a:spcBef>
                <a:spcPts val="0"/>
              </a:spcBef>
              <a:spcAft>
                <a:spcPts val="0"/>
              </a:spcAft>
            </a:pPr>
            <a:r>
              <a:rPr lang="en-US" sz="3000" dirty="0"/>
              <a:t>The political subdivision has voluntarily revised development 	ordinances and regulations, If applicable.</a:t>
            </a:r>
          </a:p>
          <a:p>
            <a:r>
              <a:rPr lang="en-US" sz="3000" dirty="0"/>
              <a:t>The political subdivision has secured other funding to contribute to 	the project.</a:t>
            </a:r>
          </a:p>
          <a:p>
            <a:r>
              <a:rPr lang="en-US" sz="3000" dirty="0"/>
              <a:t>A repayment source has been identified.</a:t>
            </a:r>
          </a:p>
        </p:txBody>
      </p:sp>
      <p:pic>
        <p:nvPicPr>
          <p:cNvPr id="4" name="Picture 3">
            <a:extLst>
              <a:ext uri="{FF2B5EF4-FFF2-40B4-BE49-F238E27FC236}">
                <a16:creationId xmlns:a16="http://schemas.microsoft.com/office/drawing/2014/main" id="{1329DD4A-7A74-34E0-1DBA-6205C1914E78}"/>
              </a:ext>
            </a:extLst>
          </p:cNvPr>
          <p:cNvPicPr>
            <a:picLocks noChangeAspect="1"/>
          </p:cNvPicPr>
          <p:nvPr/>
        </p:nvPicPr>
        <p:blipFill>
          <a:blip r:embed="rId3"/>
          <a:stretch>
            <a:fillRect/>
          </a:stretch>
        </p:blipFill>
        <p:spPr>
          <a:xfrm>
            <a:off x="7951595" y="23813"/>
            <a:ext cx="3055938" cy="1666875"/>
          </a:xfrm>
          <a:prstGeom prst="rect">
            <a:avLst/>
          </a:prstGeom>
        </p:spPr>
      </p:pic>
      <p:pic>
        <p:nvPicPr>
          <p:cNvPr id="6" name="Picture 2">
            <a:extLst>
              <a:ext uri="{FF2B5EF4-FFF2-40B4-BE49-F238E27FC236}">
                <a16:creationId xmlns:a16="http://schemas.microsoft.com/office/drawing/2014/main" id="{40E55D07-E0B2-C48A-A1A1-6C07DA49E5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09E58618-70C0-F406-BBAD-0E8438105DE3}"/>
              </a:ext>
            </a:extLst>
          </p:cNvPr>
          <p:cNvSpPr>
            <a:spLocks noGrp="1"/>
          </p:cNvSpPr>
          <p:nvPr>
            <p:ph type="sldNum" sz="quarter" idx="12"/>
          </p:nvPr>
        </p:nvSpPr>
        <p:spPr/>
        <p:txBody>
          <a:bodyPr/>
          <a:lstStyle/>
          <a:p>
            <a:fld id="{6A482A55-FC32-45A6-B1BB-12C49385F27C}" type="slidenum">
              <a:rPr lang="en-US" smtClean="0"/>
              <a:t>5</a:t>
            </a:fld>
            <a:endParaRPr lang="en-US"/>
          </a:p>
        </p:txBody>
      </p:sp>
    </p:spTree>
    <p:extLst>
      <p:ext uri="{BB962C8B-B14F-4D97-AF65-F5344CB8AC3E}">
        <p14:creationId xmlns:p14="http://schemas.microsoft.com/office/powerpoint/2010/main" val="309621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1A209-4577-7E24-91B2-37A323F37759}"/>
              </a:ext>
            </a:extLst>
          </p:cNvPr>
          <p:cNvSpPr>
            <a:spLocks noGrp="1"/>
          </p:cNvSpPr>
          <p:nvPr>
            <p:ph type="title"/>
          </p:nvPr>
        </p:nvSpPr>
        <p:spPr/>
        <p:txBody>
          <a:bodyPr/>
          <a:lstStyle/>
          <a:p>
            <a:r>
              <a:rPr lang="en-US" dirty="0"/>
              <a:t>       Interest Rates &amp; Repayment</a:t>
            </a:r>
          </a:p>
        </p:txBody>
      </p:sp>
      <p:sp>
        <p:nvSpPr>
          <p:cNvPr id="3" name="Content Placeholder 2">
            <a:extLst>
              <a:ext uri="{FF2B5EF4-FFF2-40B4-BE49-F238E27FC236}">
                <a16:creationId xmlns:a16="http://schemas.microsoft.com/office/drawing/2014/main" id="{8AD6FE24-6B63-D8C2-1201-1078C36F338D}"/>
              </a:ext>
            </a:extLst>
          </p:cNvPr>
          <p:cNvSpPr>
            <a:spLocks noGrp="1"/>
          </p:cNvSpPr>
          <p:nvPr>
            <p:ph idx="1"/>
          </p:nvPr>
        </p:nvSpPr>
        <p:spPr/>
        <p:txBody>
          <a:bodyPr>
            <a:normAutofit lnSpcReduction="10000"/>
          </a:bodyPr>
          <a:lstStyle/>
          <a:p>
            <a:endParaRPr lang="en-US" dirty="0"/>
          </a:p>
          <a:p>
            <a:r>
              <a:rPr lang="en-US" dirty="0"/>
              <a:t>The interest rate for proposed projects will be set using the Indiana Finance Authority’s (IFA) State Revolving Fund (SRF) interest rate matrix. See </a:t>
            </a:r>
            <a:r>
              <a:rPr lang="en-US" dirty="0">
                <a:hlinkClick r:id="rId2"/>
              </a:rPr>
              <a:t>https://www.in.gov/ifa/srf/finance/summary-of-current-interest-rate-policy/</a:t>
            </a:r>
            <a:r>
              <a:rPr lang="en-US" dirty="0"/>
              <a:t>.For traditional utility infrastructure projects, the interest rate depicted in the SRF matrix for the Political Subdivision will be used. All nonutility projects will be eligible for the interest rate equal to the highest SRF interest rate on the date of loan closing.</a:t>
            </a:r>
          </a:p>
          <a:p>
            <a:r>
              <a:rPr lang="en-US" dirty="0"/>
              <a:t>Principal repayment will begin within 12 months after substantial completion of the project and will have a 20-year fixed interest rate, and level annual debt service.</a:t>
            </a:r>
          </a:p>
        </p:txBody>
      </p:sp>
      <p:pic>
        <p:nvPicPr>
          <p:cNvPr id="4" name="Picture 2">
            <a:extLst>
              <a:ext uri="{FF2B5EF4-FFF2-40B4-BE49-F238E27FC236}">
                <a16:creationId xmlns:a16="http://schemas.microsoft.com/office/drawing/2014/main" id="{66647316-7D75-E091-AD04-B825EB6534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66" y="3190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9D4F2443-0DA0-47AA-DC14-6D86516EBEF0}"/>
              </a:ext>
            </a:extLst>
          </p:cNvPr>
          <p:cNvPicPr>
            <a:picLocks noChangeAspect="1"/>
          </p:cNvPicPr>
          <p:nvPr/>
        </p:nvPicPr>
        <p:blipFill>
          <a:blip r:embed="rId4"/>
          <a:stretch>
            <a:fillRect/>
          </a:stretch>
        </p:blipFill>
        <p:spPr>
          <a:xfrm>
            <a:off x="8223992" y="194468"/>
            <a:ext cx="3055938" cy="1666875"/>
          </a:xfrm>
          <a:prstGeom prst="rect">
            <a:avLst/>
          </a:prstGeom>
        </p:spPr>
      </p:pic>
      <p:sp>
        <p:nvSpPr>
          <p:cNvPr id="6" name="Slide Number Placeholder 5">
            <a:extLst>
              <a:ext uri="{FF2B5EF4-FFF2-40B4-BE49-F238E27FC236}">
                <a16:creationId xmlns:a16="http://schemas.microsoft.com/office/drawing/2014/main" id="{27A6F1D1-C71F-4544-FF23-EC8F67249312}"/>
              </a:ext>
            </a:extLst>
          </p:cNvPr>
          <p:cNvSpPr>
            <a:spLocks noGrp="1"/>
          </p:cNvSpPr>
          <p:nvPr>
            <p:ph type="sldNum" sz="quarter" idx="12"/>
          </p:nvPr>
        </p:nvSpPr>
        <p:spPr/>
        <p:txBody>
          <a:bodyPr/>
          <a:lstStyle/>
          <a:p>
            <a:fld id="{6A482A55-FC32-45A6-B1BB-12C49385F27C}" type="slidenum">
              <a:rPr lang="en-US" smtClean="0"/>
              <a:t>6</a:t>
            </a:fld>
            <a:endParaRPr lang="en-US"/>
          </a:p>
        </p:txBody>
      </p:sp>
    </p:spTree>
    <p:extLst>
      <p:ext uri="{BB962C8B-B14F-4D97-AF65-F5344CB8AC3E}">
        <p14:creationId xmlns:p14="http://schemas.microsoft.com/office/powerpoint/2010/main" val="248534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6022-6DE0-ADA8-A331-63EB37F37358}"/>
              </a:ext>
            </a:extLst>
          </p:cNvPr>
          <p:cNvSpPr>
            <a:spLocks noGrp="1"/>
          </p:cNvSpPr>
          <p:nvPr>
            <p:ph type="title"/>
          </p:nvPr>
        </p:nvSpPr>
        <p:spPr/>
        <p:txBody>
          <a:bodyPr/>
          <a:lstStyle/>
          <a:p>
            <a:pPr algn="ctr"/>
            <a:r>
              <a:rPr lang="en-US" dirty="0"/>
              <a:t>Process</a:t>
            </a:r>
          </a:p>
        </p:txBody>
      </p:sp>
      <p:sp>
        <p:nvSpPr>
          <p:cNvPr id="3" name="Slide Number Placeholder 2">
            <a:extLst>
              <a:ext uri="{FF2B5EF4-FFF2-40B4-BE49-F238E27FC236}">
                <a16:creationId xmlns:a16="http://schemas.microsoft.com/office/drawing/2014/main" id="{9BB266F9-53B1-CB3C-1468-B67773A7097F}"/>
              </a:ext>
            </a:extLst>
          </p:cNvPr>
          <p:cNvSpPr>
            <a:spLocks noGrp="1"/>
          </p:cNvSpPr>
          <p:nvPr>
            <p:ph type="sldNum" sz="quarter" idx="12"/>
          </p:nvPr>
        </p:nvSpPr>
        <p:spPr/>
        <p:txBody>
          <a:bodyPr/>
          <a:lstStyle/>
          <a:p>
            <a:fld id="{6A482A55-FC32-45A6-B1BB-12C49385F27C}" type="slidenum">
              <a:rPr lang="en-US" smtClean="0"/>
              <a:t>7</a:t>
            </a:fld>
            <a:endParaRPr lang="en-US"/>
          </a:p>
        </p:txBody>
      </p:sp>
      <p:pic>
        <p:nvPicPr>
          <p:cNvPr id="4" name="Picture 2">
            <a:extLst>
              <a:ext uri="{FF2B5EF4-FFF2-40B4-BE49-F238E27FC236}">
                <a16:creationId xmlns:a16="http://schemas.microsoft.com/office/drawing/2014/main" id="{9DC3B351-5F93-07E1-489B-60441849CD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766" y="319088"/>
            <a:ext cx="1401489"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4AED7D30-8E56-F6B8-DEE9-8F9792EA4053}"/>
              </a:ext>
            </a:extLst>
          </p:cNvPr>
          <p:cNvPicPr>
            <a:picLocks noChangeAspect="1"/>
          </p:cNvPicPr>
          <p:nvPr/>
        </p:nvPicPr>
        <p:blipFill>
          <a:blip r:embed="rId3"/>
          <a:stretch>
            <a:fillRect/>
          </a:stretch>
        </p:blipFill>
        <p:spPr>
          <a:xfrm>
            <a:off x="8297862" y="194468"/>
            <a:ext cx="3055938" cy="1666875"/>
          </a:xfrm>
          <a:prstGeom prst="rect">
            <a:avLst/>
          </a:prstGeom>
        </p:spPr>
      </p:pic>
      <p:sp>
        <p:nvSpPr>
          <p:cNvPr id="6" name="Rectangle 2">
            <a:extLst>
              <a:ext uri="{FF2B5EF4-FFF2-40B4-BE49-F238E27FC236}">
                <a16:creationId xmlns:a16="http://schemas.microsoft.com/office/drawing/2014/main" id="{D7CAF0B7-1945-972E-0496-4BAD441DB14C}"/>
              </a:ext>
            </a:extLst>
          </p:cNvPr>
          <p:cNvSpPr>
            <a:spLocks noChangeArrowheads="1"/>
          </p:cNvSpPr>
          <p:nvPr/>
        </p:nvSpPr>
        <p:spPr bwMode="auto">
          <a:xfrm>
            <a:off x="0" y="0"/>
            <a:ext cx="1869015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Diagram 6">
            <a:extLst>
              <a:ext uri="{FF2B5EF4-FFF2-40B4-BE49-F238E27FC236}">
                <a16:creationId xmlns:a16="http://schemas.microsoft.com/office/drawing/2014/main" id="{6BD2982D-1441-F023-BED8-3B02A04E5C22}"/>
              </a:ext>
            </a:extLst>
          </p:cNvPr>
          <p:cNvGraphicFramePr/>
          <p:nvPr>
            <p:extLst>
              <p:ext uri="{D42A27DB-BD31-4B8C-83A1-F6EECF244321}">
                <p14:modId xmlns:p14="http://schemas.microsoft.com/office/powerpoint/2010/main" val="2521328457"/>
              </p:ext>
            </p:extLst>
          </p:nvPr>
        </p:nvGraphicFramePr>
        <p:xfrm>
          <a:off x="657224" y="1914525"/>
          <a:ext cx="9899940" cy="45815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4424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9F0F5-844F-1DF3-AEF4-D605E5AFCCF8}"/>
              </a:ext>
            </a:extLst>
          </p:cNvPr>
          <p:cNvSpPr>
            <a:spLocks noGrp="1"/>
          </p:cNvSpPr>
          <p:nvPr>
            <p:ph type="title"/>
          </p:nvPr>
        </p:nvSpPr>
        <p:spPr/>
        <p:txBody>
          <a:bodyPr/>
          <a:lstStyle/>
          <a:p>
            <a:r>
              <a:rPr lang="en-US" dirty="0"/>
              <a:t>                              Reporting</a:t>
            </a:r>
          </a:p>
        </p:txBody>
      </p:sp>
      <p:sp>
        <p:nvSpPr>
          <p:cNvPr id="3" name="Content Placeholder 2">
            <a:extLst>
              <a:ext uri="{FF2B5EF4-FFF2-40B4-BE49-F238E27FC236}">
                <a16:creationId xmlns:a16="http://schemas.microsoft.com/office/drawing/2014/main" id="{E90BE1BC-DE7D-67F3-8245-AD95A1EC4F47}"/>
              </a:ext>
            </a:extLst>
          </p:cNvPr>
          <p:cNvSpPr>
            <a:spLocks noGrp="1"/>
          </p:cNvSpPr>
          <p:nvPr>
            <p:ph idx="1"/>
          </p:nvPr>
        </p:nvSpPr>
        <p:spPr/>
        <p:txBody>
          <a:bodyPr/>
          <a:lstStyle/>
          <a:p>
            <a:r>
              <a:rPr lang="en-US" dirty="0"/>
              <a:t>In order to track and document the benefits of the Program, the political subdivision will: </a:t>
            </a:r>
          </a:p>
          <a:p>
            <a:pPr lvl="1"/>
            <a:r>
              <a:rPr lang="en-US" dirty="0"/>
              <a:t> </a:t>
            </a:r>
            <a:r>
              <a:rPr lang="en-US" sz="2800" dirty="0"/>
              <a:t>Provide final development costs demonstrating cost savings as a result of the RIF loan.</a:t>
            </a:r>
          </a:p>
          <a:p>
            <a:pPr lvl="1"/>
            <a:r>
              <a:rPr lang="en-US" sz="2800" dirty="0"/>
              <a:t> Provide the number of housing units completed and by type. </a:t>
            </a:r>
          </a:p>
          <a:p>
            <a:pPr lvl="1"/>
            <a:r>
              <a:rPr lang="en-US" sz="2800" dirty="0"/>
              <a:t> Provide the percentage of funding that was leveraged using Program Funds.</a:t>
            </a:r>
          </a:p>
          <a:p>
            <a:pPr lvl="1"/>
            <a:r>
              <a:rPr lang="en-US" sz="2800" dirty="0"/>
              <a:t>Provide the size of the </a:t>
            </a:r>
            <a:r>
              <a:rPr lang="en-US" sz="2800" dirty="0" err="1"/>
              <a:t>laborshed</a:t>
            </a:r>
            <a:r>
              <a:rPr lang="en-US" sz="2800" dirty="0"/>
              <a:t> and how many employers the development supported.</a:t>
            </a:r>
          </a:p>
        </p:txBody>
      </p:sp>
      <p:pic>
        <p:nvPicPr>
          <p:cNvPr id="4" name="Picture 3">
            <a:extLst>
              <a:ext uri="{FF2B5EF4-FFF2-40B4-BE49-F238E27FC236}">
                <a16:creationId xmlns:a16="http://schemas.microsoft.com/office/drawing/2014/main" id="{0168CED0-15E7-5CFA-A081-F434761257C1}"/>
              </a:ext>
            </a:extLst>
          </p:cNvPr>
          <p:cNvPicPr>
            <a:picLocks noChangeAspect="1"/>
          </p:cNvPicPr>
          <p:nvPr/>
        </p:nvPicPr>
        <p:blipFill>
          <a:blip r:embed="rId2"/>
          <a:stretch>
            <a:fillRect/>
          </a:stretch>
        </p:blipFill>
        <p:spPr>
          <a:xfrm>
            <a:off x="7763612" y="0"/>
            <a:ext cx="3055938" cy="1666875"/>
          </a:xfrm>
          <a:prstGeom prst="rect">
            <a:avLst/>
          </a:prstGeom>
        </p:spPr>
      </p:pic>
      <p:pic>
        <p:nvPicPr>
          <p:cNvPr id="5" name="Picture 2">
            <a:extLst>
              <a:ext uri="{FF2B5EF4-FFF2-40B4-BE49-F238E27FC236}">
                <a16:creationId xmlns:a16="http://schemas.microsoft.com/office/drawing/2014/main" id="{21AB62A3-34A5-B0A3-7D61-62F98A7E4F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6609" y="23018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3CCA84B3-34FD-FCE2-AB11-1245CCD432D4}"/>
              </a:ext>
            </a:extLst>
          </p:cNvPr>
          <p:cNvSpPr>
            <a:spLocks noGrp="1"/>
          </p:cNvSpPr>
          <p:nvPr>
            <p:ph type="sldNum" sz="quarter" idx="12"/>
          </p:nvPr>
        </p:nvSpPr>
        <p:spPr/>
        <p:txBody>
          <a:bodyPr/>
          <a:lstStyle/>
          <a:p>
            <a:fld id="{6A482A55-FC32-45A6-B1BB-12C49385F27C}" type="slidenum">
              <a:rPr lang="en-US" smtClean="0"/>
              <a:t>8</a:t>
            </a:fld>
            <a:endParaRPr lang="en-US"/>
          </a:p>
        </p:txBody>
      </p:sp>
    </p:spTree>
    <p:extLst>
      <p:ext uri="{BB962C8B-B14F-4D97-AF65-F5344CB8AC3E}">
        <p14:creationId xmlns:p14="http://schemas.microsoft.com/office/powerpoint/2010/main" val="667174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0172-2B6F-9185-0D68-7417A58085E4}"/>
              </a:ext>
            </a:extLst>
          </p:cNvPr>
          <p:cNvSpPr>
            <a:spLocks noGrp="1"/>
          </p:cNvSpPr>
          <p:nvPr>
            <p:ph type="title"/>
          </p:nvPr>
        </p:nvSpPr>
        <p:spPr>
          <a:xfrm>
            <a:off x="838200" y="365125"/>
            <a:ext cx="9758585" cy="1325563"/>
          </a:xfrm>
        </p:spPr>
        <p:txBody>
          <a:bodyPr/>
          <a:lstStyle/>
          <a:p>
            <a:pPr algn="ctr"/>
            <a:r>
              <a:rPr lang="en-US" dirty="0"/>
              <a:t>Recent Changes</a:t>
            </a:r>
          </a:p>
        </p:txBody>
      </p:sp>
      <p:sp>
        <p:nvSpPr>
          <p:cNvPr id="3" name="Content Placeholder 2">
            <a:extLst>
              <a:ext uri="{FF2B5EF4-FFF2-40B4-BE49-F238E27FC236}">
                <a16:creationId xmlns:a16="http://schemas.microsoft.com/office/drawing/2014/main" id="{FB1361E6-DDE2-B302-4DB7-6051679E32D9}"/>
              </a:ext>
            </a:extLst>
          </p:cNvPr>
          <p:cNvSpPr>
            <a:spLocks noGrp="1"/>
          </p:cNvSpPr>
          <p:nvPr>
            <p:ph idx="1"/>
          </p:nvPr>
        </p:nvSpPr>
        <p:spPr/>
        <p:txBody>
          <a:bodyPr/>
          <a:lstStyle/>
          <a:p>
            <a:endParaRPr lang="en-US" dirty="0"/>
          </a:p>
          <a:p>
            <a:r>
              <a:rPr lang="en-US" dirty="0"/>
              <a:t>Funding limitations: $15K per multifamily unit and $25K per single family unit.</a:t>
            </a:r>
          </a:p>
          <a:p>
            <a:r>
              <a:rPr lang="en-US" dirty="0"/>
              <a:t>Applicants are limited to two active projects at a time.</a:t>
            </a:r>
          </a:p>
          <a:p>
            <a:pPr algn="l"/>
            <a:endParaRPr lang="en-US" sz="1800" b="0" i="0" u="none" strike="noStrike" baseline="0" dirty="0">
              <a:solidFill>
                <a:srgbClr val="000000"/>
              </a:solidFill>
              <a:latin typeface="Calibri" panose="020F0502020204030204" pitchFamily="34" charset="0"/>
            </a:endParaRPr>
          </a:p>
          <a:p>
            <a:r>
              <a:rPr lang="en-US" b="0" i="0" u="none" strike="noStrike" baseline="0" dirty="0">
                <a:solidFill>
                  <a:srgbClr val="000000"/>
                </a:solidFill>
                <a:latin typeface="Calibri" panose="020F0502020204030204" pitchFamily="34" charset="0"/>
              </a:rPr>
              <a:t>Preliminary engineering plans approved and stamped by a professional engineer, including a certification that the total project cost is reasonable based on current market conditions.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8BE9345-6F7A-0F38-3B30-0F9178DF44F2}"/>
              </a:ext>
            </a:extLst>
          </p:cNvPr>
          <p:cNvSpPr>
            <a:spLocks noGrp="1"/>
          </p:cNvSpPr>
          <p:nvPr>
            <p:ph type="sldNum" sz="quarter" idx="12"/>
          </p:nvPr>
        </p:nvSpPr>
        <p:spPr/>
        <p:txBody>
          <a:bodyPr/>
          <a:lstStyle/>
          <a:p>
            <a:fld id="{6A482A55-FC32-45A6-B1BB-12C49385F27C}" type="slidenum">
              <a:rPr lang="en-US" smtClean="0"/>
              <a:t>9</a:t>
            </a:fld>
            <a:endParaRPr lang="en-US"/>
          </a:p>
        </p:txBody>
      </p:sp>
      <p:pic>
        <p:nvPicPr>
          <p:cNvPr id="5" name="Picture 2">
            <a:extLst>
              <a:ext uri="{FF2B5EF4-FFF2-40B4-BE49-F238E27FC236}">
                <a16:creationId xmlns:a16="http://schemas.microsoft.com/office/drawing/2014/main" id="{B994515B-7A4C-186D-44B9-FD3A3C5838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902" y="274638"/>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CE34077-6E95-EB8A-2926-99F8C6EA9FF7}"/>
              </a:ext>
            </a:extLst>
          </p:cNvPr>
          <p:cNvPicPr>
            <a:picLocks noChangeAspect="1"/>
          </p:cNvPicPr>
          <p:nvPr/>
        </p:nvPicPr>
        <p:blipFill>
          <a:blip r:embed="rId3"/>
          <a:stretch>
            <a:fillRect/>
          </a:stretch>
        </p:blipFill>
        <p:spPr>
          <a:xfrm>
            <a:off x="8297862" y="194468"/>
            <a:ext cx="3055938" cy="1666875"/>
          </a:xfrm>
          <a:prstGeom prst="rect">
            <a:avLst/>
          </a:prstGeom>
        </p:spPr>
      </p:pic>
    </p:spTree>
    <p:extLst>
      <p:ext uri="{BB962C8B-B14F-4D97-AF65-F5344CB8AC3E}">
        <p14:creationId xmlns:p14="http://schemas.microsoft.com/office/powerpoint/2010/main" val="3813772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A8D9545AB2D649825CBFB0E94BBA5C" ma:contentTypeVersion="4" ma:contentTypeDescription="Create a new document." ma:contentTypeScope="" ma:versionID="a1284091ba9c68cd0ac7f8fdd10783b0">
  <xsd:schema xmlns:xsd="http://www.w3.org/2001/XMLSchema" xmlns:xs="http://www.w3.org/2001/XMLSchema" xmlns:p="http://schemas.microsoft.com/office/2006/metadata/properties" xmlns:ns2="8ea1b40f-5b19-41be-b482-e1eeae9b4b0c" targetNamespace="http://schemas.microsoft.com/office/2006/metadata/properties" ma:root="true" ma:fieldsID="f8cb8b4c3202560da8f8cd4a646294d9" ns2:_="">
    <xsd:import namespace="8ea1b40f-5b19-41be-b482-e1eeae9b4b0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a1b40f-5b19-41be-b482-e1eeae9b4b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34F2AB-ABFE-483E-BC78-C638B33C1278}">
  <ds:schemaRefs>
    <ds:schemaRef ds:uri="http://schemas.microsoft.com/sharepoint/v3/contenttype/forms"/>
  </ds:schemaRefs>
</ds:datastoreItem>
</file>

<file path=customXml/itemProps2.xml><?xml version="1.0" encoding="utf-8"?>
<ds:datastoreItem xmlns:ds="http://schemas.openxmlformats.org/officeDocument/2006/customXml" ds:itemID="{CC74DB2F-53B5-42A7-B726-CB3421B63F31}">
  <ds:schemaRefs>
    <ds:schemaRef ds:uri="http://purl.org/dc/dcmitype/"/>
    <ds:schemaRef ds:uri="http://schemas.microsoft.com/office/2006/documentManagement/types"/>
    <ds:schemaRef ds:uri="http://schemas.microsoft.com/office/infopath/2007/PartnerControls"/>
    <ds:schemaRef ds:uri="8ea1b40f-5b19-41be-b482-e1eeae9b4b0c"/>
    <ds:schemaRef ds:uri="http://schemas.openxmlformats.org/package/2006/metadata/core-properties"/>
    <ds:schemaRef ds:uri="http://purl.org/dc/terms/"/>
    <ds:schemaRef ds:uri="http://purl.org/dc/elements/1.1/"/>
    <ds:schemaRef ds:uri="http://www.w3.org/XML/1998/namespace"/>
    <ds:schemaRef ds:uri="http://schemas.microsoft.com/office/2006/metadata/properties"/>
  </ds:schemaRefs>
</ds:datastoreItem>
</file>

<file path=customXml/itemProps3.xml><?xml version="1.0" encoding="utf-8"?>
<ds:datastoreItem xmlns:ds="http://schemas.openxmlformats.org/officeDocument/2006/customXml" ds:itemID="{DDDD275E-E25D-49B7-AAA2-7166F2A7B7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a1b40f-5b19-41be-b482-e1eeae9b4b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otalTime>650</TotalTime>
  <Words>793</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Calibri</vt:lpstr>
      <vt:lpstr>Calibri Light</vt:lpstr>
      <vt:lpstr>Office Theme</vt:lpstr>
      <vt:lpstr>Purpose of Program </vt:lpstr>
      <vt:lpstr>                  Uses of the Fund</vt:lpstr>
      <vt:lpstr>            Fund Requirements</vt:lpstr>
      <vt:lpstr>              Eligibility Requirements</vt:lpstr>
      <vt:lpstr>             Program Prioritization</vt:lpstr>
      <vt:lpstr>       Interest Rates &amp; Repayment</vt:lpstr>
      <vt:lpstr>Process</vt:lpstr>
      <vt:lpstr>                              Reporting</vt:lpstr>
      <vt:lpstr>Recent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Seiwert, Sherry (IFA)</dc:creator>
  <cp:lastModifiedBy>Seiwert, Sherry (IFA)</cp:lastModifiedBy>
  <cp:revision>13</cp:revision>
  <cp:lastPrinted>2023-11-22T20:15:33Z</cp:lastPrinted>
  <dcterms:created xsi:type="dcterms:W3CDTF">2023-11-20T17:55:10Z</dcterms:created>
  <dcterms:modified xsi:type="dcterms:W3CDTF">2024-10-10T13:59:07Z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0x0101001AA8D9545AB2D649825CBFB0E94BBA5C</vt:lpwstr>
  </property>
</Properties>
</file>