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8" r:id="rId3"/>
    <p:sldId id="263" r:id="rId4"/>
    <p:sldId id="259" r:id="rId5"/>
    <p:sldId id="264" r:id="rId6"/>
    <p:sldId id="265" r:id="rId7"/>
    <p:sldId id="260" r:id="rId8"/>
    <p:sldId id="261" r:id="rId9"/>
    <p:sldId id="262"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F425B3E-6CC7-418D-B963-F01765F34A02}" type="datetimeFigureOut">
              <a:rPr lang="en-US" smtClean="0"/>
              <a:pPr/>
              <a:t>9/10/2013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2FBBCFF-9650-4EEC-A71F-2D4942B15D2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519F69-0394-45EB-9C4B-34BD29476997}" type="datetimeFigureOut">
              <a:rPr lang="en-US" smtClean="0"/>
              <a:pPr/>
              <a:t>9/10/2013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073C58C-9521-47DD-9BD8-5D02ABCB051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73C58C-9521-47DD-9BD8-5D02ABCB05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73C58C-9521-47DD-9BD8-5D02ABCB05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73C58C-9521-47DD-9BD8-5D02ABCB0519}"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73C58C-9521-47DD-9BD8-5D02ABCB051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073C58C-9521-47DD-9BD8-5D02ABCB0519}"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073C58C-9521-47DD-9BD8-5D02ABCB051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073C58C-9521-47DD-9BD8-5D02ABCB0519}"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519F69-0394-45EB-9C4B-34BD29476997}" type="datetimeFigureOut">
              <a:rPr lang="en-US" smtClean="0"/>
              <a:pPr/>
              <a:t>9/10/2013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073C58C-9521-47DD-9BD8-5D02ABCB05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1519F69-0394-45EB-9C4B-34BD29476997}" type="datetimeFigureOut">
              <a:rPr lang="en-US" smtClean="0"/>
              <a:pPr/>
              <a:t>9/10/2013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073C58C-9521-47DD-9BD8-5D02ABCB051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519F69-0394-45EB-9C4B-34BD29476997}" type="datetimeFigureOut">
              <a:rPr lang="en-US" smtClean="0"/>
              <a:pPr/>
              <a:t>9/10/2013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073C58C-9521-47DD-9BD8-5D02ABCB051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519F69-0394-45EB-9C4B-34BD29476997}" type="datetimeFigureOut">
              <a:rPr lang="en-US" smtClean="0"/>
              <a:pPr/>
              <a:t>9/10/2013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73C58C-9521-47DD-9BD8-5D02ABCB05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400" dirty="0" smtClean="0"/>
              <a:t>2013 Legislation &amp; Advisory Opinions Affecting Legislative Lobbyists</a:t>
            </a:r>
            <a:endParaRPr lang="en-US" sz="4400" dirty="0"/>
          </a:p>
        </p:txBody>
      </p:sp>
      <p:sp>
        <p:nvSpPr>
          <p:cNvPr id="3" name="Subtitle 2"/>
          <p:cNvSpPr>
            <a:spLocks noGrp="1"/>
          </p:cNvSpPr>
          <p:nvPr>
            <p:ph type="subTitle" idx="1"/>
          </p:nvPr>
        </p:nvSpPr>
        <p:spPr/>
        <p:txBody>
          <a:bodyPr>
            <a:normAutofit fontScale="92500" lnSpcReduction="20000"/>
          </a:bodyPr>
          <a:lstStyle/>
          <a:p>
            <a:r>
              <a:rPr lang="en-US" dirty="0" smtClean="0"/>
              <a:t>Charles W. Harris</a:t>
            </a:r>
          </a:p>
          <a:p>
            <a:r>
              <a:rPr lang="en-US" dirty="0" smtClean="0"/>
              <a:t>Executive Director &amp; General Counsel</a:t>
            </a:r>
          </a:p>
          <a:p>
            <a:r>
              <a:rPr lang="en-US" dirty="0" smtClean="0"/>
              <a:t>Indiana Lobby Registration Commission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Autofit/>
          </a:bodyPr>
          <a:lstStyle/>
          <a:p>
            <a:pPr>
              <a:buFont typeface="Wingdings" pitchFamily="2" charset="2"/>
              <a:buChar char="Ø"/>
            </a:pPr>
            <a:r>
              <a:rPr lang="en-US" sz="1800" dirty="0" smtClean="0"/>
              <a:t>In addition to filing a gift report with the Commission, the lobbyist is still required to provide a copy of the report to the legislative person with respect to whom the report is filed.  </a:t>
            </a:r>
            <a:r>
              <a:rPr lang="en-US" sz="1800" i="1" dirty="0" smtClean="0"/>
              <a:t>(Under IC 2-7-5-8, the lobbyist also is required to secure the legislative person’s informed consent before such a reportable gift is made.)   </a:t>
            </a:r>
          </a:p>
          <a:p>
            <a:pPr>
              <a:buFont typeface="Wingdings" pitchFamily="2" charset="2"/>
              <a:buChar char="Ø"/>
            </a:pPr>
            <a:endParaRPr lang="en-US" sz="1800" dirty="0" smtClean="0"/>
          </a:p>
          <a:p>
            <a:pPr>
              <a:buFont typeface="Wingdings" pitchFamily="2" charset="2"/>
              <a:buChar char="Ø"/>
            </a:pPr>
            <a:r>
              <a:rPr lang="en-US" sz="1800" dirty="0" smtClean="0"/>
              <a:t>A lobbyist will no longer be required to file a copy of a gift report with the Principal Clerk of the House or the Secretary of the Senate. </a:t>
            </a:r>
          </a:p>
          <a:p>
            <a:pPr>
              <a:buFont typeface="Wingdings" pitchFamily="2" charset="2"/>
              <a:buChar char="Ø"/>
            </a:pPr>
            <a:endParaRPr lang="en-US" sz="1800" dirty="0" smtClean="0"/>
          </a:p>
          <a:p>
            <a:pPr>
              <a:buFont typeface="Wingdings" pitchFamily="2" charset="2"/>
              <a:buChar char="Ø"/>
            </a:pPr>
            <a:r>
              <a:rPr lang="en-US" sz="1800" dirty="0" smtClean="0"/>
              <a:t>The Commission will file a copy of the gift report with the Principal Clerk of the House or the Secretary of the Senate after the 10 business days confidentiality period has expired. </a:t>
            </a:r>
          </a:p>
          <a:p>
            <a:pPr>
              <a:buNone/>
            </a:pPr>
            <a:endParaRPr lang="en-US" sz="1800" i="1" dirty="0" smtClean="0"/>
          </a:p>
          <a:p>
            <a:pPr>
              <a:buNone/>
            </a:pPr>
            <a:r>
              <a:rPr lang="en-US" sz="1800" i="1" dirty="0" smtClean="0"/>
              <a:t>(These amendments took effect July 1, 2013.)</a:t>
            </a:r>
            <a:endParaRPr lang="en-US" sz="1800" i="1" dirty="0"/>
          </a:p>
        </p:txBody>
      </p:sp>
      <p:sp>
        <p:nvSpPr>
          <p:cNvPr id="2" name="Title 1"/>
          <p:cNvSpPr>
            <a:spLocks noGrp="1"/>
          </p:cNvSpPr>
          <p:nvPr>
            <p:ph type="title"/>
          </p:nvPr>
        </p:nvSpPr>
        <p:spPr/>
        <p:txBody>
          <a:bodyPr>
            <a:normAutofit/>
          </a:bodyPr>
          <a:lstStyle/>
          <a:p>
            <a:r>
              <a:rPr lang="en-US" dirty="0" smtClean="0"/>
              <a:t>Gift Reports—</a:t>
            </a:r>
            <a:br>
              <a:rPr lang="en-US" dirty="0" smtClean="0"/>
            </a:br>
            <a:r>
              <a:rPr lang="en-US" sz="2800" dirty="0" smtClean="0"/>
              <a:t>IC 2-7-3-3.3</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fontScale="25000" lnSpcReduction="20000"/>
          </a:bodyPr>
          <a:lstStyle/>
          <a:p>
            <a:pPr>
              <a:lnSpc>
                <a:spcPct val="120000"/>
              </a:lnSpc>
              <a:buFont typeface="Wingdings" pitchFamily="2" charset="2"/>
              <a:buChar char="Ø"/>
            </a:pPr>
            <a:r>
              <a:rPr lang="en-US" sz="8000" dirty="0" smtClean="0"/>
              <a:t>In addition to filing a purchase report with the Commission, the lobbyist is still required to provide a copy of the report to the member or candidate with respect to whom the report is filed.   </a:t>
            </a:r>
          </a:p>
          <a:p>
            <a:pPr>
              <a:lnSpc>
                <a:spcPct val="120000"/>
              </a:lnSpc>
              <a:buFont typeface="Wingdings" pitchFamily="2" charset="2"/>
              <a:buChar char="Ø"/>
            </a:pPr>
            <a:endParaRPr lang="en-US" sz="8000" dirty="0" smtClean="0"/>
          </a:p>
          <a:p>
            <a:pPr>
              <a:lnSpc>
                <a:spcPct val="120000"/>
              </a:lnSpc>
              <a:buFont typeface="Wingdings" pitchFamily="2" charset="2"/>
              <a:buChar char="Ø"/>
            </a:pPr>
            <a:r>
              <a:rPr lang="en-US" sz="8000" dirty="0" smtClean="0"/>
              <a:t>A lobbyist will no longer be required to file a copy of a purchase report with the Principal Clerk of the House or the Secretary of the Senate. </a:t>
            </a:r>
          </a:p>
          <a:p>
            <a:pPr>
              <a:lnSpc>
                <a:spcPct val="120000"/>
              </a:lnSpc>
              <a:buFont typeface="Wingdings" pitchFamily="2" charset="2"/>
              <a:buChar char="Ø"/>
            </a:pPr>
            <a:endParaRPr lang="en-US" sz="8000" dirty="0" smtClean="0"/>
          </a:p>
          <a:p>
            <a:pPr>
              <a:lnSpc>
                <a:spcPct val="120000"/>
              </a:lnSpc>
              <a:buFont typeface="Wingdings" pitchFamily="2" charset="2"/>
              <a:buChar char="Ø"/>
            </a:pPr>
            <a:r>
              <a:rPr lang="en-US" sz="8000" dirty="0" smtClean="0"/>
              <a:t>The Commission will file a copy of the purchase report with the Principal Clerk of the House or the Secretary of the Senate after the 10 business days confidentiality period has expired. </a:t>
            </a:r>
          </a:p>
          <a:p>
            <a:pPr>
              <a:buNone/>
            </a:pPr>
            <a:endParaRPr lang="en-US" dirty="0" smtClean="0"/>
          </a:p>
          <a:p>
            <a:pPr>
              <a:buNone/>
            </a:pPr>
            <a:r>
              <a:rPr lang="en-US" sz="8000" i="1" dirty="0" smtClean="0"/>
              <a:t>(These amendments took effect July 1, 2013.)</a:t>
            </a:r>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dirty="0" smtClean="0"/>
          </a:p>
          <a:p>
            <a:pPr>
              <a:buNone/>
            </a:pPr>
            <a:endParaRPr lang="en-US" dirty="0"/>
          </a:p>
        </p:txBody>
      </p:sp>
      <p:sp>
        <p:nvSpPr>
          <p:cNvPr id="2" name="Title 1"/>
          <p:cNvSpPr>
            <a:spLocks noGrp="1"/>
          </p:cNvSpPr>
          <p:nvPr>
            <p:ph type="title"/>
          </p:nvPr>
        </p:nvSpPr>
        <p:spPr/>
        <p:txBody>
          <a:bodyPr>
            <a:normAutofit fontScale="90000"/>
          </a:bodyPr>
          <a:lstStyle/>
          <a:p>
            <a:r>
              <a:rPr lang="en-US" dirty="0" smtClean="0"/>
              <a:t>Purchase Reports—</a:t>
            </a:r>
            <a:br>
              <a:rPr lang="en-US" dirty="0" smtClean="0"/>
            </a:br>
            <a:r>
              <a:rPr lang="en-US" sz="3100" dirty="0" smtClean="0"/>
              <a:t>IC 2-7-3-7</a:t>
            </a:r>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fontScale="92500" lnSpcReduction="20000"/>
          </a:bodyPr>
          <a:lstStyle/>
          <a:p>
            <a:pPr>
              <a:buFont typeface="Wingdings" pitchFamily="2" charset="2"/>
              <a:buChar char="Ø"/>
            </a:pPr>
            <a:r>
              <a:rPr lang="en-US" sz="2600" dirty="0" smtClean="0"/>
              <a:t>The amendment clarifies that the prohibition against a lobbyist paying for or reimbursing the out-of-state travel expenses of a legislative person does not apply to expenditures for meals. </a:t>
            </a:r>
          </a:p>
          <a:p>
            <a:pPr>
              <a:buFont typeface="Wingdings" pitchFamily="2" charset="2"/>
              <a:buChar char="Ø"/>
            </a:pPr>
            <a:endParaRPr lang="en-US" sz="2600" dirty="0" smtClean="0"/>
          </a:p>
          <a:p>
            <a:pPr>
              <a:buFont typeface="Wingdings" pitchFamily="2" charset="2"/>
              <a:buChar char="Ø"/>
            </a:pPr>
            <a:r>
              <a:rPr lang="en-US" sz="2600" dirty="0" smtClean="0"/>
              <a:t>Recent history of IC 2-7-5-9:</a:t>
            </a:r>
          </a:p>
          <a:p>
            <a:pPr marL="914400" lvl="1" indent="-514350">
              <a:buFont typeface="+mj-lt"/>
              <a:buAutoNum type="alphaUcPeriod"/>
            </a:pPr>
            <a:r>
              <a:rPr lang="en-US" sz="2200" dirty="0" smtClean="0"/>
              <a:t>The word “Meals” was included in the list of prohibited expenditures when this new section was add by P.L. 58-2010 effective November 1, 2010.</a:t>
            </a:r>
          </a:p>
          <a:p>
            <a:pPr marL="914400" lvl="1" indent="-514350">
              <a:buFont typeface="+mj-lt"/>
              <a:buAutoNum type="alphaUcPeriod"/>
            </a:pPr>
            <a:r>
              <a:rPr lang="en-US" sz="2200" dirty="0" smtClean="0"/>
              <a:t>The  word “Meals” was stricken from the definition of “travel expenses” by a 2011 amendment (P.L. 229-2011) effective retroactively to November 1, 2010.  But the phrase “other expenses associated with travel” was retained in that definition.  </a:t>
            </a:r>
          </a:p>
          <a:p>
            <a:pPr marL="914400" lvl="1" indent="-514350">
              <a:buNone/>
            </a:pPr>
            <a:endParaRPr lang="en-US" sz="2000" i="1" dirty="0" smtClean="0"/>
          </a:p>
          <a:p>
            <a:pPr marL="914400" lvl="1" indent="-514350">
              <a:buNone/>
            </a:pPr>
            <a:r>
              <a:rPr lang="en-US" sz="2000" i="1" dirty="0" smtClean="0"/>
              <a:t>(This amendment took effect retroactively to Nov. 1, 2010 .)</a:t>
            </a:r>
          </a:p>
          <a:p>
            <a:pPr marL="914400" lvl="1" indent="-514350">
              <a:buNone/>
            </a:pPr>
            <a:endParaRPr lang="en-US" sz="2200" dirty="0"/>
          </a:p>
        </p:txBody>
      </p:sp>
      <p:sp>
        <p:nvSpPr>
          <p:cNvPr id="2" name="Title 1"/>
          <p:cNvSpPr>
            <a:spLocks noGrp="1"/>
          </p:cNvSpPr>
          <p:nvPr>
            <p:ph type="title"/>
          </p:nvPr>
        </p:nvSpPr>
        <p:spPr/>
        <p:txBody>
          <a:bodyPr>
            <a:normAutofit fontScale="90000"/>
          </a:bodyPr>
          <a:lstStyle/>
          <a:p>
            <a:r>
              <a:rPr lang="en-US" dirty="0" smtClean="0"/>
              <a:t>Out of State Travel Expenses—</a:t>
            </a:r>
            <a:br>
              <a:rPr lang="en-US" dirty="0" smtClean="0"/>
            </a:br>
            <a:r>
              <a:rPr lang="en-US" sz="3600" dirty="0" smtClean="0"/>
              <a:t>IC 2-7-5-9</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an individual or entity pays dues to a trade association which is a registered lobbyist, is the individual or entity required to register and report as an employer lobbyist? </a:t>
            </a:r>
            <a:endParaRPr lang="en-US" dirty="0"/>
          </a:p>
        </p:txBody>
      </p:sp>
      <p:sp>
        <p:nvSpPr>
          <p:cNvPr id="3" name="Title 2"/>
          <p:cNvSpPr>
            <a:spLocks noGrp="1"/>
          </p:cNvSpPr>
          <p:nvPr>
            <p:ph type="title"/>
          </p:nvPr>
        </p:nvSpPr>
        <p:spPr/>
        <p:txBody>
          <a:bodyPr>
            <a:normAutofit fontScale="90000"/>
          </a:bodyPr>
          <a:lstStyle/>
          <a:p>
            <a:r>
              <a:rPr lang="en-US" dirty="0" smtClean="0"/>
              <a:t>Question 1.40-Members of Trade Associations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two members of a trade association pay a firm to lobby on matters of interest to the entire association, which entity or entities are required to register and report as employer lobbyists?  In such a case, how should the firm register and report?  </a:t>
            </a:r>
          </a:p>
          <a:p>
            <a:endParaRPr lang="en-US" dirty="0"/>
          </a:p>
        </p:txBody>
      </p:sp>
      <p:sp>
        <p:nvSpPr>
          <p:cNvPr id="3" name="Title 2"/>
          <p:cNvSpPr>
            <a:spLocks noGrp="1"/>
          </p:cNvSpPr>
          <p:nvPr>
            <p:ph type="title"/>
          </p:nvPr>
        </p:nvSpPr>
        <p:spPr/>
        <p:txBody>
          <a:bodyPr>
            <a:noAutofit/>
          </a:bodyPr>
          <a:lstStyle/>
          <a:p>
            <a:r>
              <a:rPr lang="en-US" sz="3600" dirty="0" smtClean="0"/>
              <a:t>Question 1.45-Expenses Paid by Certain Trade Association Members</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a compensated lobbyist’s contract with a client requires the client to pay a monthly retainer which covers more than lobbying services, how much of the retainer payments should the client include on its employer lobbyist activity report?</a:t>
            </a:r>
          </a:p>
          <a:p>
            <a:endParaRPr lang="en-US" dirty="0"/>
          </a:p>
        </p:txBody>
      </p:sp>
      <p:sp>
        <p:nvSpPr>
          <p:cNvPr id="3" name="Title 2"/>
          <p:cNvSpPr>
            <a:spLocks noGrp="1"/>
          </p:cNvSpPr>
          <p:nvPr>
            <p:ph type="title"/>
          </p:nvPr>
        </p:nvSpPr>
        <p:spPr/>
        <p:txBody>
          <a:bodyPr>
            <a:normAutofit fontScale="90000"/>
          </a:bodyPr>
          <a:lstStyle/>
          <a:p>
            <a:r>
              <a:rPr lang="en-US" dirty="0" smtClean="0"/>
              <a:t>Question 2.20-Reporting of Retainer Payments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When an employer lobbyist reports compensation paid to an employee for lobbying services, is the employer to include anything for the cost of benefits provided by the employer?</a:t>
            </a:r>
          </a:p>
          <a:p>
            <a:endParaRPr lang="en-US" dirty="0"/>
          </a:p>
        </p:txBody>
      </p:sp>
      <p:sp>
        <p:nvSpPr>
          <p:cNvPr id="3" name="Title 2"/>
          <p:cNvSpPr>
            <a:spLocks noGrp="1"/>
          </p:cNvSpPr>
          <p:nvPr>
            <p:ph type="title"/>
          </p:nvPr>
        </p:nvSpPr>
        <p:spPr/>
        <p:txBody>
          <a:bodyPr>
            <a:normAutofit fontScale="90000"/>
          </a:bodyPr>
          <a:lstStyle/>
          <a:p>
            <a:r>
              <a:rPr lang="en-US" dirty="0" smtClean="0"/>
              <a:t>Question 2.30-Compensation Paid to Employees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a lobbyist invites all members and staff of the General Assembly to a tailgate party before a Colts game, how should the lobbyist report the entertainment expenses given the difficulty in ascertaining exact attendance?  Should the lobbyist report the entire cost of the event or “guesstimate" a rough number of total attendees and then divide that by the number of legislative persons observed at the event?  </a:t>
            </a:r>
          </a:p>
          <a:p>
            <a:endParaRPr lang="en-US" dirty="0"/>
          </a:p>
        </p:txBody>
      </p:sp>
      <p:sp>
        <p:nvSpPr>
          <p:cNvPr id="3" name="Title 2"/>
          <p:cNvSpPr>
            <a:spLocks noGrp="1"/>
          </p:cNvSpPr>
          <p:nvPr>
            <p:ph type="title"/>
          </p:nvPr>
        </p:nvSpPr>
        <p:spPr/>
        <p:txBody>
          <a:bodyPr>
            <a:normAutofit fontScale="90000"/>
          </a:bodyPr>
          <a:lstStyle/>
          <a:p>
            <a:r>
              <a:rPr lang="en-US" dirty="0" smtClean="0"/>
              <a:t>Question 2.75-Tailgate Function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a lobbyist entertains both a state legislator and the state legislator’s spouse, how are the expenses to be reported</a:t>
            </a:r>
            <a:r>
              <a:rPr lang="en-US" b="1" i="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Question 2.80-Expenses for State Legislator &amp; Legislator’s Spouse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Is a registered lobbyist prohibited from paying expenses to entertain a legislative person who is traveling outside the State of Indiana, such as paying for tickets to a Reds game or a Cubs game? </a:t>
            </a:r>
            <a:endParaRPr lang="en-US" dirty="0"/>
          </a:p>
        </p:txBody>
      </p:sp>
      <p:sp>
        <p:nvSpPr>
          <p:cNvPr id="3" name="Title 2"/>
          <p:cNvSpPr>
            <a:spLocks noGrp="1"/>
          </p:cNvSpPr>
          <p:nvPr>
            <p:ph type="title"/>
          </p:nvPr>
        </p:nvSpPr>
        <p:spPr/>
        <p:txBody>
          <a:bodyPr>
            <a:normAutofit fontScale="90000"/>
          </a:bodyPr>
          <a:lstStyle/>
          <a:p>
            <a:r>
              <a:rPr lang="en-US" dirty="0" smtClean="0"/>
              <a:t>Question 2.82-Out-of State Expenses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The definition of “legislative person” has been amended to clarify that the definition includes:</a:t>
            </a:r>
          </a:p>
          <a:p>
            <a:pPr marL="914400" lvl="1" indent="-514350">
              <a:buFont typeface="+mj-lt"/>
              <a:buAutoNum type="alphaUcPeriod"/>
            </a:pPr>
            <a:r>
              <a:rPr lang="en-US" sz="3200" dirty="0" smtClean="0"/>
              <a:t>Employees of the Indiana Lobby Registration Commission; </a:t>
            </a:r>
          </a:p>
          <a:p>
            <a:pPr marL="914400" lvl="1" indent="-514350">
              <a:buFont typeface="+mj-lt"/>
              <a:buAutoNum type="alphaUcPeriod"/>
            </a:pPr>
            <a:r>
              <a:rPr lang="en-US" sz="3200" dirty="0" smtClean="0"/>
              <a:t>The four Commissioners of the Indiana Lobby Registration Commission; and</a:t>
            </a:r>
          </a:p>
          <a:p>
            <a:pPr marL="914400" lvl="1" indent="-514350">
              <a:buFont typeface="+mj-lt"/>
              <a:buAutoNum type="alphaUcPeriod"/>
            </a:pPr>
            <a:r>
              <a:rPr lang="en-US" sz="3200" dirty="0" smtClean="0"/>
              <a:t>Employees of the Legislative Services Agency.</a:t>
            </a:r>
          </a:p>
          <a:p>
            <a:pPr marL="914400" lvl="1" indent="-514350">
              <a:buNone/>
            </a:pPr>
            <a:endParaRPr lang="en-US" sz="3200" dirty="0" smtClean="0"/>
          </a:p>
          <a:p>
            <a:pPr marL="514350" indent="-514350">
              <a:buNone/>
            </a:pPr>
            <a:r>
              <a:rPr lang="en-US" sz="2800" i="1" dirty="0" smtClean="0"/>
              <a:t>(These amendments took effect July 1, 2013.)</a:t>
            </a:r>
            <a:endParaRPr lang="en-US" sz="2800" i="1" dirty="0"/>
          </a:p>
        </p:txBody>
      </p:sp>
      <p:sp>
        <p:nvSpPr>
          <p:cNvPr id="2" name="Title 1"/>
          <p:cNvSpPr>
            <a:spLocks noGrp="1"/>
          </p:cNvSpPr>
          <p:nvPr>
            <p:ph type="title"/>
          </p:nvPr>
        </p:nvSpPr>
        <p:spPr/>
        <p:txBody>
          <a:bodyPr>
            <a:normAutofit fontScale="90000"/>
          </a:bodyPr>
          <a:lstStyle/>
          <a:p>
            <a:r>
              <a:rPr lang="en-US" dirty="0" smtClean="0"/>
              <a:t>“Legislative Person”-</a:t>
            </a:r>
            <a:br>
              <a:rPr lang="en-US" dirty="0" smtClean="0"/>
            </a:br>
            <a:r>
              <a:rPr lang="en-US" sz="3100" dirty="0" smtClean="0"/>
              <a:t>IC 2-7-1-8 </a:t>
            </a:r>
            <a:endParaRPr lang="en-US" sz="31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Lobbyist J entertains five legislators for dinner; all legislators except one partake of wine provided for the table. An itemized bill is provided by the restaurant. Is it appropriate for Lobbyist J to divide the coast of the wine by five (four legislators and the lobbyist) and add the amount to the bill of each legislator that consumed wine or must the lobbyist determine how much wine was consumed by each legislator?</a:t>
            </a:r>
          </a:p>
          <a:p>
            <a:endParaRPr lang="en-US" dirty="0"/>
          </a:p>
        </p:txBody>
      </p:sp>
      <p:sp>
        <p:nvSpPr>
          <p:cNvPr id="3" name="Title 2"/>
          <p:cNvSpPr>
            <a:spLocks noGrp="1"/>
          </p:cNvSpPr>
          <p:nvPr>
            <p:ph type="title"/>
          </p:nvPr>
        </p:nvSpPr>
        <p:spPr/>
        <p:txBody>
          <a:bodyPr>
            <a:normAutofit fontScale="90000"/>
          </a:bodyPr>
          <a:lstStyle/>
          <a:p>
            <a:r>
              <a:rPr lang="en-US" dirty="0" smtClean="0"/>
              <a:t>Question 2.83-Shared Bottle of Wine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Lobbyists A, B, C and D are asked to sponsor an all member event at a set sponsorship amount. None of the lobbyists have control over the event. At the event, there are multiple entries into the venue and no one is taking attendance. In this instance would it be appropriate to report the full amount of the sponsorship on Line 6 without violating 2-7-6-3?</a:t>
            </a:r>
          </a:p>
          <a:p>
            <a:endParaRPr lang="en-US" dirty="0"/>
          </a:p>
        </p:txBody>
      </p:sp>
      <p:sp>
        <p:nvSpPr>
          <p:cNvPr id="3" name="Title 2"/>
          <p:cNvSpPr>
            <a:spLocks noGrp="1"/>
          </p:cNvSpPr>
          <p:nvPr>
            <p:ph type="title"/>
          </p:nvPr>
        </p:nvSpPr>
        <p:spPr/>
        <p:txBody>
          <a:bodyPr>
            <a:noAutofit/>
          </a:bodyPr>
          <a:lstStyle/>
          <a:p>
            <a:r>
              <a:rPr lang="en-US" sz="3600" dirty="0" smtClean="0"/>
              <a:t>Question 3.63-Several Sponsors for All Members Function-No Tracking</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all the members of a legislative committee have been invited to attend a dinner where the cost per attendee exceeds $50, how should the lobbyist who hosts the dinner report the entertainment expenses if other legislative persons who are not members of the committee also attend the function?  </a:t>
            </a:r>
          </a:p>
          <a:p>
            <a:endParaRPr lang="en-US" dirty="0"/>
          </a:p>
        </p:txBody>
      </p:sp>
      <p:sp>
        <p:nvSpPr>
          <p:cNvPr id="3" name="Title 2"/>
          <p:cNvSpPr>
            <a:spLocks noGrp="1"/>
          </p:cNvSpPr>
          <p:nvPr>
            <p:ph type="title"/>
          </p:nvPr>
        </p:nvSpPr>
        <p:spPr/>
        <p:txBody>
          <a:bodyPr>
            <a:normAutofit fontScale="90000"/>
          </a:bodyPr>
          <a:lstStyle/>
          <a:p>
            <a:r>
              <a:rPr lang="en-US" dirty="0" smtClean="0"/>
              <a:t>Question 3.72-All Members Function-Others Attend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IC 2-7-3-3 (a) (3)--</a:t>
            </a:r>
            <a:r>
              <a:rPr lang="en-US" smtClean="0"/>
              <a:t>Dual reporting </a:t>
            </a:r>
            <a:r>
              <a:rPr lang="en-US" dirty="0" smtClean="0"/>
              <a:t>thresholds for Section E of the activity report--$50 or more in one day or more than $250 in a reporting year. </a:t>
            </a:r>
          </a:p>
          <a:p>
            <a:r>
              <a:rPr lang="en-US" b="1" dirty="0" smtClean="0"/>
              <a:t>IC 2-7-3-3.5 (c)--</a:t>
            </a:r>
            <a:r>
              <a:rPr lang="en-US" dirty="0" smtClean="0"/>
              <a:t>Reporting expenses for an all members function where the organizers have not kept track of who is participating.</a:t>
            </a:r>
          </a:p>
          <a:p>
            <a:r>
              <a:rPr lang="en-US" b="1" dirty="0" smtClean="0"/>
              <a:t>IC 2-7-6-3--</a:t>
            </a:r>
            <a:r>
              <a:rPr lang="en-US" dirty="0" smtClean="0"/>
              <a:t>Class D felony for knowingly and intentionally making a false report that overstates or understates the amount of an expenditure or gift.</a:t>
            </a:r>
          </a:p>
        </p:txBody>
      </p:sp>
      <p:sp>
        <p:nvSpPr>
          <p:cNvPr id="3" name="Title 2"/>
          <p:cNvSpPr>
            <a:spLocks noGrp="1"/>
          </p:cNvSpPr>
          <p:nvPr>
            <p:ph type="title"/>
          </p:nvPr>
        </p:nvSpPr>
        <p:spPr/>
        <p:txBody>
          <a:bodyPr>
            <a:normAutofit fontScale="90000"/>
          </a:bodyPr>
          <a:lstStyle/>
          <a:p>
            <a:r>
              <a:rPr lang="en-US" dirty="0" smtClean="0"/>
              <a:t>Most Significant Challenges with Administering IC 2-7</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A new subsection (c) has been added to the section that defines the term “lobbyist”.  It specifically excludes the annual registration fee when determining if one will meet the $500 annual threshold and thus come within the definition and be required to register with and report to the Commission.</a:t>
            </a:r>
          </a:p>
          <a:p>
            <a:pPr>
              <a:buNone/>
            </a:pPr>
            <a:endParaRPr lang="en-US" dirty="0" smtClean="0"/>
          </a:p>
          <a:p>
            <a:pPr>
              <a:buNone/>
            </a:pPr>
            <a:r>
              <a:rPr lang="en-US" sz="2800" i="1" dirty="0" smtClean="0"/>
              <a:t>(This amendment took effect July 1, 2013.)</a:t>
            </a: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“Lobbyist” Defined--</a:t>
            </a:r>
            <a:br>
              <a:rPr lang="en-US" dirty="0" smtClean="0"/>
            </a:br>
            <a:r>
              <a:rPr lang="en-US" sz="3100" dirty="0" smtClean="0"/>
              <a:t>IC 2-7-1-10</a:t>
            </a:r>
            <a:endParaRPr lang="en-US" sz="3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200" dirty="0" smtClean="0"/>
              <a:t>For the registration year that begins November 1, 2014 and thereafter, lobbyists are required to utilize the Commission’s online system to file annual </a:t>
            </a:r>
            <a:r>
              <a:rPr lang="en-US" sz="2200" dirty="0"/>
              <a:t>registration </a:t>
            </a:r>
            <a:r>
              <a:rPr lang="en-US" sz="2200" dirty="0" smtClean="0"/>
              <a:t>statements electronically, unless the Commission grants a lobbyist a hardship exception under IC 2-7-2-1.5.</a:t>
            </a:r>
          </a:p>
          <a:p>
            <a:pPr>
              <a:buFont typeface="Wingdings" pitchFamily="2" charset="2"/>
              <a:buChar char="Ø"/>
            </a:pPr>
            <a:endParaRPr lang="en-US" sz="2200" dirty="0" smtClean="0"/>
          </a:p>
          <a:p>
            <a:pPr>
              <a:buFont typeface="Wingdings" pitchFamily="2" charset="2"/>
              <a:buChar char="Ø"/>
            </a:pPr>
            <a:r>
              <a:rPr lang="en-US" sz="2200" dirty="0" smtClean="0"/>
              <a:t>Mandatory e-filing would have been in effect for the registration year that begins November 1, 2013.  However, under SECTION 14 (e) of HEA 1222, the Commission  has granted a one-year blanket exception to the e-filing requirement.  </a:t>
            </a:r>
          </a:p>
          <a:p>
            <a:pPr>
              <a:buFont typeface="Wingdings" pitchFamily="2" charset="2"/>
              <a:buChar char="Ø"/>
            </a:pPr>
            <a:endParaRPr lang="en-US" sz="2200" dirty="0" smtClean="0"/>
          </a:p>
          <a:p>
            <a:pPr>
              <a:buFont typeface="Wingdings" pitchFamily="2" charset="2"/>
              <a:buChar char="Ø"/>
            </a:pPr>
            <a:r>
              <a:rPr lang="en-US" sz="2200" dirty="0" smtClean="0"/>
              <a:t>For annual registration statements, mandatory e-filing will first apply for the statements due November 1, 2014.</a:t>
            </a:r>
            <a:endParaRPr lang="en-US" sz="2200" dirty="0"/>
          </a:p>
        </p:txBody>
      </p:sp>
      <p:sp>
        <p:nvSpPr>
          <p:cNvPr id="2" name="Title 1"/>
          <p:cNvSpPr>
            <a:spLocks noGrp="1"/>
          </p:cNvSpPr>
          <p:nvPr>
            <p:ph type="title"/>
          </p:nvPr>
        </p:nvSpPr>
        <p:spPr/>
        <p:txBody>
          <a:bodyPr>
            <a:normAutofit fontScale="90000"/>
          </a:bodyPr>
          <a:lstStyle/>
          <a:p>
            <a:r>
              <a:rPr lang="en-US" dirty="0" smtClean="0"/>
              <a:t>Mandatory E-filing of Registration Statements— </a:t>
            </a:r>
            <a:r>
              <a:rPr lang="en-US" sz="3100" dirty="0" smtClean="0"/>
              <a:t>IC 2-7-2-1</a:t>
            </a:r>
            <a:endParaRPr lang="en-US" sz="3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The annual registration fee for most lobbyists  is increased from $100 to $200.</a:t>
            </a:r>
          </a:p>
          <a:p>
            <a:pPr>
              <a:buFont typeface="Wingdings" pitchFamily="2" charset="2"/>
              <a:buChar char="Ø"/>
            </a:pPr>
            <a:endParaRPr lang="en-US" sz="2400" dirty="0" smtClean="0"/>
          </a:p>
          <a:p>
            <a:pPr>
              <a:buFont typeface="Wingdings" pitchFamily="2" charset="2"/>
              <a:buChar char="Ø"/>
            </a:pPr>
            <a:r>
              <a:rPr lang="en-US" sz="2400" dirty="0" smtClean="0"/>
              <a:t>The annual registration fee is increased from $50 to $100 for organizations that are exempt from federal income taxation under Section 501 (c)(3) or (4) and </a:t>
            </a:r>
            <a:r>
              <a:rPr lang="en-US" sz="2400" b="1" i="1" dirty="0" smtClean="0"/>
              <a:t>employees</a:t>
            </a:r>
            <a:r>
              <a:rPr lang="en-US" sz="2400" dirty="0" smtClean="0"/>
              <a:t> of those organizations who lobby for them.</a:t>
            </a:r>
          </a:p>
          <a:p>
            <a:pPr>
              <a:buNone/>
            </a:pPr>
            <a:endParaRPr lang="en-US" sz="2000" i="1" dirty="0" smtClean="0"/>
          </a:p>
          <a:p>
            <a:pPr>
              <a:buNone/>
            </a:pPr>
            <a:r>
              <a:rPr lang="en-US" sz="2000" i="1" dirty="0" smtClean="0"/>
              <a:t>(The registration fee increases take effect November 1, 2013 and first apply for the November 1, 2013 through October 31, 2014 registration year.)  </a:t>
            </a:r>
            <a:endParaRPr lang="en-US" sz="2000" i="1" dirty="0"/>
          </a:p>
        </p:txBody>
      </p:sp>
      <p:sp>
        <p:nvSpPr>
          <p:cNvPr id="2" name="Title 1"/>
          <p:cNvSpPr>
            <a:spLocks noGrp="1"/>
          </p:cNvSpPr>
          <p:nvPr>
            <p:ph type="title"/>
          </p:nvPr>
        </p:nvSpPr>
        <p:spPr/>
        <p:txBody>
          <a:bodyPr>
            <a:normAutofit fontScale="90000"/>
          </a:bodyPr>
          <a:lstStyle/>
          <a:p>
            <a:r>
              <a:rPr lang="en-US" dirty="0" smtClean="0"/>
              <a:t>Annual Registration Fees—</a:t>
            </a:r>
            <a:br>
              <a:rPr lang="en-US" dirty="0" smtClean="0"/>
            </a:br>
            <a:r>
              <a:rPr lang="en-US" sz="3100" dirty="0" smtClean="0"/>
              <a:t>IC 2-7-2-1</a:t>
            </a:r>
            <a:endParaRPr lang="en-US" sz="3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07091"/>
          </a:xfrm>
        </p:spPr>
        <p:txBody>
          <a:bodyPr>
            <a:normAutofit fontScale="77500" lnSpcReduction="20000"/>
          </a:bodyPr>
          <a:lstStyle/>
          <a:p>
            <a:pPr>
              <a:buFont typeface="Wingdings" pitchFamily="2" charset="2"/>
              <a:buChar char="Ø"/>
            </a:pPr>
            <a:r>
              <a:rPr lang="en-US" sz="2800" dirty="0" smtClean="0"/>
              <a:t>The annual “registration year” is changed from a calendar year to November 1 of one year through October 31 of the following year. The two month gap between the reporting year and the registration year has been eliminated.</a:t>
            </a:r>
          </a:p>
          <a:p>
            <a:pPr>
              <a:buFont typeface="Wingdings" pitchFamily="2" charset="2"/>
              <a:buChar char="Ø"/>
            </a:pPr>
            <a:endParaRPr lang="en-US" sz="2800" dirty="0" smtClean="0"/>
          </a:p>
          <a:p>
            <a:pPr>
              <a:buFont typeface="Wingdings" pitchFamily="2" charset="2"/>
              <a:buChar char="Ø"/>
            </a:pPr>
            <a:r>
              <a:rPr lang="en-US" sz="2800" dirty="0" smtClean="0"/>
              <a:t>SECTION 14 (b) of HEA 1222 provides that lobbyist registration statements originally filed for calendar year 2013 all expire on November 1, 2013.</a:t>
            </a:r>
          </a:p>
          <a:p>
            <a:pPr>
              <a:buNone/>
            </a:pPr>
            <a:r>
              <a:rPr lang="en-US" sz="2400" dirty="0" smtClean="0"/>
              <a:t> </a:t>
            </a:r>
          </a:p>
          <a:p>
            <a:pPr>
              <a:buFont typeface="Wingdings" pitchFamily="2" charset="2"/>
              <a:buChar char="Ø"/>
            </a:pPr>
            <a:r>
              <a:rPr lang="en-US" sz="2800" dirty="0" smtClean="0"/>
              <a:t>The change in the registration year takes effect November 1, 2013 and first applies for the November 1, 2013 through October 31, 2014 registration year.  </a:t>
            </a:r>
            <a:r>
              <a:rPr lang="en-US" sz="2800" b="1" dirty="0" smtClean="0"/>
              <a:t>Registration statements for that year will be available October 1, 2013 and will be due November 1, 2013.</a:t>
            </a:r>
            <a:r>
              <a:rPr lang="en-US" sz="2800" dirty="0" smtClean="0"/>
              <a:t>  </a:t>
            </a:r>
            <a:endParaRPr lang="en-US" sz="2800" dirty="0"/>
          </a:p>
        </p:txBody>
      </p:sp>
      <p:sp>
        <p:nvSpPr>
          <p:cNvPr id="2" name="Title 1"/>
          <p:cNvSpPr>
            <a:spLocks noGrp="1"/>
          </p:cNvSpPr>
          <p:nvPr>
            <p:ph type="title"/>
          </p:nvPr>
        </p:nvSpPr>
        <p:spPr/>
        <p:txBody>
          <a:bodyPr>
            <a:normAutofit/>
          </a:bodyPr>
          <a:lstStyle/>
          <a:p>
            <a:r>
              <a:rPr lang="en-US" dirty="0" smtClean="0"/>
              <a:t>Registration Year—</a:t>
            </a:r>
            <a:br>
              <a:rPr lang="en-US" dirty="0" smtClean="0"/>
            </a:br>
            <a:r>
              <a:rPr lang="en-US" sz="2800" dirty="0" smtClean="0"/>
              <a:t>IC 2-7-2-2 &amp; SECTION 14 (b) of HEA 1222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2000" dirty="0" smtClean="0"/>
              <a:t>For the reporting year that begins November 1, 2014 and thereafter, lobbyists are required to utilize the Commission’s online system to file semi-annual activity reports electronically, unless the Commission grants a lobbyist a hardship exception under IC 2-7-2-1.5.  </a:t>
            </a:r>
          </a:p>
          <a:p>
            <a:pPr>
              <a:buNone/>
            </a:pPr>
            <a:endParaRPr lang="en-US" sz="2000" dirty="0" smtClean="0"/>
          </a:p>
          <a:p>
            <a:pPr>
              <a:buFont typeface="Wingdings" pitchFamily="2" charset="2"/>
              <a:buChar char="Ø"/>
            </a:pPr>
            <a:r>
              <a:rPr lang="en-US" sz="2000" dirty="0" smtClean="0"/>
              <a:t>Mandatory e-filing would have been in effect for the reporting year that begins November 1, 2013.  However, under SECTION 14 (e) of HEA 1222, the Commission has granted a one-year blanket exception to the e-filing requirement.  </a:t>
            </a:r>
          </a:p>
          <a:p>
            <a:pPr>
              <a:buNone/>
            </a:pPr>
            <a:endParaRPr lang="en-US" sz="2000" dirty="0" smtClean="0"/>
          </a:p>
          <a:p>
            <a:pPr>
              <a:buFont typeface="Wingdings" pitchFamily="2" charset="2"/>
              <a:buChar char="Ø"/>
            </a:pPr>
            <a:r>
              <a:rPr lang="en-US" sz="2000" dirty="0" smtClean="0"/>
              <a:t>For activity reports, mandatory e-filing will first apply for the reports due May 31, 2015.</a:t>
            </a:r>
            <a:endParaRPr lang="en-US" sz="2000" i="1" dirty="0"/>
          </a:p>
        </p:txBody>
      </p:sp>
      <p:sp>
        <p:nvSpPr>
          <p:cNvPr id="2" name="Title 1"/>
          <p:cNvSpPr>
            <a:spLocks noGrp="1"/>
          </p:cNvSpPr>
          <p:nvPr>
            <p:ph type="title"/>
          </p:nvPr>
        </p:nvSpPr>
        <p:spPr/>
        <p:txBody>
          <a:bodyPr>
            <a:normAutofit fontScale="90000"/>
          </a:bodyPr>
          <a:lstStyle/>
          <a:p>
            <a:r>
              <a:rPr lang="en-US" dirty="0" smtClean="0"/>
              <a:t>Mandatory E-filing of Activity Reports— </a:t>
            </a:r>
            <a:r>
              <a:rPr lang="en-US" sz="3100" dirty="0" smtClean="0"/>
              <a:t>IC 2-7-3-1</a:t>
            </a:r>
            <a:endParaRPr lang="en-US" sz="3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For a registration/reporting year that begins November 1, 2014 or thereafter, a lobbyist may submit a written request for a hardship exception to the electronic filing mandate for both registration statements and activity reports.</a:t>
            </a:r>
          </a:p>
          <a:p>
            <a:pPr>
              <a:buFont typeface="Wingdings" pitchFamily="2" charset="2"/>
              <a:buChar char="Ø"/>
            </a:pPr>
            <a:endParaRPr lang="en-US" sz="2400" dirty="0" smtClean="0"/>
          </a:p>
          <a:p>
            <a:pPr>
              <a:buFont typeface="Wingdings" pitchFamily="2" charset="2"/>
              <a:buChar char="Ø"/>
            </a:pPr>
            <a:r>
              <a:rPr lang="en-US" sz="2400" dirty="0" smtClean="0"/>
              <a:t>Such a request must be submitted at least 60 days before the start of the reporting year for which it is submitted.  Thus the deadline for submitting such a request for the next registration/reporting year will be September 2</a:t>
            </a:r>
            <a:r>
              <a:rPr lang="en-US" sz="2400" baseline="30000" dirty="0" smtClean="0"/>
              <a:t>nd</a:t>
            </a:r>
            <a:r>
              <a:rPr lang="en-US" sz="2400" dirty="0" smtClean="0"/>
              <a:t>.</a:t>
            </a:r>
          </a:p>
          <a:p>
            <a:pPr>
              <a:buFont typeface="Wingdings" pitchFamily="2" charset="2"/>
              <a:buChar char="Ø"/>
            </a:pPr>
            <a:endParaRPr lang="en-US" sz="2400" dirty="0" smtClean="0"/>
          </a:p>
          <a:p>
            <a:pPr>
              <a:buNone/>
            </a:pPr>
            <a:endParaRPr lang="en-US" sz="2200" i="1" dirty="0" smtClean="0"/>
          </a:p>
          <a:p>
            <a:pPr>
              <a:buNone/>
            </a:pPr>
            <a:endParaRPr lang="en-US" sz="2600" dirty="0" smtClean="0"/>
          </a:p>
          <a:p>
            <a:pPr>
              <a:buNone/>
            </a:pPr>
            <a:endParaRPr lang="en-US" sz="2600" dirty="0" smtClean="0"/>
          </a:p>
        </p:txBody>
      </p:sp>
      <p:sp>
        <p:nvSpPr>
          <p:cNvPr id="2" name="Title 1"/>
          <p:cNvSpPr>
            <a:spLocks noGrp="1"/>
          </p:cNvSpPr>
          <p:nvPr>
            <p:ph type="title"/>
          </p:nvPr>
        </p:nvSpPr>
        <p:spPr/>
        <p:txBody>
          <a:bodyPr>
            <a:normAutofit fontScale="90000"/>
          </a:bodyPr>
          <a:lstStyle/>
          <a:p>
            <a:r>
              <a:rPr lang="en-US" dirty="0" smtClean="0"/>
              <a:t>Hardship Exception to Mandatory E-filing--</a:t>
            </a:r>
            <a:r>
              <a:rPr lang="en-US" sz="3100" dirty="0" smtClean="0"/>
              <a:t>IC 2-7-2-1.5</a:t>
            </a:r>
            <a:endParaRPr lang="en-US" sz="3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400" dirty="0" smtClean="0"/>
              <a:t>If an exception is granted, the lobbyist must pay the Commission a separate fee that is in addition to the annual registration fee.  The separate fee is to equal the amount that the lobbyist would be required to pay the state’s third party vendor to be able to file registration statements and activity reports electronically for the applicable registration/reporting year. </a:t>
            </a:r>
          </a:p>
          <a:p>
            <a:pPr>
              <a:buFont typeface="Wingdings" pitchFamily="2" charset="2"/>
              <a:buChar char="Ø"/>
            </a:pPr>
            <a:endParaRPr lang="en-US" sz="2400" i="1" dirty="0" smtClean="0"/>
          </a:p>
          <a:p>
            <a:pPr>
              <a:buFont typeface="Wingdings" pitchFamily="2" charset="2"/>
              <a:buChar char="Ø"/>
            </a:pPr>
            <a:r>
              <a:rPr lang="en-US" sz="2400" dirty="0" smtClean="0"/>
              <a:t>For the registration/reporting year that begins November 1, 2014, the </a:t>
            </a:r>
            <a:r>
              <a:rPr lang="en-US" sz="2400" b="1" dirty="0" smtClean="0"/>
              <a:t>estimated</a:t>
            </a:r>
            <a:r>
              <a:rPr lang="en-US" sz="2400" dirty="0" smtClean="0"/>
              <a:t> additional fee for a hardship exception is $120 ($95 fee to use IN.gov + $15 for a registration statement + $5 for period one activity report + $5 for period two activity report). </a:t>
            </a:r>
            <a:endParaRPr lang="en-US" sz="2200" i="1" dirty="0" smtClean="0"/>
          </a:p>
          <a:p>
            <a:pPr>
              <a:buNone/>
            </a:pPr>
            <a:endParaRPr lang="en-US" sz="1900" i="1" dirty="0" smtClean="0"/>
          </a:p>
          <a:p>
            <a:endParaRPr lang="en-US" dirty="0"/>
          </a:p>
        </p:txBody>
      </p:sp>
      <p:sp>
        <p:nvSpPr>
          <p:cNvPr id="2" name="Title 1"/>
          <p:cNvSpPr>
            <a:spLocks noGrp="1"/>
          </p:cNvSpPr>
          <p:nvPr>
            <p:ph type="title"/>
          </p:nvPr>
        </p:nvSpPr>
        <p:spPr/>
        <p:txBody>
          <a:bodyPr>
            <a:normAutofit/>
          </a:bodyPr>
          <a:lstStyle/>
          <a:p>
            <a:r>
              <a:rPr lang="en-US" sz="2800" dirty="0" smtClean="0"/>
              <a:t>Hardship Exception to Mandatory E-filing</a:t>
            </a:r>
            <a:br>
              <a:rPr lang="en-US" sz="2800" dirty="0" smtClean="0"/>
            </a:br>
            <a:r>
              <a:rPr lang="en-US" sz="2800" dirty="0" smtClean="0"/>
              <a:t>Continued--</a:t>
            </a:r>
            <a:r>
              <a:rPr lang="en-US" sz="2400" dirty="0" smtClean="0"/>
              <a:t>IC 2-7-2-1.5 &amp; SECTION 14 (e)</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472</TotalTime>
  <Words>1801</Words>
  <Application>Microsoft Office PowerPoint</Application>
  <PresentationFormat>On-screen Show (4:3)</PresentationFormat>
  <Paragraphs>105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2013 Legislation &amp; Advisory Opinions Affecting Legislative Lobbyists</vt:lpstr>
      <vt:lpstr>“Legislative Person”- IC 2-7-1-8 </vt:lpstr>
      <vt:lpstr>“Lobbyist” Defined-- IC 2-7-1-10</vt:lpstr>
      <vt:lpstr>Mandatory E-filing of Registration Statements— IC 2-7-2-1</vt:lpstr>
      <vt:lpstr>Annual Registration Fees— IC 2-7-2-1</vt:lpstr>
      <vt:lpstr>Registration Year— IC 2-7-2-2 &amp; SECTION 14 (b) of HEA 1222 </vt:lpstr>
      <vt:lpstr>Mandatory E-filing of Activity Reports— IC 2-7-3-1</vt:lpstr>
      <vt:lpstr>Hardship Exception to Mandatory E-filing--IC 2-7-2-1.5</vt:lpstr>
      <vt:lpstr>Hardship Exception to Mandatory E-filing Continued--IC 2-7-2-1.5 &amp; SECTION 14 (e)</vt:lpstr>
      <vt:lpstr>Gift Reports— IC 2-7-3-3.3</vt:lpstr>
      <vt:lpstr>Purchase Reports— IC 2-7-3-7</vt:lpstr>
      <vt:lpstr>Out of State Travel Expenses— IC 2-7-5-9</vt:lpstr>
      <vt:lpstr>Question 1.40-Members of Trade Associations</vt:lpstr>
      <vt:lpstr>Question 1.45-Expenses Paid by Certain Trade Association Members</vt:lpstr>
      <vt:lpstr>Question 2.20-Reporting of Retainer Payments</vt:lpstr>
      <vt:lpstr>Question 2.30-Compensation Paid to Employees</vt:lpstr>
      <vt:lpstr>Question 2.75-Tailgate Function</vt:lpstr>
      <vt:lpstr>Question 2.80-Expenses for State Legislator &amp; Legislator’s Spouse</vt:lpstr>
      <vt:lpstr>Question 2.82-Out-of State Expenses</vt:lpstr>
      <vt:lpstr>Question 2.83-Shared Bottle of Wine</vt:lpstr>
      <vt:lpstr>Question 3.63-Several Sponsors for All Members Function-No Tracking</vt:lpstr>
      <vt:lpstr>Question 3.72-All Members Function-Others Attend</vt:lpstr>
      <vt:lpstr>Most Significant Challenges with Administering IC 2-7</vt:lpstr>
      <vt:lpstr>Slide 24</vt:lpstr>
    </vt:vector>
  </TitlesOfParts>
  <Company>IGA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 1222</dc:title>
  <dc:creator>Mark A. Junker</dc:creator>
  <cp:lastModifiedBy>Amy</cp:lastModifiedBy>
  <cp:revision>52</cp:revision>
  <dcterms:created xsi:type="dcterms:W3CDTF">2013-04-15T12:29:03Z</dcterms:created>
  <dcterms:modified xsi:type="dcterms:W3CDTF">2013-09-10T15:57:59Z</dcterms:modified>
</cp:coreProperties>
</file>