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21"/>
  </p:notesMasterIdLst>
  <p:sldIdLst>
    <p:sldId id="256" r:id="rId6"/>
    <p:sldId id="265" r:id="rId7"/>
    <p:sldId id="2140756653" r:id="rId8"/>
    <p:sldId id="278" r:id="rId9"/>
    <p:sldId id="279" r:id="rId10"/>
    <p:sldId id="273" r:id="rId11"/>
    <p:sldId id="267" r:id="rId12"/>
    <p:sldId id="282" r:id="rId13"/>
    <p:sldId id="2140756652" r:id="rId14"/>
    <p:sldId id="2140756648" r:id="rId15"/>
    <p:sldId id="2140756654" r:id="rId16"/>
    <p:sldId id="2140756655" r:id="rId17"/>
    <p:sldId id="2140756656" r:id="rId18"/>
    <p:sldId id="2140756660"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418400-DB8B-5631-A93C-C0A21601E22B}" name="Stacey Cisse" initials="SC" userId="S::SCisse@eimagine.com::d1ff2ebc-3c03-41ef-badf-448b1d3d2b85" providerId="AD"/>
  <p188:author id="{4F70BF17-DEA5-F5B9-B6F6-4B3C8235F454}" name="Erin Crawford" initials="EC" userId="S::ecrawford@eimagine.com::d61e4270-332f-4212-abe3-178a1239f25f" providerId="AD"/>
  <p188:author id="{05B3826B-0DE3-1AAD-9CE7-D60DB9FBF0FD}" name="Evans, Robert" initials="ER" userId="S::revans@iot.in.gov::ca26ea99-1702-41ce-90f3-9dad95301713" providerId="AD"/>
  <p188:author id="{B5EC92B7-3AE0-2AA0-CA52-93725531B275}" name="Brian O'Neal" initials="BO" userId="S::boneal@eimagine.com::bab34174-8dd7-4100-928b-453507c280db" providerId="AD"/>
  <p188:author id="{6D6BA7CF-4C42-942A-DE6D-3D88047DA1F0}" name="Kristopher Washington" initials="KW" userId="S::kwashington@eimagine.com::6de6db61-db0d-4b74-82b9-d1328841aa4e" providerId="AD"/>
  <p188:author id="{F2A4A0D1-BF07-A5F0-1492-EC0B1085BE03}" name="Crawford, Erin" initials="CE" userId="S::ericrawford@iot.in.gov::6f1648fd-b720-4328-a226-baa7c441ae74" providerId="AD"/>
  <p188:author id="{E50DFBEF-C64C-9352-3D31-A635B48508BA}" name="O'Neal, Brian" initials="OB" userId="S::BOneal@iot.IN.gov::a1cc91d3-3f86-43e4-9906-0a59aa743a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24365C"/>
    <a:srgbClr val="3C85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EBD70-5241-197A-C67E-D0BD1CD525DE}" v="50" dt="2023-07-27T18:40:18.137"/>
    <p1510:client id="{0A808FAD-85F4-4EF2-9669-280C58C54052}" vWet="2" dt="2023-08-02T17:28:40.892"/>
    <p1510:client id="{1BAA7C6F-70DF-4D0A-965C-2C4CABE05DD1}" v="4" dt="2023-07-28T16:22:02.917"/>
    <p1510:client id="{789162C1-DF23-4E2C-9702-59BFAF4C3ED5}" v="10" dt="2023-07-28T17:11:48.281"/>
    <p1510:client id="{80DCDF2D-E457-4B73-AB6D-81E804B0AEA7}" v="549" dt="2023-08-02T17:39:27.479"/>
    <p1510:client id="{82121242-99DF-435D-BC41-2F6AAAFBE08A}" v="3" dt="2023-07-28T15:47:05.391"/>
    <p1510:client id="{85181596-A330-692E-8828-D5BC36EE2CF4}" v="1" dt="2023-07-27T18:49:15.916"/>
    <p1510:client id="{8E3ED725-21C6-4177-A927-305211D225CC}" v="6131" dt="2023-07-27T19:37:57.805"/>
    <p1510:client id="{A03C2B26-8014-44D5-BC32-2AC4F3D661C1}" v="112" dt="2023-07-28T16:18:07.377"/>
    <p1510:client id="{B3C41B17-8881-021F-4AF1-A3C4585D31C0}" v="10" dt="2023-07-28T14:34:12.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90DF4-F98B-40FD-9C79-996BBED49103}"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C5846-5307-4A58-9BC5-0817BEEEF02A}" type="slidenum">
              <a:rPr lang="en-US" smtClean="0"/>
              <a:t>‹#›</a:t>
            </a:fld>
            <a:endParaRPr lang="en-US"/>
          </a:p>
        </p:txBody>
      </p:sp>
    </p:spTree>
    <p:extLst>
      <p:ext uri="{BB962C8B-B14F-4D97-AF65-F5344CB8AC3E}">
        <p14:creationId xmlns:p14="http://schemas.microsoft.com/office/powerpoint/2010/main" val="385460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ABC1B-333E-4B41-9F0B-E244256DB9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77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Robert.. Is 2-5 realistic [BAO]</a:t>
            </a:r>
          </a:p>
        </p:txBody>
      </p:sp>
      <p:sp>
        <p:nvSpPr>
          <p:cNvPr id="4" name="Slide Number Placeholder 3"/>
          <p:cNvSpPr>
            <a:spLocks noGrp="1"/>
          </p:cNvSpPr>
          <p:nvPr>
            <p:ph type="sldNum" sz="quarter" idx="5"/>
          </p:nvPr>
        </p:nvSpPr>
        <p:spPr/>
        <p:txBody>
          <a:bodyPr/>
          <a:lstStyle/>
          <a:p>
            <a:fld id="{470C5846-5307-4A58-9BC5-0817BEEEF02A}" type="slidenum">
              <a:rPr lang="en-US" smtClean="0"/>
              <a:t>11</a:t>
            </a:fld>
            <a:endParaRPr lang="en-US"/>
          </a:p>
        </p:txBody>
      </p:sp>
    </p:spTree>
    <p:extLst>
      <p:ext uri="{BB962C8B-B14F-4D97-AF65-F5344CB8AC3E}">
        <p14:creationId xmlns:p14="http://schemas.microsoft.com/office/powerpoint/2010/main" val="216757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ABC1B-333E-4B41-9F0B-E244256DB9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242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Application Support may be to general and not feasible. Robert your take [BAO]</a:t>
            </a:r>
          </a:p>
        </p:txBody>
      </p:sp>
      <p:sp>
        <p:nvSpPr>
          <p:cNvPr id="4" name="Slide Number Placeholder 3"/>
          <p:cNvSpPr>
            <a:spLocks noGrp="1"/>
          </p:cNvSpPr>
          <p:nvPr>
            <p:ph type="sldNum" sz="quarter" idx="5"/>
          </p:nvPr>
        </p:nvSpPr>
        <p:spPr/>
        <p:txBody>
          <a:bodyPr/>
          <a:lstStyle/>
          <a:p>
            <a:fld id="{470C5846-5307-4A58-9BC5-0817BEEEF02A}" type="slidenum">
              <a:rPr lang="en-US" smtClean="0"/>
              <a:t>14</a:t>
            </a:fld>
            <a:endParaRPr lang="en-US"/>
          </a:p>
        </p:txBody>
      </p:sp>
    </p:spTree>
    <p:extLst>
      <p:ext uri="{BB962C8B-B14F-4D97-AF65-F5344CB8AC3E}">
        <p14:creationId xmlns:p14="http://schemas.microsoft.com/office/powerpoint/2010/main" val="270041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191F67-0193-4BC8-A29B-4F9B9A78FCCA}" type="datetimeFigureOut">
              <a:rPr lang="en-IN" smtClean="0"/>
              <a:t>15-10-2024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272788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191F67-0193-4BC8-A29B-4F9B9A78FCCA}" type="datetimeFigureOut">
              <a:rPr lang="en-IN" smtClean="0"/>
              <a:t>15-10-2024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34663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191F67-0193-4BC8-A29B-4F9B9A78FCCA}" type="datetimeFigureOut">
              <a:rPr lang="en-IN" smtClean="0"/>
              <a:t>15-10-2024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213207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623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7479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6345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3687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658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17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4640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6571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191F67-0193-4BC8-A29B-4F9B9A78FCCA}" type="datetimeFigureOut">
              <a:rPr lang="en-IN" smtClean="0"/>
              <a:t>15-10-2024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3559555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00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995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03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91F67-0193-4BC8-A29B-4F9B9A78FCCA}" type="datetimeFigureOut">
              <a:rPr lang="en-IN" smtClean="0"/>
              <a:t>15-10-2024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342965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191F67-0193-4BC8-A29B-4F9B9A78FCCA}" type="datetimeFigureOut">
              <a:rPr lang="en-IN" smtClean="0"/>
              <a:t>15-10-2024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352379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191F67-0193-4BC8-A29B-4F9B9A78FCCA}" type="datetimeFigureOut">
              <a:rPr lang="en-IN" smtClean="0"/>
              <a:t>15-10-2024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26301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191F67-0193-4BC8-A29B-4F9B9A78FCCA}" type="datetimeFigureOut">
              <a:rPr lang="en-IN" smtClean="0"/>
              <a:t>15-10-2024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186184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91F67-0193-4BC8-A29B-4F9B9A78FCCA}" type="datetimeFigureOut">
              <a:rPr lang="en-IN" smtClean="0"/>
              <a:t>15-10-2024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2215705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191F67-0193-4BC8-A29B-4F9B9A78FCCA}" type="datetimeFigureOut">
              <a:rPr lang="en-IN" smtClean="0"/>
              <a:t>15-10-2024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423309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191F67-0193-4BC8-A29B-4F9B9A78FCCA}" type="datetimeFigureOut">
              <a:rPr lang="en-IN" smtClean="0"/>
              <a:t>15-10-2024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711F00-43D7-4079-978F-05B496B361CE}" type="slidenum">
              <a:rPr lang="en-IN" smtClean="0"/>
              <a:t>‹#›</a:t>
            </a:fld>
            <a:endParaRPr lang="en-IN"/>
          </a:p>
        </p:txBody>
      </p:sp>
    </p:spTree>
    <p:extLst>
      <p:ext uri="{BB962C8B-B14F-4D97-AF65-F5344CB8AC3E}">
        <p14:creationId xmlns:p14="http://schemas.microsoft.com/office/powerpoint/2010/main" val="142941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91F67-0193-4BC8-A29B-4F9B9A78FCCA}" type="datetimeFigureOut">
              <a:rPr lang="en-IN" smtClean="0"/>
              <a:t>15-10-2024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11F00-43D7-4079-978F-05B496B361CE}" type="slidenum">
              <a:rPr lang="en-IN" smtClean="0"/>
              <a:t>‹#›</a:t>
            </a:fld>
            <a:endParaRPr lang="en-IN"/>
          </a:p>
        </p:txBody>
      </p:sp>
    </p:spTree>
    <p:extLst>
      <p:ext uri="{BB962C8B-B14F-4D97-AF65-F5344CB8AC3E}">
        <p14:creationId xmlns:p14="http://schemas.microsoft.com/office/powerpoint/2010/main" val="284655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guide id="3" orient="horz" pos="120" userDrawn="1">
          <p15:clr>
            <a:srgbClr val="F26B43"/>
          </p15:clr>
        </p15:guide>
        <p15:guide id="4" orient="horz" pos="4200" userDrawn="1">
          <p15:clr>
            <a:srgbClr val="F26B43"/>
          </p15:clr>
        </p15:guide>
        <p15:guide id="5" pos="10027" userDrawn="1">
          <p15:clr>
            <a:srgbClr val="F26B43"/>
          </p15:clr>
        </p15:guide>
        <p15:guide id="6" pos="21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926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4.svg"/><Relationship Id="rId11" Type="http://schemas.openxmlformats.org/officeDocument/2006/relationships/image" Target="../media/image2.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06401" y="1084245"/>
            <a:ext cx="4316819" cy="4325869"/>
          </a:xfrm>
          <a:custGeom>
            <a:avLst/>
            <a:gdLst/>
            <a:ahLst/>
            <a:cxnLst/>
            <a:rect l="l" t="t" r="r" b="b"/>
            <a:pathLst>
              <a:path w="833915" h="837653">
                <a:moveTo>
                  <a:pt x="416957" y="0"/>
                </a:moveTo>
                <a:cubicBezTo>
                  <a:pt x="647538" y="1031"/>
                  <a:pt x="833915" y="188244"/>
                  <a:pt x="833915" y="418826"/>
                </a:cubicBezTo>
                <a:cubicBezTo>
                  <a:pt x="833915" y="649409"/>
                  <a:pt x="647538" y="836621"/>
                  <a:pt x="416957" y="837653"/>
                </a:cubicBezTo>
                <a:cubicBezTo>
                  <a:pt x="186377" y="836621"/>
                  <a:pt x="0" y="649409"/>
                  <a:pt x="0" y="418826"/>
                </a:cubicBezTo>
                <a:cubicBezTo>
                  <a:pt x="0" y="188244"/>
                  <a:pt x="186377" y="1031"/>
                  <a:pt x="416957" y="0"/>
                </a:cubicBezTo>
                <a:close/>
              </a:path>
            </a:pathLst>
          </a:custGeom>
          <a:solidFill>
            <a:srgbClr val="24365C"/>
          </a:solidFill>
        </p:spPr>
        <p:txBody>
          <a:bodyPr/>
          <a:lstStyle/>
          <a:p>
            <a:pPr defTabSz="609630"/>
            <a:endParaRPr lang="en-US" sz="1200">
              <a:solidFill>
                <a:prstClr val="black"/>
              </a:solidFill>
              <a:latin typeface="Calibri"/>
            </a:endParaRPr>
          </a:p>
        </p:txBody>
      </p:sp>
      <p:sp>
        <p:nvSpPr>
          <p:cNvPr id="4" name="TextBox 4"/>
          <p:cNvSpPr txBox="1"/>
          <p:nvPr/>
        </p:nvSpPr>
        <p:spPr>
          <a:xfrm>
            <a:off x="771197" y="1187603"/>
            <a:ext cx="3583080" cy="389315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8" name="Freeform 8"/>
          <p:cNvSpPr/>
          <p:nvPr/>
        </p:nvSpPr>
        <p:spPr>
          <a:xfrm>
            <a:off x="728765" y="1447887"/>
            <a:ext cx="3672089" cy="3688549"/>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3CA503"/>
          </a:solidFill>
        </p:spPr>
        <p:txBody>
          <a:bodyPr/>
          <a:lstStyle/>
          <a:p>
            <a:endParaRPr lang="en-US"/>
          </a:p>
        </p:txBody>
      </p:sp>
      <p:grpSp>
        <p:nvGrpSpPr>
          <p:cNvPr id="10" name="Group 10"/>
          <p:cNvGrpSpPr>
            <a:grpSpLocks noChangeAspect="1"/>
          </p:cNvGrpSpPr>
          <p:nvPr/>
        </p:nvGrpSpPr>
        <p:grpSpPr>
          <a:xfrm>
            <a:off x="863600" y="1573250"/>
            <a:ext cx="3432452" cy="3432438"/>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duotone>
                  <a:schemeClr val="bg2">
                    <a:shade val="45000"/>
                    <a:satMod val="135000"/>
                  </a:schemeClr>
                  <a:prstClr val="white"/>
                </a:duotone>
              </a:blip>
              <a:stretch>
                <a:fillRect l="-24999" r="-24999"/>
              </a:stretch>
            </a:blipFill>
          </p:spPr>
          <p:txBody>
            <a:bodyPr/>
            <a:lstStyle/>
            <a:p>
              <a:endParaRPr lang="en-US"/>
            </a:p>
          </p:txBody>
        </p:sp>
      </p:grpSp>
      <p:pic>
        <p:nvPicPr>
          <p:cNvPr id="41" name="Picture 40" descr="A logo with a green circle and blue text&#10;&#10;Description automatically generated">
            <a:extLst>
              <a:ext uri="{FF2B5EF4-FFF2-40B4-BE49-F238E27FC236}">
                <a16:creationId xmlns:a16="http://schemas.microsoft.com/office/drawing/2014/main" id="{658E9661-8F3D-5F5F-62D7-4CC615BC3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198" y="1766263"/>
            <a:ext cx="3162153" cy="2657855"/>
          </a:xfrm>
          <a:prstGeom prst="rect">
            <a:avLst/>
          </a:prstGeom>
        </p:spPr>
      </p:pic>
      <p:sp>
        <p:nvSpPr>
          <p:cNvPr id="67" name="Freeform 21">
            <a:extLst>
              <a:ext uri="{FF2B5EF4-FFF2-40B4-BE49-F238E27FC236}">
                <a16:creationId xmlns:a16="http://schemas.microsoft.com/office/drawing/2014/main" id="{33AAAF99-D03C-3098-1648-507839133812}"/>
              </a:ext>
            </a:extLst>
          </p:cNvPr>
          <p:cNvSpPr/>
          <p:nvPr/>
        </p:nvSpPr>
        <p:spPr>
          <a:xfrm>
            <a:off x="2895600" y="431800"/>
            <a:ext cx="780056" cy="755803"/>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95000"/>
            </a:schemeClr>
          </a:solidFill>
        </p:spPr>
        <p:txBody>
          <a:bodyPr/>
          <a:lstStyle/>
          <a:p>
            <a:pPr defTabSz="609630"/>
            <a:endParaRPr lang="en-US" sz="1200">
              <a:solidFill>
                <a:prstClr val="black"/>
              </a:solidFill>
              <a:latin typeface="Calibri"/>
            </a:endParaRPr>
          </a:p>
        </p:txBody>
      </p:sp>
      <p:sp>
        <p:nvSpPr>
          <p:cNvPr id="68" name="Freeform 15">
            <a:extLst>
              <a:ext uri="{FF2B5EF4-FFF2-40B4-BE49-F238E27FC236}">
                <a16:creationId xmlns:a16="http://schemas.microsoft.com/office/drawing/2014/main" id="{18FDEC65-BB17-8A9F-1EEA-1A3C3C06EFF3}"/>
              </a:ext>
            </a:extLst>
          </p:cNvPr>
          <p:cNvSpPr/>
          <p:nvPr/>
        </p:nvSpPr>
        <p:spPr>
          <a:xfrm>
            <a:off x="3585931" y="927493"/>
            <a:ext cx="559832" cy="5623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85000"/>
            </a:schemeClr>
          </a:solidFill>
        </p:spPr>
        <p:txBody>
          <a:bodyPr/>
          <a:lstStyle/>
          <a:p>
            <a:endParaRPr lang="en-US"/>
          </a:p>
        </p:txBody>
      </p:sp>
      <p:sp>
        <p:nvSpPr>
          <p:cNvPr id="69" name="Freeform 15">
            <a:extLst>
              <a:ext uri="{FF2B5EF4-FFF2-40B4-BE49-F238E27FC236}">
                <a16:creationId xmlns:a16="http://schemas.microsoft.com/office/drawing/2014/main" id="{9FCE0AF2-68D5-7EA3-D28C-98FA80069265}"/>
              </a:ext>
            </a:extLst>
          </p:cNvPr>
          <p:cNvSpPr/>
          <p:nvPr/>
        </p:nvSpPr>
        <p:spPr>
          <a:xfrm>
            <a:off x="3940167" y="1447887"/>
            <a:ext cx="459867" cy="46192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75000"/>
            </a:schemeClr>
          </a:solidFill>
        </p:spPr>
        <p:txBody>
          <a:bodyPr/>
          <a:lstStyle/>
          <a:p>
            <a:endParaRPr lang="en-US"/>
          </a:p>
        </p:txBody>
      </p:sp>
      <p:sp>
        <p:nvSpPr>
          <p:cNvPr id="70" name="Freeform 15">
            <a:extLst>
              <a:ext uri="{FF2B5EF4-FFF2-40B4-BE49-F238E27FC236}">
                <a16:creationId xmlns:a16="http://schemas.microsoft.com/office/drawing/2014/main" id="{CA7D5171-C233-9FC4-0171-4477020D991E}"/>
              </a:ext>
            </a:extLst>
          </p:cNvPr>
          <p:cNvSpPr/>
          <p:nvPr/>
        </p:nvSpPr>
        <p:spPr>
          <a:xfrm>
            <a:off x="4159874" y="1964729"/>
            <a:ext cx="286744" cy="288029"/>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bg1">
              <a:lumMod val="65000"/>
            </a:schemeClr>
          </a:solidFill>
        </p:spPr>
        <p:txBody>
          <a:bodyPr/>
          <a:lstStyle/>
          <a:p>
            <a:endParaRPr lang="en-US"/>
          </a:p>
        </p:txBody>
      </p:sp>
      <p:sp>
        <p:nvSpPr>
          <p:cNvPr id="75" name="TextBox 10">
            <a:extLst>
              <a:ext uri="{FF2B5EF4-FFF2-40B4-BE49-F238E27FC236}">
                <a16:creationId xmlns:a16="http://schemas.microsoft.com/office/drawing/2014/main" id="{31ECE352-0C6E-AB82-A473-3E823A8A1A1F}"/>
              </a:ext>
            </a:extLst>
          </p:cNvPr>
          <p:cNvSpPr txBox="1"/>
          <p:nvPr/>
        </p:nvSpPr>
        <p:spPr>
          <a:xfrm>
            <a:off x="4622800" y="4838502"/>
            <a:ext cx="7017009" cy="1384995"/>
          </a:xfrm>
          <a:prstGeom prst="rect">
            <a:avLst/>
          </a:prstGeom>
        </p:spPr>
        <p:txBody>
          <a:bodyPr wrap="square" lIns="0" tIns="0" rIns="0" bIns="0" rtlCol="0" anchor="t">
            <a:spAutoFit/>
          </a:bodyPr>
          <a:lstStyle/>
          <a:p>
            <a:pPr algn="r" defTabSz="609630"/>
            <a:r>
              <a:rPr lang="en-US" sz="3300" b="1">
                <a:solidFill>
                  <a:srgbClr val="24365C"/>
                </a:solidFill>
                <a:latin typeface="Poppins Medium"/>
                <a:cs typeface="Poppins Medium"/>
              </a:rPr>
              <a:t>IOT Microsoft Low Code No Code</a:t>
            </a:r>
          </a:p>
          <a:p>
            <a:pPr algn="r" defTabSz="609630"/>
            <a:r>
              <a:rPr lang="en-US" sz="3300" b="1">
                <a:solidFill>
                  <a:srgbClr val="24365C"/>
                </a:solidFill>
                <a:latin typeface="Poppins Medium"/>
                <a:cs typeface="Poppins Medium"/>
              </a:rPr>
              <a:t>Center of Excellence</a:t>
            </a:r>
          </a:p>
          <a:p>
            <a:pPr algn="r" defTabSz="609630"/>
            <a:r>
              <a:rPr lang="en-US" sz="2400" b="1">
                <a:solidFill>
                  <a:srgbClr val="3CA503"/>
                </a:solidFill>
                <a:latin typeface="Poppins Medium"/>
                <a:cs typeface="Poppins Medium"/>
              </a:rPr>
              <a:t>Team Charter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2">
            <a:extLst>
              <a:ext uri="{FF2B5EF4-FFF2-40B4-BE49-F238E27FC236}">
                <a16:creationId xmlns:a16="http://schemas.microsoft.com/office/drawing/2014/main" id="{3BAD5D06-F8E7-CA83-8122-475CF1DDBCF6}"/>
              </a:ext>
            </a:extLst>
          </p:cNvPr>
          <p:cNvSpPr/>
          <p:nvPr/>
        </p:nvSpPr>
        <p:spPr>
          <a:xfrm>
            <a:off x="2776396" y="406571"/>
            <a:ext cx="9415604" cy="904376"/>
          </a:xfrm>
          <a:custGeom>
            <a:avLst/>
            <a:gdLst/>
            <a:ahLst/>
            <a:cxnLst/>
            <a:rect l="l" t="t" r="r" b="b"/>
            <a:pathLst>
              <a:path w="3049338" h="256504">
                <a:moveTo>
                  <a:pt x="0" y="0"/>
                </a:moveTo>
                <a:lnTo>
                  <a:pt x="3049338" y="0"/>
                </a:lnTo>
                <a:lnTo>
                  <a:pt x="3049338" y="256504"/>
                </a:lnTo>
                <a:lnTo>
                  <a:pt x="0" y="256504"/>
                </a:lnTo>
                <a:close/>
              </a:path>
            </a:pathLst>
          </a:custGeom>
          <a:solidFill>
            <a:srgbClr val="24365C"/>
          </a:solidFill>
        </p:spPr>
        <p:txBody>
          <a:bodyPr/>
          <a:lstStyle/>
          <a:p>
            <a:endParaRPr lang="en-US"/>
          </a:p>
        </p:txBody>
      </p:sp>
      <p:pic>
        <p:nvPicPr>
          <p:cNvPr id="3" name="Picture 3" descr="A screenshot of a service&#10;&#10;Description automatically generated">
            <a:extLst>
              <a:ext uri="{FF2B5EF4-FFF2-40B4-BE49-F238E27FC236}">
                <a16:creationId xmlns:a16="http://schemas.microsoft.com/office/drawing/2014/main" id="{8D8A1E5A-78EA-3BC0-4948-4C25D526D4EE}"/>
              </a:ext>
            </a:extLst>
          </p:cNvPr>
          <p:cNvPicPr>
            <a:picLocks noChangeAspect="1"/>
          </p:cNvPicPr>
          <p:nvPr/>
        </p:nvPicPr>
        <p:blipFill>
          <a:blip r:embed="rId2"/>
          <a:stretch>
            <a:fillRect/>
          </a:stretch>
        </p:blipFill>
        <p:spPr>
          <a:xfrm>
            <a:off x="2776396" y="1552444"/>
            <a:ext cx="7491082" cy="4893096"/>
          </a:xfrm>
          <a:prstGeom prst="rect">
            <a:avLst/>
          </a:prstGeom>
          <a:ln>
            <a:solidFill>
              <a:srgbClr val="24365C"/>
            </a:solidFill>
          </a:ln>
        </p:spPr>
      </p:pic>
      <p:pic>
        <p:nvPicPr>
          <p:cNvPr id="4" name="Picture 3" descr="A logo with a green circle and blue text&#10;&#10;Description automatically generated">
            <a:extLst>
              <a:ext uri="{FF2B5EF4-FFF2-40B4-BE49-F238E27FC236}">
                <a16:creationId xmlns:a16="http://schemas.microsoft.com/office/drawing/2014/main" id="{FAA813EB-6453-2C83-C741-A746A6FA7131}"/>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7" name="TextBox 2">
            <a:extLst>
              <a:ext uri="{FF2B5EF4-FFF2-40B4-BE49-F238E27FC236}">
                <a16:creationId xmlns:a16="http://schemas.microsoft.com/office/drawing/2014/main" id="{C766226D-00AD-C765-43AD-AC48B51CEE3E}"/>
              </a:ext>
            </a:extLst>
          </p:cNvPr>
          <p:cNvSpPr txBox="1"/>
          <p:nvPr/>
        </p:nvSpPr>
        <p:spPr>
          <a:xfrm>
            <a:off x="2462542" y="526071"/>
            <a:ext cx="9415604" cy="665375"/>
          </a:xfrm>
          <a:prstGeom prst="rect">
            <a:avLst/>
          </a:prstGeom>
        </p:spPr>
        <p:txBody>
          <a:bodyPr wrap="square" lIns="0" tIns="0" rIns="0" bIns="0" rtlCol="0" anchor="t">
            <a:spAutoFit/>
          </a:bodyPr>
          <a:lstStyle/>
          <a:p>
            <a:pPr algn="ctr" defTabSz="609630">
              <a:lnSpc>
                <a:spcPts val="5348"/>
              </a:lnSpc>
            </a:pPr>
            <a:r>
              <a:rPr lang="en-US" sz="4300" b="1">
                <a:solidFill>
                  <a:schemeClr val="bg1"/>
                </a:solidFill>
                <a:latin typeface="Poppins Medium" panose="00000600000000000000" pitchFamily="2" charset="0"/>
                <a:cs typeface="Poppins Medium" panose="00000600000000000000" pitchFamily="2" charset="0"/>
              </a:rPr>
              <a:t>Services &amp; Service Level</a:t>
            </a:r>
          </a:p>
        </p:txBody>
      </p:sp>
      <p:sp>
        <p:nvSpPr>
          <p:cNvPr id="14" name="Isosceles Triangle 13">
            <a:extLst>
              <a:ext uri="{FF2B5EF4-FFF2-40B4-BE49-F238E27FC236}">
                <a16:creationId xmlns:a16="http://schemas.microsoft.com/office/drawing/2014/main" id="{4E90DFEC-5592-98F2-3E5C-EAF4FD131F66}"/>
              </a:ext>
            </a:extLst>
          </p:cNvPr>
          <p:cNvSpPr/>
          <p:nvPr/>
        </p:nvSpPr>
        <p:spPr>
          <a:xfrm rot="5400000">
            <a:off x="-793311" y="2393511"/>
            <a:ext cx="3433530" cy="1846907"/>
          </a:xfrm>
          <a:prstGeom prst="triangle">
            <a:avLst/>
          </a:prstGeom>
          <a:solidFill>
            <a:srgbClr val="9B9FA1">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5" name="Isosceles Triangle 14">
            <a:extLst>
              <a:ext uri="{FF2B5EF4-FFF2-40B4-BE49-F238E27FC236}">
                <a16:creationId xmlns:a16="http://schemas.microsoft.com/office/drawing/2014/main" id="{95D42149-9AD6-5442-8898-622B974FD132}"/>
              </a:ext>
            </a:extLst>
          </p:cNvPr>
          <p:cNvSpPr/>
          <p:nvPr/>
        </p:nvSpPr>
        <p:spPr>
          <a:xfrm rot="5400000">
            <a:off x="-280073" y="1662988"/>
            <a:ext cx="1655615" cy="1095469"/>
          </a:xfrm>
          <a:prstGeom prst="triangle">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Tree>
    <p:extLst>
      <p:ext uri="{BB962C8B-B14F-4D97-AF65-F5344CB8AC3E}">
        <p14:creationId xmlns:p14="http://schemas.microsoft.com/office/powerpoint/2010/main" val="235755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711200" y="2413000"/>
            <a:ext cx="2020530" cy="3139283"/>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grpSp>
        <p:nvGrpSpPr>
          <p:cNvPr id="13" name="Group 13"/>
          <p:cNvGrpSpPr/>
          <p:nvPr/>
        </p:nvGrpSpPr>
        <p:grpSpPr>
          <a:xfrm>
            <a:off x="1133674" y="1907867"/>
            <a:ext cx="1175583" cy="1010267"/>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15" name="TextBox 15"/>
            <p:cNvSpPr txBox="1"/>
            <p:nvPr/>
          </p:nvSpPr>
          <p:spPr>
            <a:xfrm>
              <a:off x="114300" y="-57150"/>
              <a:ext cx="584200" cy="755650"/>
            </a:xfrm>
            <a:prstGeom prst="rect">
              <a:avLst/>
            </a:prstGeom>
          </p:spPr>
          <p:txBody>
            <a:bodyPr lIns="29995" tIns="29995" rIns="29995" bIns="29995" rtlCol="0" anchor="ctr"/>
            <a:lstStyle/>
            <a:p>
              <a:pPr algn="ctr" defTabSz="609630">
                <a:lnSpc>
                  <a:spcPts val="1773"/>
                </a:lnSpc>
              </a:pPr>
              <a:endParaRPr sz="1200">
                <a:solidFill>
                  <a:prstClr val="black"/>
                </a:solidFill>
                <a:latin typeface="Calibri"/>
              </a:endParaRPr>
            </a:p>
          </p:txBody>
        </p:sp>
      </p:grpSp>
      <p:sp>
        <p:nvSpPr>
          <p:cNvPr id="17" name="Freeform 17"/>
          <p:cNvSpPr/>
          <p:nvPr/>
        </p:nvSpPr>
        <p:spPr>
          <a:xfrm>
            <a:off x="9511070" y="2413000"/>
            <a:ext cx="2020530" cy="3139284"/>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20" name="Freeform 20"/>
          <p:cNvSpPr/>
          <p:nvPr/>
        </p:nvSpPr>
        <p:spPr>
          <a:xfrm>
            <a:off x="9933544" y="1907867"/>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23" name="Freeform 23"/>
          <p:cNvSpPr/>
          <p:nvPr/>
        </p:nvSpPr>
        <p:spPr>
          <a:xfrm>
            <a:off x="7311102" y="2413000"/>
            <a:ext cx="2020530" cy="3139284"/>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26" name="Freeform 26"/>
          <p:cNvSpPr/>
          <p:nvPr/>
        </p:nvSpPr>
        <p:spPr>
          <a:xfrm>
            <a:off x="7733577" y="1907867"/>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29" name="Freeform 29"/>
          <p:cNvSpPr/>
          <p:nvPr/>
        </p:nvSpPr>
        <p:spPr>
          <a:xfrm>
            <a:off x="5111135" y="2413000"/>
            <a:ext cx="2020530" cy="3139284"/>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32" name="Freeform 32"/>
          <p:cNvSpPr/>
          <p:nvPr/>
        </p:nvSpPr>
        <p:spPr>
          <a:xfrm>
            <a:off x="5533609" y="1907867"/>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35" name="Freeform 35"/>
          <p:cNvSpPr/>
          <p:nvPr/>
        </p:nvSpPr>
        <p:spPr>
          <a:xfrm>
            <a:off x="2911168" y="2413000"/>
            <a:ext cx="2020530" cy="3139283"/>
          </a:xfrm>
          <a:custGeom>
            <a:avLst/>
            <a:gdLst/>
            <a:ahLst/>
            <a:cxnLst/>
            <a:rect l="l" t="t" r="r" b="b"/>
            <a:pathLst>
              <a:path w="901268" h="1242653">
                <a:moveTo>
                  <a:pt x="0" y="0"/>
                </a:moveTo>
                <a:lnTo>
                  <a:pt x="901268" y="0"/>
                </a:lnTo>
                <a:lnTo>
                  <a:pt x="901268" y="1242653"/>
                </a:lnTo>
                <a:lnTo>
                  <a:pt x="0" y="1242653"/>
                </a:lnTo>
                <a:close/>
              </a:path>
            </a:pathLst>
          </a:custGeom>
          <a:solidFill>
            <a:srgbClr val="24365C"/>
          </a:solidFill>
        </p:spPr>
        <p:txBody>
          <a:bodyPr/>
          <a:lstStyle/>
          <a:p>
            <a:endParaRPr lang="en-US"/>
          </a:p>
        </p:txBody>
      </p:sp>
      <p:sp>
        <p:nvSpPr>
          <p:cNvPr id="38" name="Freeform 38"/>
          <p:cNvSpPr/>
          <p:nvPr/>
        </p:nvSpPr>
        <p:spPr>
          <a:xfrm>
            <a:off x="3333641" y="1907867"/>
            <a:ext cx="1175583" cy="1010267"/>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FFFFFF"/>
            </a:solidFill>
          </a:ln>
        </p:spPr>
        <p:txBody>
          <a:bodyPr/>
          <a:lstStyle/>
          <a:p>
            <a:endParaRPr lang="en-US"/>
          </a:p>
        </p:txBody>
      </p:sp>
      <p:sp>
        <p:nvSpPr>
          <p:cNvPr id="40" name="Freeform 40"/>
          <p:cNvSpPr/>
          <p:nvPr/>
        </p:nvSpPr>
        <p:spPr>
          <a:xfrm>
            <a:off x="1484055" y="2147206"/>
            <a:ext cx="554460" cy="531589"/>
          </a:xfrm>
          <a:custGeom>
            <a:avLst/>
            <a:gdLst/>
            <a:ahLst/>
            <a:cxnLst/>
            <a:rect l="l" t="t" r="r" b="b"/>
            <a:pathLst>
              <a:path w="831690" h="797383">
                <a:moveTo>
                  <a:pt x="0" y="0"/>
                </a:moveTo>
                <a:lnTo>
                  <a:pt x="831691" y="0"/>
                </a:lnTo>
                <a:lnTo>
                  <a:pt x="831691" y="797383"/>
                </a:lnTo>
                <a:lnTo>
                  <a:pt x="0" y="79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Freeform 41"/>
          <p:cNvSpPr/>
          <p:nvPr/>
        </p:nvSpPr>
        <p:spPr>
          <a:xfrm>
            <a:off x="3637050" y="2128618"/>
            <a:ext cx="568765" cy="568765"/>
          </a:xfrm>
          <a:custGeom>
            <a:avLst/>
            <a:gdLst/>
            <a:ahLst/>
            <a:cxnLst/>
            <a:rect l="l" t="t" r="r" b="b"/>
            <a:pathLst>
              <a:path w="853147" h="853147">
                <a:moveTo>
                  <a:pt x="0" y="0"/>
                </a:moveTo>
                <a:lnTo>
                  <a:pt x="853148" y="0"/>
                </a:lnTo>
                <a:lnTo>
                  <a:pt x="853148" y="853147"/>
                </a:lnTo>
                <a:lnTo>
                  <a:pt x="0" y="8531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2" name="Freeform 42"/>
          <p:cNvSpPr/>
          <p:nvPr/>
        </p:nvSpPr>
        <p:spPr>
          <a:xfrm>
            <a:off x="5842097" y="2188113"/>
            <a:ext cx="558607" cy="558607"/>
          </a:xfrm>
          <a:custGeom>
            <a:avLst/>
            <a:gdLst/>
            <a:ahLst/>
            <a:cxnLst/>
            <a:rect l="l" t="t" r="r" b="b"/>
            <a:pathLst>
              <a:path w="837911" h="837911">
                <a:moveTo>
                  <a:pt x="0" y="0"/>
                </a:moveTo>
                <a:lnTo>
                  <a:pt x="837910" y="0"/>
                </a:lnTo>
                <a:lnTo>
                  <a:pt x="837910" y="837911"/>
                </a:lnTo>
                <a:lnTo>
                  <a:pt x="0" y="83791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3" name="Freeform 43"/>
          <p:cNvSpPr/>
          <p:nvPr/>
        </p:nvSpPr>
        <p:spPr>
          <a:xfrm>
            <a:off x="8037218" y="2128618"/>
            <a:ext cx="568765" cy="568765"/>
          </a:xfrm>
          <a:custGeom>
            <a:avLst/>
            <a:gdLst/>
            <a:ahLst/>
            <a:cxnLst/>
            <a:rect l="l" t="t" r="r" b="b"/>
            <a:pathLst>
              <a:path w="853147" h="853147">
                <a:moveTo>
                  <a:pt x="0" y="0"/>
                </a:moveTo>
                <a:lnTo>
                  <a:pt x="853147" y="0"/>
                </a:lnTo>
                <a:lnTo>
                  <a:pt x="853147" y="853147"/>
                </a:lnTo>
                <a:lnTo>
                  <a:pt x="0" y="85314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4" name="Freeform 44"/>
          <p:cNvSpPr/>
          <p:nvPr/>
        </p:nvSpPr>
        <p:spPr>
          <a:xfrm>
            <a:off x="10217412" y="2147206"/>
            <a:ext cx="607845" cy="531589"/>
          </a:xfrm>
          <a:custGeom>
            <a:avLst/>
            <a:gdLst/>
            <a:ahLst/>
            <a:cxnLst/>
            <a:rect l="l" t="t" r="r" b="b"/>
            <a:pathLst>
              <a:path w="911768" h="797383">
                <a:moveTo>
                  <a:pt x="0" y="0"/>
                </a:moveTo>
                <a:lnTo>
                  <a:pt x="911768" y="0"/>
                </a:lnTo>
                <a:lnTo>
                  <a:pt x="911768" y="797383"/>
                </a:lnTo>
                <a:lnTo>
                  <a:pt x="0" y="79738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46" name="TextBox 46"/>
          <p:cNvSpPr txBox="1"/>
          <p:nvPr/>
        </p:nvSpPr>
        <p:spPr>
          <a:xfrm>
            <a:off x="836330" y="3075059"/>
            <a:ext cx="1770271"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Strategic Planning</a:t>
            </a:r>
          </a:p>
        </p:txBody>
      </p:sp>
      <p:sp>
        <p:nvSpPr>
          <p:cNvPr id="47" name="TextBox 47"/>
          <p:cNvSpPr txBox="1"/>
          <p:nvPr/>
        </p:nvSpPr>
        <p:spPr>
          <a:xfrm>
            <a:off x="3036530" y="3075059"/>
            <a:ext cx="1769805"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Adoption Roadmap</a:t>
            </a:r>
          </a:p>
        </p:txBody>
      </p:sp>
      <p:sp>
        <p:nvSpPr>
          <p:cNvPr id="48" name="TextBox 48"/>
          <p:cNvSpPr txBox="1"/>
          <p:nvPr/>
        </p:nvSpPr>
        <p:spPr>
          <a:xfrm>
            <a:off x="5109498" y="3113783"/>
            <a:ext cx="2023805" cy="374974"/>
          </a:xfrm>
          <a:prstGeom prst="rect">
            <a:avLst/>
          </a:prstGeom>
        </p:spPr>
        <p:txBody>
          <a:bodyPr lIns="0" tIns="0" rIns="0" bIns="0" rtlCol="0" anchor="t">
            <a:spAutoFit/>
          </a:bodyPr>
          <a:lstStyle/>
          <a:p>
            <a:pPr algn="ctr" defTabSz="609630">
              <a:lnSpc>
                <a:spcPts val="1487"/>
              </a:lnSpc>
            </a:pPr>
            <a:r>
              <a:rPr lang="en-US" sz="1067">
                <a:solidFill>
                  <a:srgbClr val="FFFFFF"/>
                </a:solidFill>
                <a:latin typeface="Poppins Bold"/>
              </a:rPr>
              <a:t>Continuous Improvement </a:t>
            </a:r>
          </a:p>
          <a:p>
            <a:pPr algn="ctr" defTabSz="609630">
              <a:lnSpc>
                <a:spcPts val="1487"/>
              </a:lnSpc>
            </a:pPr>
            <a:r>
              <a:rPr lang="en-US" sz="1067">
                <a:solidFill>
                  <a:srgbClr val="FFFFFF"/>
                </a:solidFill>
                <a:latin typeface="Poppins Bold"/>
              </a:rPr>
              <a:t>&amp; Research</a:t>
            </a:r>
          </a:p>
        </p:txBody>
      </p:sp>
      <p:sp>
        <p:nvSpPr>
          <p:cNvPr id="49" name="TextBox 49"/>
          <p:cNvSpPr txBox="1"/>
          <p:nvPr/>
        </p:nvSpPr>
        <p:spPr>
          <a:xfrm>
            <a:off x="7436465" y="3075059"/>
            <a:ext cx="1770271"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Portfolio Management</a:t>
            </a:r>
          </a:p>
        </p:txBody>
      </p:sp>
      <p:sp>
        <p:nvSpPr>
          <p:cNvPr id="50" name="TextBox 50"/>
          <p:cNvSpPr txBox="1"/>
          <p:nvPr/>
        </p:nvSpPr>
        <p:spPr>
          <a:xfrm>
            <a:off x="9636199" y="3075059"/>
            <a:ext cx="1770271" cy="201850"/>
          </a:xfrm>
          <a:prstGeom prst="rect">
            <a:avLst/>
          </a:prstGeom>
        </p:spPr>
        <p:txBody>
          <a:bodyPr lIns="0" tIns="0" rIns="0" bIns="0" rtlCol="0" anchor="t">
            <a:spAutoFit/>
          </a:bodyPr>
          <a:lstStyle/>
          <a:p>
            <a:pPr algn="ctr" defTabSz="609630">
              <a:lnSpc>
                <a:spcPts val="1749"/>
              </a:lnSpc>
            </a:pPr>
            <a:r>
              <a:rPr lang="en-US" sz="1067">
                <a:solidFill>
                  <a:srgbClr val="FFFFFF"/>
                </a:solidFill>
                <a:latin typeface="Poppins Bold"/>
              </a:rPr>
              <a:t>Demand Management</a:t>
            </a:r>
          </a:p>
        </p:txBody>
      </p:sp>
      <p:sp>
        <p:nvSpPr>
          <p:cNvPr id="51" name="TextBox 51"/>
          <p:cNvSpPr txBox="1"/>
          <p:nvPr/>
        </p:nvSpPr>
        <p:spPr>
          <a:xfrm>
            <a:off x="836330" y="3574412"/>
            <a:ext cx="1770271" cy="1541063"/>
          </a:xfrm>
          <a:prstGeom prst="rect">
            <a:avLst/>
          </a:prstGeom>
        </p:spPr>
        <p:txBody>
          <a:bodyPr wrap="square"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Develop and maintain a 2-5 year plan for the enterprise management and advancement of the Microsoft Power Platform, LCNC applications and citizen development, and continued alignment with business and technology strategy</a:t>
            </a:r>
          </a:p>
        </p:txBody>
      </p:sp>
      <p:sp>
        <p:nvSpPr>
          <p:cNvPr id="52" name="TextBox 52"/>
          <p:cNvSpPr txBox="1"/>
          <p:nvPr/>
        </p:nvSpPr>
        <p:spPr>
          <a:xfrm>
            <a:off x="3025541" y="3569422"/>
            <a:ext cx="1770271" cy="1541063"/>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Direct and advance enterprise adoption and citizen development of the Microsoft Power Platform initiatives based on the IOT Adoption Maturity Roadmap. Track progression milestones and alignment with the Microsoft LCNC strategic plan.</a:t>
            </a:r>
          </a:p>
        </p:txBody>
      </p:sp>
      <p:sp>
        <p:nvSpPr>
          <p:cNvPr id="53" name="TextBox 53"/>
          <p:cNvSpPr txBox="1"/>
          <p:nvPr/>
        </p:nvSpPr>
        <p:spPr>
          <a:xfrm>
            <a:off x="5236264" y="3625612"/>
            <a:ext cx="1770271" cy="1196481"/>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Stay up to date with the latest trends, advancements, and emerging technologies in the Power Platform space. Conduct research, evaluate new features and capabilities of Power Platform.</a:t>
            </a:r>
          </a:p>
        </p:txBody>
      </p:sp>
      <p:sp>
        <p:nvSpPr>
          <p:cNvPr id="54" name="TextBox 54"/>
          <p:cNvSpPr txBox="1"/>
          <p:nvPr/>
        </p:nvSpPr>
        <p:spPr>
          <a:xfrm>
            <a:off x="7446989" y="3611270"/>
            <a:ext cx="1770271" cy="1541063"/>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Maintain an enterprise-wide inventory of planned, active and deployed MSFT LCNC applications and  power platform initiatives. Ensures alignment with and between strategic planning, roadmap advancement and release management.</a:t>
            </a:r>
            <a:endParaRPr lang="en-US" sz="933" b="1">
              <a:solidFill>
                <a:prstClr val="white"/>
              </a:solidFill>
              <a:latin typeface="Poppins" panose="00000500000000000000" pitchFamily="2" charset="0"/>
              <a:cs typeface="Poppins" panose="00000500000000000000" pitchFamily="2" charset="0"/>
            </a:endParaRPr>
          </a:p>
        </p:txBody>
      </p:sp>
      <p:sp>
        <p:nvSpPr>
          <p:cNvPr id="55" name="TextBox 55"/>
          <p:cNvSpPr txBox="1"/>
          <p:nvPr/>
        </p:nvSpPr>
        <p:spPr>
          <a:xfrm>
            <a:off x="9636199" y="3609370"/>
            <a:ext cx="1770271" cy="1541063"/>
          </a:xfrm>
          <a:prstGeom prst="rect">
            <a:avLst/>
          </a:prstGeom>
        </p:spPr>
        <p:txBody>
          <a:bodyPr lIns="0" tIns="0" rIns="0" bIns="0" rtlCol="0" anchor="t">
            <a:spAutoFit/>
          </a:bodyPr>
          <a:lstStyle/>
          <a:p>
            <a:pPr defTabSz="609630">
              <a:lnSpc>
                <a:spcPct val="120000"/>
              </a:lnSpc>
            </a:pPr>
            <a:r>
              <a:rPr lang="en-US" sz="933">
                <a:solidFill>
                  <a:prstClr val="white"/>
                </a:solidFill>
                <a:latin typeface="Poppins" panose="00000500000000000000" pitchFamily="2" charset="0"/>
                <a:cs typeface="Poppins" panose="00000500000000000000" pitchFamily="2" charset="0"/>
              </a:rPr>
              <a:t>Demand management is the </a:t>
            </a:r>
            <a:r>
              <a:rPr lang="en-US" sz="933" err="1">
                <a:solidFill>
                  <a:prstClr val="white"/>
                </a:solidFill>
                <a:latin typeface="Poppins" panose="00000500000000000000" pitchFamily="2" charset="0"/>
                <a:cs typeface="Poppins" panose="00000500000000000000" pitchFamily="2" charset="0"/>
              </a:rPr>
              <a:t>CoE</a:t>
            </a:r>
            <a:r>
              <a:rPr lang="en-US" sz="933">
                <a:solidFill>
                  <a:prstClr val="white"/>
                </a:solidFill>
                <a:latin typeface="Poppins" panose="00000500000000000000" pitchFamily="2" charset="0"/>
                <a:cs typeface="Poppins" panose="00000500000000000000" pitchFamily="2" charset="0"/>
              </a:rPr>
              <a:t> process to collect, evaluate, prioritize and approve MSFT LCNC requests, It also includes coordinating resource as well as release and license management between IOT and agency LCNC teams. </a:t>
            </a:r>
          </a:p>
        </p:txBody>
      </p:sp>
      <p:sp>
        <p:nvSpPr>
          <p:cNvPr id="56" name="TextBox 2">
            <a:extLst>
              <a:ext uri="{FF2B5EF4-FFF2-40B4-BE49-F238E27FC236}">
                <a16:creationId xmlns:a16="http://schemas.microsoft.com/office/drawing/2014/main" id="{D0846E11-7F3B-2BD2-3839-010DAAC3E763}"/>
              </a:ext>
            </a:extLst>
          </p:cNvPr>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a:solidFill>
                  <a:srgbClr val="24365C"/>
                </a:solidFill>
                <a:latin typeface="Poppins Medium"/>
                <a:cs typeface="Poppins Medium"/>
              </a:rPr>
              <a:t>Service Definitions</a:t>
            </a:r>
            <a:endParaRPr lang="en-US"/>
          </a:p>
        </p:txBody>
      </p:sp>
      <p:pic>
        <p:nvPicPr>
          <p:cNvPr id="2" name="Picture 1" descr="A logo with a green circle and blue text&#10;&#10;Description automatically generated">
            <a:extLst>
              <a:ext uri="{FF2B5EF4-FFF2-40B4-BE49-F238E27FC236}">
                <a16:creationId xmlns:a16="http://schemas.microsoft.com/office/drawing/2014/main" id="{CBC72C9C-12EA-A5EC-338B-D2F6AFEC575E}"/>
              </a:ext>
            </a:extLst>
          </p:cNvPr>
          <p:cNvPicPr>
            <a:picLocks noChangeAspect="1"/>
          </p:cNvPicPr>
          <p:nvPr/>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3" name="TextBox 2">
            <a:extLst>
              <a:ext uri="{FF2B5EF4-FFF2-40B4-BE49-F238E27FC236}">
                <a16:creationId xmlns:a16="http://schemas.microsoft.com/office/drawing/2014/main" id="{36330A81-4B18-3CD1-0624-6D323B6E9780}"/>
              </a:ext>
            </a:extLst>
          </p:cNvPr>
          <p:cNvSpPr txBox="1"/>
          <p:nvPr/>
        </p:nvSpPr>
        <p:spPr>
          <a:xfrm>
            <a:off x="4592593" y="1060621"/>
            <a:ext cx="4057135" cy="400110"/>
          </a:xfrm>
          <a:prstGeom prst="rect">
            <a:avLst/>
          </a:prstGeom>
          <a:noFill/>
        </p:spPr>
        <p:txBody>
          <a:bodyPr wrap="square">
            <a:spAutoFit/>
          </a:bodyPr>
          <a:lstStyle/>
          <a:p>
            <a:pPr algn="r" defTabSz="609630"/>
            <a:r>
              <a:rPr lang="en-US" sz="2000" b="1">
                <a:solidFill>
                  <a:srgbClr val="3CA503"/>
                </a:solidFill>
                <a:latin typeface="Poppins Medium" panose="00000600000000000000" pitchFamily="2" charset="0"/>
                <a:cs typeface="Poppins Medium" panose="00000600000000000000" pitchFamily="2" charset="0"/>
              </a:rPr>
              <a:t>COE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p:nvPr/>
        </p:nvSpPr>
        <p:spPr>
          <a:xfrm>
            <a:off x="582691" y="3062910"/>
            <a:ext cx="2311662" cy="487313"/>
          </a:xfrm>
          <a:prstGeom prst="rect">
            <a:avLst/>
          </a:prstGeom>
        </p:spPr>
        <p:txBody>
          <a:bodyPr lIns="0" tIns="0" rIns="0" bIns="0" rtlCol="0" anchor="t">
            <a:spAutoFit/>
          </a:bodyPr>
          <a:lstStyle/>
          <a:p>
            <a:pPr algn="ctr" defTabSz="609630">
              <a:lnSpc>
                <a:spcPts val="1916"/>
              </a:lnSpc>
            </a:pPr>
            <a:r>
              <a:rPr lang="en-US" sz="1666">
                <a:solidFill>
                  <a:srgbClr val="000000"/>
                </a:solidFill>
                <a:latin typeface="Poppins Bold"/>
              </a:rPr>
              <a:t>Governance &amp; Best Practices</a:t>
            </a:r>
          </a:p>
        </p:txBody>
      </p:sp>
      <p:sp>
        <p:nvSpPr>
          <p:cNvPr id="28" name="TextBox 28"/>
          <p:cNvSpPr txBox="1"/>
          <p:nvPr/>
        </p:nvSpPr>
        <p:spPr>
          <a:xfrm>
            <a:off x="653117" y="3670019"/>
            <a:ext cx="2261588" cy="2798715"/>
          </a:xfrm>
          <a:prstGeom prst="rect">
            <a:avLst/>
          </a:prstGeom>
        </p:spPr>
        <p:txBody>
          <a:bodyPr wrap="square" lIns="0" tIns="0" rIns="0" bIns="0" rtlCol="0" anchor="t">
            <a:spAutoFit/>
          </a:bodyPr>
          <a:lstStyle/>
          <a:p>
            <a:pPr marL="0" lvl="1" algn="just" defTabSz="609630">
              <a:lnSpc>
                <a:spcPct val="120000"/>
              </a:lnSpc>
            </a:pPr>
            <a:r>
              <a:rPr lang="en-US" sz="800" b="1">
                <a:solidFill>
                  <a:prstClr val="black"/>
                </a:solidFill>
                <a:latin typeface="Poppins" panose="00000500000000000000" pitchFamily="2" charset="0"/>
                <a:cs typeface="Poppins" panose="00000500000000000000" pitchFamily="2" charset="0"/>
              </a:rPr>
              <a:t>GOVERNANCE: </a:t>
            </a:r>
            <a:r>
              <a:rPr lang="en-US" sz="800" err="1">
                <a:solidFill>
                  <a:prstClr val="black"/>
                </a:solidFill>
                <a:latin typeface="Poppins" panose="00000500000000000000" pitchFamily="2" charset="0"/>
                <a:cs typeface="Poppins" panose="00000500000000000000" pitchFamily="2" charset="0"/>
              </a:rPr>
              <a:t>CoE</a:t>
            </a:r>
            <a:r>
              <a:rPr lang="en-US" sz="800">
                <a:solidFill>
                  <a:prstClr val="black"/>
                </a:solidFill>
                <a:latin typeface="Poppins" panose="00000500000000000000" pitchFamily="2" charset="0"/>
                <a:cs typeface="Poppins" panose="00000500000000000000" pitchFamily="2" charset="0"/>
              </a:rPr>
              <a:t> Governance provides enterprise guidance, oversight and decision making for the MSFT LCNC program. Defines guidelines, standards and best practices for </a:t>
            </a:r>
            <a:r>
              <a:rPr lang="en-US" sz="800" err="1">
                <a:solidFill>
                  <a:prstClr val="black"/>
                </a:solidFill>
                <a:latin typeface="Poppins" panose="00000500000000000000" pitchFamily="2" charset="0"/>
                <a:cs typeface="Poppins" panose="00000500000000000000" pitchFamily="2" charset="0"/>
              </a:rPr>
              <a:t>CoE</a:t>
            </a:r>
            <a:r>
              <a:rPr lang="en-US" sz="800">
                <a:solidFill>
                  <a:prstClr val="black"/>
                </a:solidFill>
                <a:latin typeface="Poppins" panose="00000500000000000000" pitchFamily="2" charset="0"/>
                <a:cs typeface="Poppins" panose="00000500000000000000" pitchFamily="2" charset="0"/>
              </a:rPr>
              <a:t> management and LCNC application development and delivery frameworks. Encompasses regular reviews and audits to ensure compliance with enterprise standards.</a:t>
            </a:r>
          </a:p>
          <a:p>
            <a:pPr marL="0" lvl="1" algn="just" defTabSz="609630">
              <a:lnSpc>
                <a:spcPct val="120000"/>
              </a:lnSpc>
            </a:pPr>
            <a:endParaRPr lang="en-US" sz="800">
              <a:solidFill>
                <a:prstClr val="black"/>
              </a:solidFill>
              <a:latin typeface="Poppins" panose="00000500000000000000" pitchFamily="2" charset="0"/>
              <a:cs typeface="Poppins" panose="00000500000000000000" pitchFamily="2" charset="0"/>
            </a:endParaRPr>
          </a:p>
          <a:p>
            <a:pPr marL="0" lvl="1" algn="just" defTabSz="609630">
              <a:lnSpc>
                <a:spcPct val="120000"/>
              </a:lnSpc>
            </a:pPr>
            <a:r>
              <a:rPr lang="en-US" sz="800" b="1" kern="100">
                <a:solidFill>
                  <a:prstClr val="black"/>
                </a:solidFill>
                <a:latin typeface="Poppins" panose="00000500000000000000" pitchFamily="2" charset="0"/>
                <a:ea typeface="Calibri" panose="020F0502020204030204" pitchFamily="34" charset="0"/>
                <a:cs typeface="Poppins" panose="00000500000000000000" pitchFamily="2" charset="0"/>
              </a:rPr>
              <a:t>DIRECTING</a:t>
            </a:r>
            <a:r>
              <a:rPr lang="en-US" sz="800" kern="100">
                <a:solidFill>
                  <a:prstClr val="black"/>
                </a:solidFill>
                <a:latin typeface="Poppins" panose="00000500000000000000" pitchFamily="2" charset="0"/>
                <a:ea typeface="Calibri" panose="020F0502020204030204" pitchFamily="34" charset="0"/>
                <a:cs typeface="Poppins" panose="00000500000000000000" pitchFamily="2" charset="0"/>
              </a:rPr>
              <a:t>: </a:t>
            </a:r>
            <a:r>
              <a:rPr lang="en-US" sz="800" kern="100" err="1">
                <a:solidFill>
                  <a:prstClr val="black"/>
                </a:solidFill>
                <a:latin typeface="Poppins" panose="00000500000000000000" pitchFamily="2" charset="0"/>
                <a:ea typeface="Calibri" panose="020F0502020204030204" pitchFamily="34" charset="0"/>
                <a:cs typeface="Poppins" panose="00000500000000000000" pitchFamily="2" charset="0"/>
              </a:rPr>
              <a:t>CoE</a:t>
            </a:r>
            <a:r>
              <a:rPr lang="en-US" sz="800" kern="100">
                <a:solidFill>
                  <a:prstClr val="black"/>
                </a:solidFill>
                <a:latin typeface="Poppins" panose="00000500000000000000" pitchFamily="2" charset="0"/>
                <a:ea typeface="Calibri" panose="020F0502020204030204" pitchFamily="34" charset="0"/>
                <a:cs typeface="Poppins" panose="00000500000000000000" pitchFamily="2" charset="0"/>
              </a:rPr>
              <a:t> LCNC Governance democratized business application development with guardrails, security, onboarding, technical support and operational observability. External Compliance - Ensure that IT processes and IT-supported business processes are compliant with laws, regulations, and contractual requirements.</a:t>
            </a:r>
          </a:p>
        </p:txBody>
      </p:sp>
      <p:sp>
        <p:nvSpPr>
          <p:cNvPr id="29" name="TextBox 29"/>
          <p:cNvSpPr txBox="1"/>
          <p:nvPr/>
        </p:nvSpPr>
        <p:spPr>
          <a:xfrm>
            <a:off x="3621472" y="3062911"/>
            <a:ext cx="1905988" cy="487313"/>
          </a:xfrm>
          <a:prstGeom prst="rect">
            <a:avLst/>
          </a:prstGeom>
        </p:spPr>
        <p:txBody>
          <a:bodyPr wrap="square" lIns="0" tIns="0" rIns="0" bIns="0" rtlCol="0" anchor="t">
            <a:spAutoFit/>
          </a:bodyPr>
          <a:lstStyle/>
          <a:p>
            <a:pPr algn="ctr" defTabSz="609630">
              <a:lnSpc>
                <a:spcPts val="1916"/>
              </a:lnSpc>
            </a:pPr>
            <a:r>
              <a:rPr lang="en-US" sz="1666">
                <a:solidFill>
                  <a:srgbClr val="000000"/>
                </a:solidFill>
                <a:latin typeface="Poppins Bold"/>
              </a:rPr>
              <a:t>Power Platform:</a:t>
            </a:r>
          </a:p>
          <a:p>
            <a:pPr algn="ctr" defTabSz="609630">
              <a:lnSpc>
                <a:spcPts val="1916"/>
              </a:lnSpc>
            </a:pPr>
            <a:r>
              <a:rPr lang="en-US" sz="1666">
                <a:solidFill>
                  <a:srgbClr val="000000"/>
                </a:solidFill>
                <a:latin typeface="Poppins Bold"/>
              </a:rPr>
              <a:t>Governance</a:t>
            </a:r>
          </a:p>
        </p:txBody>
      </p:sp>
      <p:sp>
        <p:nvSpPr>
          <p:cNvPr id="30" name="TextBox 30"/>
          <p:cNvSpPr txBox="1"/>
          <p:nvPr/>
        </p:nvSpPr>
        <p:spPr>
          <a:xfrm>
            <a:off x="3505200" y="3689443"/>
            <a:ext cx="2261588" cy="1912318"/>
          </a:xfrm>
          <a:prstGeom prst="rect">
            <a:avLst/>
          </a:prstGeom>
        </p:spPr>
        <p:txBody>
          <a:bodyPr wrap="square" lIns="0" tIns="0" rIns="0" bIns="0" rtlCol="0" anchor="t">
            <a:spAutoFit/>
          </a:bodyPr>
          <a:lstStyle/>
          <a:p>
            <a:pPr marL="0" lvl="1" algn="just" defTabSz="609630">
              <a:lnSpc>
                <a:spcPct val="120000"/>
              </a:lnSpc>
            </a:pPr>
            <a:r>
              <a:rPr lang="en-US" sz="800" b="1">
                <a:solidFill>
                  <a:prstClr val="black"/>
                </a:solidFill>
                <a:latin typeface="Poppins" panose="00000500000000000000" pitchFamily="2" charset="0"/>
                <a:cs typeface="Poppins" panose="00000500000000000000" pitchFamily="2" charset="0"/>
              </a:rPr>
              <a:t>AUDIT PROCESS: </a:t>
            </a:r>
            <a:r>
              <a:rPr lang="en-US" sz="800">
                <a:solidFill>
                  <a:prstClr val="black"/>
                </a:solidFill>
                <a:latin typeface="Poppins" panose="00000500000000000000" pitchFamily="2" charset="0"/>
                <a:cs typeface="Poppins" panose="00000500000000000000" pitchFamily="2" charset="0"/>
              </a:rPr>
              <a:t>auditing process as a tool for users to check whether their app, flow, chatbot or custom connector is compliant, and to submit information to the </a:t>
            </a:r>
            <a:r>
              <a:rPr lang="en-US" sz="800" err="1">
                <a:solidFill>
                  <a:prstClr val="black"/>
                </a:solidFill>
                <a:latin typeface="Poppins" panose="00000500000000000000" pitchFamily="2" charset="0"/>
                <a:cs typeface="Poppins" panose="00000500000000000000" pitchFamily="2" charset="0"/>
              </a:rPr>
              <a:t>CoE</a:t>
            </a:r>
            <a:r>
              <a:rPr lang="en-US" sz="800">
                <a:solidFill>
                  <a:prstClr val="black"/>
                </a:solidFill>
                <a:latin typeface="Poppins" panose="00000500000000000000" pitchFamily="2" charset="0"/>
                <a:cs typeface="Poppins" panose="00000500000000000000" pitchFamily="2" charset="0"/>
              </a:rPr>
              <a:t> admins as business justification to stay in compliance. </a:t>
            </a:r>
          </a:p>
          <a:p>
            <a:pPr marL="304815" lvl="1" algn="just" defTabSz="609630">
              <a:lnSpc>
                <a:spcPct val="120000"/>
              </a:lnSpc>
            </a:pPr>
            <a:r>
              <a:rPr lang="en-US" sz="800">
                <a:solidFill>
                  <a:prstClr val="black"/>
                </a:solidFill>
                <a:latin typeface="Poppins" panose="00000500000000000000" pitchFamily="2" charset="0"/>
                <a:cs typeface="Poppins" panose="00000500000000000000" pitchFamily="2" charset="0"/>
              </a:rPr>
              <a:t> </a:t>
            </a:r>
          </a:p>
          <a:p>
            <a:pPr marL="0" lvl="1" algn="just" defTabSz="609630">
              <a:lnSpc>
                <a:spcPct val="120000"/>
              </a:lnSpc>
            </a:pPr>
            <a:r>
              <a:rPr lang="en-US" sz="800" b="1">
                <a:solidFill>
                  <a:prstClr val="black"/>
                </a:solidFill>
                <a:latin typeface="Poppins" panose="00000500000000000000" pitchFamily="2" charset="0"/>
                <a:cs typeface="Poppins" panose="00000500000000000000" pitchFamily="2" charset="0"/>
              </a:rPr>
              <a:t>MONITORING AND REPORTING:</a:t>
            </a:r>
            <a:r>
              <a:rPr lang="en-US" sz="800">
                <a:solidFill>
                  <a:prstClr val="black"/>
                </a:solidFill>
                <a:latin typeface="Poppins" panose="00000500000000000000" pitchFamily="2" charset="0"/>
                <a:cs typeface="Poppins" panose="00000500000000000000" pitchFamily="2" charset="0"/>
              </a:rPr>
              <a:t> outlines the processes for monitoring and reporting on the use of the Power Platform. This includes monitoring for compliance and security risks, as well as reporting on usage and adoption.</a:t>
            </a:r>
          </a:p>
        </p:txBody>
      </p:sp>
      <p:sp>
        <p:nvSpPr>
          <p:cNvPr id="32" name="TextBox 32"/>
          <p:cNvSpPr txBox="1"/>
          <p:nvPr/>
        </p:nvSpPr>
        <p:spPr>
          <a:xfrm>
            <a:off x="6248400" y="3722273"/>
            <a:ext cx="2261588" cy="1846659"/>
          </a:xfrm>
          <a:prstGeom prst="rect">
            <a:avLst/>
          </a:prstGeom>
        </p:spPr>
        <p:txBody>
          <a:bodyPr wrap="square" lIns="0" tIns="0" rIns="0" bIns="0" rtlCol="0" anchor="t">
            <a:spAutoFit/>
          </a:bodyPr>
          <a:lstStyle/>
          <a:p>
            <a:pPr marL="0" lvl="1" algn="just" defTabSz="609630"/>
            <a:r>
              <a:rPr lang="en-US" sz="800" b="1">
                <a:solidFill>
                  <a:prstClr val="black"/>
                </a:solidFill>
                <a:latin typeface="Poppins" panose="00000500000000000000" pitchFamily="2" charset="0"/>
                <a:cs typeface="Poppins" panose="00000500000000000000" pitchFamily="2" charset="0"/>
              </a:rPr>
              <a:t>PROVIDE TRAINING AND EDUCATION:</a:t>
            </a:r>
            <a:r>
              <a:rPr lang="en-US" sz="800">
                <a:solidFill>
                  <a:prstClr val="black"/>
                </a:solidFill>
                <a:latin typeface="Poppins" panose="00000500000000000000" pitchFamily="2" charset="0"/>
                <a:cs typeface="Poppins" panose="00000500000000000000" pitchFamily="2" charset="0"/>
              </a:rPr>
              <a:t> provides resources for training and education on Power Platform topics, including video tutorials, documentation, and links to relevant Microsoft resources.</a:t>
            </a:r>
          </a:p>
          <a:p>
            <a:pPr marL="0" lvl="1" algn="just" defTabSz="609630"/>
            <a:endParaRPr lang="en-US" sz="800">
              <a:solidFill>
                <a:prstClr val="black"/>
              </a:solidFill>
              <a:latin typeface="Poppins" panose="00000500000000000000" pitchFamily="2" charset="0"/>
              <a:cs typeface="Poppins" panose="00000500000000000000" pitchFamily="2" charset="0"/>
            </a:endParaRPr>
          </a:p>
          <a:p>
            <a:pPr marL="0" lvl="1" algn="just" defTabSz="609630"/>
            <a:r>
              <a:rPr lang="en-US" sz="800" b="1">
                <a:solidFill>
                  <a:prstClr val="black"/>
                </a:solidFill>
                <a:latin typeface="Poppins" panose="00000500000000000000" pitchFamily="2" charset="0"/>
                <a:cs typeface="Poppins" panose="00000500000000000000" pitchFamily="2" charset="0"/>
              </a:rPr>
              <a:t>MANAGE USER GROUPS AND COMMUNITIES: </a:t>
            </a:r>
            <a:r>
              <a:rPr lang="en-US" sz="800">
                <a:solidFill>
                  <a:prstClr val="black"/>
                </a:solidFill>
                <a:latin typeface="Poppins" panose="00000500000000000000" pitchFamily="2" charset="0"/>
                <a:cs typeface="Poppins" panose="00000500000000000000" pitchFamily="2" charset="0"/>
              </a:rPr>
              <a:t>offers guidance on establishing user groups and communities to promote collaboration, knowledge sharing, and feedback.</a:t>
            </a:r>
          </a:p>
          <a:p>
            <a:pPr marL="0" lvl="1" algn="just" defTabSz="609630"/>
            <a:endParaRPr lang="en-US" sz="800" b="1">
              <a:solidFill>
                <a:prstClr val="black"/>
              </a:solidFill>
              <a:latin typeface="Poppins" panose="00000500000000000000" pitchFamily="2" charset="0"/>
              <a:cs typeface="Poppins" panose="00000500000000000000" pitchFamily="2" charset="0"/>
            </a:endParaRPr>
          </a:p>
          <a:p>
            <a:pPr marL="0" lvl="1" algn="just" defTabSz="609630"/>
            <a:r>
              <a:rPr lang="en-US" sz="800" b="1">
                <a:solidFill>
                  <a:prstClr val="black"/>
                </a:solidFill>
                <a:latin typeface="Poppins" panose="00000500000000000000" pitchFamily="2" charset="0"/>
                <a:cs typeface="Poppins" panose="00000500000000000000" pitchFamily="2" charset="0"/>
              </a:rPr>
              <a:t>MONITOR FEEDBACK AND MAKE IMPROVEMENTS: </a:t>
            </a:r>
            <a:r>
              <a:rPr lang="en-US" sz="800">
                <a:solidFill>
                  <a:prstClr val="black"/>
                </a:solidFill>
                <a:latin typeface="Poppins" panose="00000500000000000000" pitchFamily="2" charset="0"/>
                <a:cs typeface="Poppins" panose="00000500000000000000" pitchFamily="2" charset="0"/>
              </a:rPr>
              <a:t>mechanisms for collecting feedback from users, such as surveys and user groups.</a:t>
            </a:r>
          </a:p>
        </p:txBody>
      </p:sp>
      <p:sp>
        <p:nvSpPr>
          <p:cNvPr id="34" name="TextBox 34"/>
          <p:cNvSpPr txBox="1"/>
          <p:nvPr/>
        </p:nvSpPr>
        <p:spPr>
          <a:xfrm>
            <a:off x="9167280" y="3689444"/>
            <a:ext cx="2262720" cy="1969770"/>
          </a:xfrm>
          <a:prstGeom prst="rect">
            <a:avLst/>
          </a:prstGeom>
        </p:spPr>
        <p:txBody>
          <a:bodyPr wrap="square" lIns="0" tIns="0" rIns="0" bIns="0" rtlCol="0" anchor="t">
            <a:spAutoFit/>
          </a:bodyPr>
          <a:lstStyle/>
          <a:p>
            <a:pPr marL="0" lvl="1" algn="just" defTabSz="609630"/>
            <a:r>
              <a:rPr lang="en-US" sz="800" b="1">
                <a:solidFill>
                  <a:prstClr val="black"/>
                </a:solidFill>
                <a:latin typeface="Poppins" panose="00000500000000000000" pitchFamily="2" charset="0"/>
                <a:cs typeface="Poppins" panose="00000500000000000000" pitchFamily="2" charset="0"/>
              </a:rPr>
              <a:t>OWN POWER BI DASHBOARD:</a:t>
            </a:r>
            <a:r>
              <a:rPr lang="en-US" sz="800">
                <a:solidFill>
                  <a:prstClr val="black"/>
                </a:solidFill>
                <a:latin typeface="Poppins" panose="00000500000000000000" pitchFamily="2" charset="0"/>
                <a:cs typeface="Poppins" panose="00000500000000000000" pitchFamily="2" charset="0"/>
              </a:rPr>
              <a:t> overview of the Power Platform environment, including usage metrics, Power Automate flows, audit logs, and compliance status.  </a:t>
            </a:r>
          </a:p>
          <a:p>
            <a:pPr marL="0" lvl="1" algn="just" defTabSz="609630"/>
            <a:endParaRPr lang="en-US" sz="800">
              <a:solidFill>
                <a:prstClr val="black"/>
              </a:solidFill>
              <a:latin typeface="Poppins" panose="00000500000000000000" pitchFamily="2" charset="0"/>
              <a:cs typeface="Poppins" panose="00000500000000000000" pitchFamily="2" charset="0"/>
            </a:endParaRPr>
          </a:p>
          <a:p>
            <a:pPr marL="0" lvl="1" algn="just" defTabSz="609630"/>
            <a:r>
              <a:rPr lang="en-US" sz="800" b="1">
                <a:solidFill>
                  <a:prstClr val="black"/>
                </a:solidFill>
                <a:latin typeface="Poppins" panose="00000500000000000000" pitchFamily="2" charset="0"/>
                <a:cs typeface="Poppins" panose="00000500000000000000" pitchFamily="2" charset="0"/>
              </a:rPr>
              <a:t>ENVIRONMENT MANAGEMENT: </a:t>
            </a:r>
            <a:r>
              <a:rPr lang="en-US" sz="800">
                <a:solidFill>
                  <a:prstClr val="black"/>
                </a:solidFill>
                <a:latin typeface="Poppins" panose="00000500000000000000" pitchFamily="2" charset="0"/>
                <a:cs typeface="Poppins" panose="00000500000000000000" pitchFamily="2" charset="0"/>
              </a:rPr>
              <a:t>tools for managing the various environments within the Power Platform, including creating and deleting environments, setting up sandbox environments, and managing environment permissions. </a:t>
            </a:r>
          </a:p>
          <a:p>
            <a:pPr marL="0" lvl="1" algn="just" defTabSz="609630"/>
            <a:endParaRPr lang="en-US" sz="800">
              <a:solidFill>
                <a:prstClr val="black"/>
              </a:solidFill>
              <a:latin typeface="Poppins" panose="00000500000000000000" pitchFamily="2" charset="0"/>
              <a:cs typeface="Poppins" panose="00000500000000000000" pitchFamily="2" charset="0"/>
            </a:endParaRPr>
          </a:p>
          <a:p>
            <a:pPr marL="0" lvl="1" algn="just" defTabSz="609630"/>
            <a:r>
              <a:rPr lang="en-US" sz="800" b="1">
                <a:solidFill>
                  <a:prstClr val="black"/>
                </a:solidFill>
                <a:latin typeface="Poppins" panose="00000500000000000000" pitchFamily="2" charset="0"/>
                <a:cs typeface="Poppins" panose="00000500000000000000" pitchFamily="2" charset="0"/>
              </a:rPr>
              <a:t>MONITOR NOTIFICATIONS AND ALERTS:</a:t>
            </a:r>
            <a:r>
              <a:rPr lang="en-US" sz="800">
                <a:solidFill>
                  <a:prstClr val="black"/>
                </a:solidFill>
                <a:latin typeface="Poppins" panose="00000500000000000000" pitchFamily="2" charset="0"/>
                <a:cs typeface="Poppins" panose="00000500000000000000" pitchFamily="2" charset="0"/>
              </a:rPr>
              <a:t> notifications and alerts for various events, such as the creation of new apps or the deletion of sensitive data.</a:t>
            </a:r>
          </a:p>
        </p:txBody>
      </p:sp>
      <p:sp>
        <p:nvSpPr>
          <p:cNvPr id="35" name="TextBox 2">
            <a:extLst>
              <a:ext uri="{FF2B5EF4-FFF2-40B4-BE49-F238E27FC236}">
                <a16:creationId xmlns:a16="http://schemas.microsoft.com/office/drawing/2014/main" id="{D861DE69-0BA0-2A24-607A-347E587E1B77}"/>
              </a:ext>
            </a:extLst>
          </p:cNvPr>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a:solidFill>
                  <a:srgbClr val="24365C"/>
                </a:solidFill>
                <a:latin typeface="Poppins Medium" panose="00000600000000000000" pitchFamily="2" charset="0"/>
                <a:cs typeface="Poppins Medium" panose="00000600000000000000" pitchFamily="2" charset="0"/>
              </a:rPr>
              <a:t>Services Definitions</a:t>
            </a:r>
          </a:p>
        </p:txBody>
      </p:sp>
      <p:sp>
        <p:nvSpPr>
          <p:cNvPr id="36" name="TextBox 29">
            <a:extLst>
              <a:ext uri="{FF2B5EF4-FFF2-40B4-BE49-F238E27FC236}">
                <a16:creationId xmlns:a16="http://schemas.microsoft.com/office/drawing/2014/main" id="{E4085B20-1012-647D-AF5E-F63715DC24B0}"/>
              </a:ext>
            </a:extLst>
          </p:cNvPr>
          <p:cNvSpPr txBox="1"/>
          <p:nvPr/>
        </p:nvSpPr>
        <p:spPr>
          <a:xfrm>
            <a:off x="6383810" y="3068629"/>
            <a:ext cx="1905988" cy="487313"/>
          </a:xfrm>
          <a:prstGeom prst="rect">
            <a:avLst/>
          </a:prstGeom>
        </p:spPr>
        <p:txBody>
          <a:bodyPr wrap="square" lIns="0" tIns="0" rIns="0" bIns="0" rtlCol="0" anchor="t">
            <a:spAutoFit/>
          </a:bodyPr>
          <a:lstStyle/>
          <a:p>
            <a:pPr algn="ctr" defTabSz="609630">
              <a:lnSpc>
                <a:spcPts val="1916"/>
              </a:lnSpc>
            </a:pPr>
            <a:r>
              <a:rPr lang="en-US" sz="1666">
                <a:solidFill>
                  <a:srgbClr val="000000"/>
                </a:solidFill>
                <a:latin typeface="Poppins Bold"/>
              </a:rPr>
              <a:t>Power Platform:</a:t>
            </a:r>
          </a:p>
          <a:p>
            <a:pPr algn="ctr" defTabSz="609630">
              <a:lnSpc>
                <a:spcPts val="1916"/>
              </a:lnSpc>
            </a:pPr>
            <a:r>
              <a:rPr lang="en-US" sz="1666">
                <a:solidFill>
                  <a:srgbClr val="000000"/>
                </a:solidFill>
                <a:latin typeface="Poppins Bold"/>
              </a:rPr>
              <a:t>Nurture</a:t>
            </a:r>
          </a:p>
        </p:txBody>
      </p:sp>
      <p:sp>
        <p:nvSpPr>
          <p:cNvPr id="37" name="TextBox 29">
            <a:extLst>
              <a:ext uri="{FF2B5EF4-FFF2-40B4-BE49-F238E27FC236}">
                <a16:creationId xmlns:a16="http://schemas.microsoft.com/office/drawing/2014/main" id="{B9498F98-ED1B-AF1E-AD31-14F5DDA141D6}"/>
              </a:ext>
            </a:extLst>
          </p:cNvPr>
          <p:cNvSpPr txBox="1"/>
          <p:nvPr/>
        </p:nvSpPr>
        <p:spPr>
          <a:xfrm>
            <a:off x="9091642" y="3044383"/>
            <a:ext cx="2311661" cy="487313"/>
          </a:xfrm>
          <a:prstGeom prst="rect">
            <a:avLst/>
          </a:prstGeom>
        </p:spPr>
        <p:txBody>
          <a:bodyPr wrap="square" lIns="0" tIns="0" rIns="0" bIns="0" rtlCol="0" anchor="t">
            <a:spAutoFit/>
          </a:bodyPr>
          <a:lstStyle/>
          <a:p>
            <a:pPr algn="ctr" defTabSz="609630">
              <a:lnSpc>
                <a:spcPts val="1916"/>
              </a:lnSpc>
            </a:pPr>
            <a:r>
              <a:rPr lang="en-US" sz="1666">
                <a:solidFill>
                  <a:srgbClr val="000000"/>
                </a:solidFill>
                <a:latin typeface="Poppins Bold"/>
              </a:rPr>
              <a:t>Power Platform:</a:t>
            </a:r>
          </a:p>
          <a:p>
            <a:pPr algn="ctr" defTabSz="609630">
              <a:lnSpc>
                <a:spcPts val="1916"/>
              </a:lnSpc>
            </a:pPr>
            <a:r>
              <a:rPr lang="en-US" sz="1666">
                <a:solidFill>
                  <a:srgbClr val="000000"/>
                </a:solidFill>
                <a:latin typeface="Poppins Bold"/>
              </a:rPr>
              <a:t>Admin Components</a:t>
            </a:r>
          </a:p>
        </p:txBody>
      </p:sp>
      <p:sp>
        <p:nvSpPr>
          <p:cNvPr id="41" name="Freeform 14">
            <a:extLst>
              <a:ext uri="{FF2B5EF4-FFF2-40B4-BE49-F238E27FC236}">
                <a16:creationId xmlns:a16="http://schemas.microsoft.com/office/drawing/2014/main" id="{EC0C7F55-AC6D-E7D0-5092-FBEB273709D3}"/>
              </a:ext>
            </a:extLst>
          </p:cNvPr>
          <p:cNvSpPr/>
          <p:nvPr/>
        </p:nvSpPr>
        <p:spPr>
          <a:xfrm>
            <a:off x="992093" y="1561425"/>
            <a:ext cx="1445044" cy="1242239"/>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24365C"/>
            </a:solidFill>
          </a:ln>
        </p:spPr>
        <p:txBody>
          <a:bodyPr/>
          <a:lstStyle/>
          <a:p>
            <a:endParaRPr lang="en-US"/>
          </a:p>
        </p:txBody>
      </p:sp>
      <p:sp>
        <p:nvSpPr>
          <p:cNvPr id="43" name="Freeform 24">
            <a:extLst>
              <a:ext uri="{FF2B5EF4-FFF2-40B4-BE49-F238E27FC236}">
                <a16:creationId xmlns:a16="http://schemas.microsoft.com/office/drawing/2014/main" id="{228AFA47-6968-2A06-8343-26301EE08CDA}"/>
              </a:ext>
            </a:extLst>
          </p:cNvPr>
          <p:cNvSpPr/>
          <p:nvPr/>
        </p:nvSpPr>
        <p:spPr>
          <a:xfrm>
            <a:off x="1376326" y="1740689"/>
            <a:ext cx="676579" cy="823271"/>
          </a:xfrm>
          <a:custGeom>
            <a:avLst/>
            <a:gdLst/>
            <a:ahLst/>
            <a:cxnLst/>
            <a:rect l="l" t="t" r="r" b="b"/>
            <a:pathLst>
              <a:path w="1014868" h="1234906">
                <a:moveTo>
                  <a:pt x="0" y="0"/>
                </a:moveTo>
                <a:lnTo>
                  <a:pt x="1014869" y="0"/>
                </a:lnTo>
                <a:lnTo>
                  <a:pt x="1014869" y="1234906"/>
                </a:lnTo>
                <a:lnTo>
                  <a:pt x="0" y="1234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4" name="Freeform 14">
            <a:extLst>
              <a:ext uri="{FF2B5EF4-FFF2-40B4-BE49-F238E27FC236}">
                <a16:creationId xmlns:a16="http://schemas.microsoft.com/office/drawing/2014/main" id="{4211213C-20CF-1932-4303-20277014C057}"/>
              </a:ext>
            </a:extLst>
          </p:cNvPr>
          <p:cNvSpPr/>
          <p:nvPr/>
        </p:nvSpPr>
        <p:spPr>
          <a:xfrm>
            <a:off x="3962400" y="1561425"/>
            <a:ext cx="1445044" cy="1242239"/>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24365C"/>
            </a:solidFill>
          </a:ln>
        </p:spPr>
        <p:txBody>
          <a:bodyPr/>
          <a:lstStyle/>
          <a:p>
            <a:endParaRPr lang="en-US"/>
          </a:p>
        </p:txBody>
      </p:sp>
      <p:sp>
        <p:nvSpPr>
          <p:cNvPr id="45" name="Freeform 14">
            <a:extLst>
              <a:ext uri="{FF2B5EF4-FFF2-40B4-BE49-F238E27FC236}">
                <a16:creationId xmlns:a16="http://schemas.microsoft.com/office/drawing/2014/main" id="{62B3721A-9183-6A2E-B285-1F7D54CA61DC}"/>
              </a:ext>
            </a:extLst>
          </p:cNvPr>
          <p:cNvSpPr/>
          <p:nvPr/>
        </p:nvSpPr>
        <p:spPr>
          <a:xfrm>
            <a:off x="6614282" y="1564823"/>
            <a:ext cx="1445044" cy="1242239"/>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24365C"/>
            </a:solidFill>
          </a:ln>
        </p:spPr>
        <p:txBody>
          <a:bodyPr/>
          <a:lstStyle/>
          <a:p>
            <a:endParaRPr lang="en-US"/>
          </a:p>
        </p:txBody>
      </p:sp>
      <p:sp>
        <p:nvSpPr>
          <p:cNvPr id="46" name="Freeform 14">
            <a:extLst>
              <a:ext uri="{FF2B5EF4-FFF2-40B4-BE49-F238E27FC236}">
                <a16:creationId xmlns:a16="http://schemas.microsoft.com/office/drawing/2014/main" id="{28E514F4-79FE-D60B-4718-501088548700}"/>
              </a:ext>
            </a:extLst>
          </p:cNvPr>
          <p:cNvSpPr/>
          <p:nvPr/>
        </p:nvSpPr>
        <p:spPr>
          <a:xfrm>
            <a:off x="9523835" y="1561425"/>
            <a:ext cx="1445044" cy="1242239"/>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3CA503"/>
          </a:solidFill>
          <a:ln w="66675">
            <a:solidFill>
              <a:srgbClr val="24365C"/>
            </a:solidFill>
          </a:ln>
        </p:spPr>
        <p:txBody>
          <a:bodyPr/>
          <a:lstStyle/>
          <a:p>
            <a:endParaRPr lang="en-US"/>
          </a:p>
        </p:txBody>
      </p:sp>
      <p:sp>
        <p:nvSpPr>
          <p:cNvPr id="23" name="Freeform 23"/>
          <p:cNvSpPr/>
          <p:nvPr/>
        </p:nvSpPr>
        <p:spPr>
          <a:xfrm>
            <a:off x="4287199" y="1784821"/>
            <a:ext cx="795447" cy="795447"/>
          </a:xfrm>
          <a:custGeom>
            <a:avLst/>
            <a:gdLst/>
            <a:ahLst/>
            <a:cxnLst/>
            <a:rect l="l" t="t" r="r" b="b"/>
            <a:pathLst>
              <a:path w="1193171" h="1193171">
                <a:moveTo>
                  <a:pt x="0" y="0"/>
                </a:moveTo>
                <a:lnTo>
                  <a:pt x="1193171" y="0"/>
                </a:lnTo>
                <a:lnTo>
                  <a:pt x="1193171" y="1193171"/>
                </a:lnTo>
                <a:lnTo>
                  <a:pt x="0" y="11931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Freeform 17">
            <a:extLst>
              <a:ext uri="{FF2B5EF4-FFF2-40B4-BE49-F238E27FC236}">
                <a16:creationId xmlns:a16="http://schemas.microsoft.com/office/drawing/2014/main" id="{0CF338E1-9C98-9425-F1AD-65822F9D3DAD}"/>
              </a:ext>
            </a:extLst>
          </p:cNvPr>
          <p:cNvSpPr/>
          <p:nvPr/>
        </p:nvSpPr>
        <p:spPr>
          <a:xfrm>
            <a:off x="6952196" y="1841286"/>
            <a:ext cx="769217" cy="605147"/>
          </a:xfrm>
          <a:custGeom>
            <a:avLst/>
            <a:gdLst/>
            <a:ahLst/>
            <a:cxnLst/>
            <a:rect l="l" t="t" r="r" b="b"/>
            <a:pathLst>
              <a:path w="977346" h="813862">
                <a:moveTo>
                  <a:pt x="0" y="0"/>
                </a:moveTo>
                <a:lnTo>
                  <a:pt x="977346" y="0"/>
                </a:lnTo>
                <a:lnTo>
                  <a:pt x="977346" y="813863"/>
                </a:lnTo>
                <a:lnTo>
                  <a:pt x="0" y="8138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9817215" y="1795243"/>
            <a:ext cx="858284" cy="774601"/>
          </a:xfrm>
          <a:custGeom>
            <a:avLst/>
            <a:gdLst/>
            <a:ahLst/>
            <a:cxnLst/>
            <a:rect l="l" t="t" r="r" b="b"/>
            <a:pathLst>
              <a:path w="1287426" h="1161902">
                <a:moveTo>
                  <a:pt x="0" y="0"/>
                </a:moveTo>
                <a:lnTo>
                  <a:pt x="1287426" y="0"/>
                </a:lnTo>
                <a:lnTo>
                  <a:pt x="1287426" y="1161902"/>
                </a:lnTo>
                <a:lnTo>
                  <a:pt x="0" y="116190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2" name="Picture 1" descr="A logo with a green circle and blue text&#10;&#10;Description automatically generated">
            <a:extLst>
              <a:ext uri="{FF2B5EF4-FFF2-40B4-BE49-F238E27FC236}">
                <a16:creationId xmlns:a16="http://schemas.microsoft.com/office/drawing/2014/main" id="{53A580F8-C87C-99FD-D82F-F2E121F9F252}"/>
              </a:ext>
            </a:extLst>
          </p:cNvPr>
          <p:cNvPicPr>
            <a:picLocks noChangeAspect="1"/>
          </p:cNvPicPr>
          <p:nvPr/>
        </p:nvPicPr>
        <p:blipFill rotWithShape="1">
          <a:blip r:embed="rId11">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pic>
        <p:nvPicPr>
          <p:cNvPr id="3" name="Picture 2" descr="Logo&#10;&#10;Description automatically generated">
            <a:extLst>
              <a:ext uri="{FF2B5EF4-FFF2-40B4-BE49-F238E27FC236}">
                <a16:creationId xmlns:a16="http://schemas.microsoft.com/office/drawing/2014/main" id="{9EA1D76A-4639-FC62-2629-78FEDE65E993}"/>
              </a:ext>
            </a:extLst>
          </p:cNvPr>
          <p:cNvPicPr>
            <a:picLocks noChangeAspect="1"/>
          </p:cNvPicPr>
          <p:nvPr/>
        </p:nvPicPr>
        <p:blipFill rotWithShape="1">
          <a:blip r:embed="rId12" cstate="print">
            <a:duotone>
              <a:schemeClr val="bg2">
                <a:shade val="45000"/>
                <a:satMod val="135000"/>
              </a:schemeClr>
              <a:prstClr val="white"/>
            </a:duotone>
            <a:extLst>
              <a:ext uri="{28A0092B-C50C-407E-A947-70E740481C1C}">
                <a14:useLocalDpi xmlns:a14="http://schemas.microsoft.com/office/drawing/2010/main"/>
              </a:ext>
            </a:extLst>
          </a:blip>
          <a:srcRect l="19298" t="33784" r="19523" b="36291"/>
          <a:stretch/>
        </p:blipFill>
        <p:spPr>
          <a:xfrm>
            <a:off x="11229011" y="6574726"/>
            <a:ext cx="767938" cy="195111"/>
          </a:xfrm>
          <a:prstGeom prst="rect">
            <a:avLst/>
          </a:prstGeom>
        </p:spPr>
      </p:pic>
      <p:sp>
        <p:nvSpPr>
          <p:cNvPr id="4" name="TextBox 3">
            <a:extLst>
              <a:ext uri="{FF2B5EF4-FFF2-40B4-BE49-F238E27FC236}">
                <a16:creationId xmlns:a16="http://schemas.microsoft.com/office/drawing/2014/main" id="{C38670EA-0C08-B12B-8986-08BA1A05EED3}"/>
              </a:ext>
            </a:extLst>
          </p:cNvPr>
          <p:cNvSpPr txBox="1"/>
          <p:nvPr/>
        </p:nvSpPr>
        <p:spPr>
          <a:xfrm>
            <a:off x="2657889" y="1098750"/>
            <a:ext cx="6104964" cy="400110"/>
          </a:xfrm>
          <a:prstGeom prst="rect">
            <a:avLst/>
          </a:prstGeom>
          <a:noFill/>
        </p:spPr>
        <p:txBody>
          <a:bodyPr wrap="square">
            <a:spAutoFit/>
          </a:bodyPr>
          <a:lstStyle/>
          <a:p>
            <a:pPr algn="r" defTabSz="609630"/>
            <a:r>
              <a:rPr lang="en-US" sz="2000" b="1">
                <a:solidFill>
                  <a:srgbClr val="3CA503"/>
                </a:solidFill>
                <a:latin typeface="Poppins Medium" panose="00000600000000000000" pitchFamily="2" charset="0"/>
                <a:cs typeface="Poppins Medium" panose="00000600000000000000" pitchFamily="2" charset="0"/>
              </a:rPr>
              <a:t>GOVERNANCE AND DELIVERY FRAMEWORK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4">
            <a:extLst>
              <a:ext uri="{FF2B5EF4-FFF2-40B4-BE49-F238E27FC236}">
                <a16:creationId xmlns:a16="http://schemas.microsoft.com/office/drawing/2014/main" id="{8F372916-50DA-9BA9-8540-ABE50C0312EF}"/>
              </a:ext>
            </a:extLst>
          </p:cNvPr>
          <p:cNvSpPr/>
          <p:nvPr/>
        </p:nvSpPr>
        <p:spPr>
          <a:xfrm>
            <a:off x="3218564" y="3840137"/>
            <a:ext cx="2915821" cy="2789263"/>
          </a:xfrm>
          <a:custGeom>
            <a:avLst/>
            <a:gdLst/>
            <a:ahLst/>
            <a:cxnLst/>
            <a:rect l="l" t="t" r="r" b="b"/>
            <a:pathLst>
              <a:path w="1151929" h="750530">
                <a:moveTo>
                  <a:pt x="0" y="0"/>
                </a:moveTo>
                <a:lnTo>
                  <a:pt x="1151929" y="0"/>
                </a:lnTo>
                <a:lnTo>
                  <a:pt x="1151929" y="750530"/>
                </a:lnTo>
                <a:lnTo>
                  <a:pt x="0" y="750530"/>
                </a:lnTo>
                <a:close/>
              </a:path>
            </a:pathLst>
          </a:custGeom>
          <a:solidFill>
            <a:schemeClr val="bg1">
              <a:lumMod val="95000"/>
            </a:schemeClr>
          </a:solidFill>
        </p:spPr>
        <p:txBody>
          <a:bodyPr/>
          <a:lstStyle/>
          <a:p>
            <a:endParaRPr lang="en-US"/>
          </a:p>
        </p:txBody>
      </p:sp>
      <p:sp>
        <p:nvSpPr>
          <p:cNvPr id="9" name="Freeform 27">
            <a:extLst>
              <a:ext uri="{FF2B5EF4-FFF2-40B4-BE49-F238E27FC236}">
                <a16:creationId xmlns:a16="http://schemas.microsoft.com/office/drawing/2014/main" id="{DDCB150C-3044-8853-F09F-E1E2D19CECD5}"/>
              </a:ext>
            </a:extLst>
          </p:cNvPr>
          <p:cNvSpPr/>
          <p:nvPr/>
        </p:nvSpPr>
        <p:spPr>
          <a:xfrm>
            <a:off x="457218" y="1695153"/>
            <a:ext cx="2817763" cy="2157628"/>
          </a:xfrm>
          <a:custGeom>
            <a:avLst/>
            <a:gdLst/>
            <a:ahLst/>
            <a:cxnLst/>
            <a:rect l="l" t="t" r="r" b="b"/>
            <a:pathLst>
              <a:path w="1163015" h="656010">
                <a:moveTo>
                  <a:pt x="0" y="0"/>
                </a:moveTo>
                <a:lnTo>
                  <a:pt x="1163015" y="0"/>
                </a:lnTo>
                <a:lnTo>
                  <a:pt x="1163015" y="656010"/>
                </a:lnTo>
                <a:lnTo>
                  <a:pt x="0" y="656010"/>
                </a:lnTo>
                <a:close/>
              </a:path>
            </a:pathLst>
          </a:custGeom>
          <a:solidFill>
            <a:schemeClr val="bg1">
              <a:lumMod val="95000"/>
            </a:schemeClr>
          </a:solidFill>
        </p:spPr>
        <p:txBody>
          <a:bodyPr/>
          <a:lstStyle/>
          <a:p>
            <a:endParaRPr lang="en-US"/>
          </a:p>
        </p:txBody>
      </p:sp>
      <p:sp>
        <p:nvSpPr>
          <p:cNvPr id="12" name="Freeform 30">
            <a:extLst>
              <a:ext uri="{FF2B5EF4-FFF2-40B4-BE49-F238E27FC236}">
                <a16:creationId xmlns:a16="http://schemas.microsoft.com/office/drawing/2014/main" id="{976C8ED4-5116-B37B-DA0B-F768534649C1}"/>
              </a:ext>
            </a:extLst>
          </p:cNvPr>
          <p:cNvSpPr/>
          <p:nvPr/>
        </p:nvSpPr>
        <p:spPr>
          <a:xfrm>
            <a:off x="457200" y="3841707"/>
            <a:ext cx="2809930" cy="2792431"/>
          </a:xfrm>
          <a:custGeom>
            <a:avLst/>
            <a:gdLst/>
            <a:ahLst/>
            <a:cxnLst/>
            <a:rect l="l" t="t" r="r" b="b"/>
            <a:pathLst>
              <a:path w="1107581" h="706183">
                <a:moveTo>
                  <a:pt x="0" y="0"/>
                </a:moveTo>
                <a:lnTo>
                  <a:pt x="1107581" y="0"/>
                </a:lnTo>
                <a:lnTo>
                  <a:pt x="1107581" y="706183"/>
                </a:lnTo>
                <a:lnTo>
                  <a:pt x="0" y="706183"/>
                </a:lnTo>
                <a:close/>
              </a:path>
            </a:pathLst>
          </a:custGeom>
          <a:solidFill>
            <a:srgbClr val="24365C"/>
          </a:solidFill>
        </p:spPr>
        <p:txBody>
          <a:bodyPr/>
          <a:lstStyle/>
          <a:p>
            <a:endParaRPr lang="en-US"/>
          </a:p>
        </p:txBody>
      </p:sp>
      <p:sp>
        <p:nvSpPr>
          <p:cNvPr id="15" name="Freeform 33">
            <a:extLst>
              <a:ext uri="{FF2B5EF4-FFF2-40B4-BE49-F238E27FC236}">
                <a16:creationId xmlns:a16="http://schemas.microsoft.com/office/drawing/2014/main" id="{D8AC17A7-D549-8FA9-8148-3700DB177F80}"/>
              </a:ext>
            </a:extLst>
          </p:cNvPr>
          <p:cNvSpPr/>
          <p:nvPr/>
        </p:nvSpPr>
        <p:spPr>
          <a:xfrm>
            <a:off x="3270036" y="1684102"/>
            <a:ext cx="2803565" cy="2168679"/>
          </a:xfrm>
          <a:custGeom>
            <a:avLst/>
            <a:gdLst/>
            <a:ahLst/>
            <a:cxnLst/>
            <a:rect l="l" t="t" r="r" b="b"/>
            <a:pathLst>
              <a:path w="1107581" h="656010">
                <a:moveTo>
                  <a:pt x="0" y="0"/>
                </a:moveTo>
                <a:lnTo>
                  <a:pt x="1107581" y="0"/>
                </a:lnTo>
                <a:lnTo>
                  <a:pt x="1107581" y="656010"/>
                </a:lnTo>
                <a:lnTo>
                  <a:pt x="0" y="656010"/>
                </a:lnTo>
                <a:close/>
              </a:path>
            </a:pathLst>
          </a:custGeom>
          <a:solidFill>
            <a:srgbClr val="24365C"/>
          </a:solidFill>
        </p:spPr>
        <p:txBody>
          <a:bodyPr/>
          <a:lstStyle/>
          <a:p>
            <a:endParaRPr lang="en-US"/>
          </a:p>
        </p:txBody>
      </p:sp>
      <p:sp>
        <p:nvSpPr>
          <p:cNvPr id="33" name="TextBox 53">
            <a:extLst>
              <a:ext uri="{FF2B5EF4-FFF2-40B4-BE49-F238E27FC236}">
                <a16:creationId xmlns:a16="http://schemas.microsoft.com/office/drawing/2014/main" id="{98629CB5-72BD-7842-047B-3F8A67258A2E}"/>
              </a:ext>
            </a:extLst>
          </p:cNvPr>
          <p:cNvSpPr txBox="1"/>
          <p:nvPr/>
        </p:nvSpPr>
        <p:spPr>
          <a:xfrm>
            <a:off x="964130" y="1776025"/>
            <a:ext cx="2029562" cy="374974"/>
          </a:xfrm>
          <a:prstGeom prst="rect">
            <a:avLst/>
          </a:prstGeom>
        </p:spPr>
        <p:txBody>
          <a:bodyPr lIns="0" tIns="0" rIns="0" bIns="0" rtlCol="0" anchor="t">
            <a:spAutoFit/>
          </a:bodyPr>
          <a:lstStyle/>
          <a:p>
            <a:pPr defTabSz="609630">
              <a:lnSpc>
                <a:spcPts val="1507"/>
              </a:lnSpc>
            </a:pPr>
            <a:r>
              <a:rPr lang="en-US" sz="1067" spc="-40">
                <a:solidFill>
                  <a:srgbClr val="24365C"/>
                </a:solidFill>
                <a:latin typeface="Poppins Bold"/>
              </a:rPr>
              <a:t>Power Platform Product Selection &amp; Evaluation </a:t>
            </a:r>
          </a:p>
        </p:txBody>
      </p:sp>
      <p:sp>
        <p:nvSpPr>
          <p:cNvPr id="34" name="TextBox 54">
            <a:extLst>
              <a:ext uri="{FF2B5EF4-FFF2-40B4-BE49-F238E27FC236}">
                <a16:creationId xmlns:a16="http://schemas.microsoft.com/office/drawing/2014/main" id="{B6E0DD94-81F4-475B-CF70-3B8194347D9B}"/>
              </a:ext>
            </a:extLst>
          </p:cNvPr>
          <p:cNvSpPr txBox="1"/>
          <p:nvPr/>
        </p:nvSpPr>
        <p:spPr>
          <a:xfrm>
            <a:off x="1008915" y="4038600"/>
            <a:ext cx="2146029" cy="172996"/>
          </a:xfrm>
          <a:prstGeom prst="rect">
            <a:avLst/>
          </a:prstGeom>
        </p:spPr>
        <p:txBody>
          <a:bodyPr lIns="0" tIns="0" rIns="0" bIns="0" rtlCol="0" anchor="t">
            <a:spAutoFit/>
          </a:bodyPr>
          <a:lstStyle/>
          <a:p>
            <a:pPr defTabSz="609630">
              <a:lnSpc>
                <a:spcPts val="1405"/>
              </a:lnSpc>
            </a:pPr>
            <a:r>
              <a:rPr lang="en-US" sz="1067" spc="-37">
                <a:solidFill>
                  <a:srgbClr val="FFFFFF"/>
                </a:solidFill>
                <a:latin typeface="Poppins Bold"/>
              </a:rPr>
              <a:t>POC</a:t>
            </a:r>
          </a:p>
        </p:txBody>
      </p:sp>
      <p:sp>
        <p:nvSpPr>
          <p:cNvPr id="35" name="TextBox 55">
            <a:extLst>
              <a:ext uri="{FF2B5EF4-FFF2-40B4-BE49-F238E27FC236}">
                <a16:creationId xmlns:a16="http://schemas.microsoft.com/office/drawing/2014/main" id="{5CC35F49-0D9A-6EC9-A836-FC5B7BD9CA6D}"/>
              </a:ext>
            </a:extLst>
          </p:cNvPr>
          <p:cNvSpPr txBox="1"/>
          <p:nvPr/>
        </p:nvSpPr>
        <p:spPr>
          <a:xfrm>
            <a:off x="3808931" y="1785271"/>
            <a:ext cx="1855991" cy="374974"/>
          </a:xfrm>
          <a:prstGeom prst="rect">
            <a:avLst/>
          </a:prstGeom>
        </p:spPr>
        <p:txBody>
          <a:bodyPr wrap="square" lIns="0" tIns="0" rIns="0" bIns="0" rtlCol="0" anchor="t">
            <a:spAutoFit/>
          </a:bodyPr>
          <a:lstStyle/>
          <a:p>
            <a:pPr defTabSz="609630">
              <a:lnSpc>
                <a:spcPts val="1507"/>
              </a:lnSpc>
            </a:pPr>
            <a:r>
              <a:rPr lang="en-US" sz="1067" spc="-40">
                <a:solidFill>
                  <a:srgbClr val="FFFFFF"/>
                </a:solidFill>
                <a:latin typeface="Poppins Bold"/>
              </a:rPr>
              <a:t>SDLC (Development, Test, &amp; Deploy) </a:t>
            </a:r>
          </a:p>
        </p:txBody>
      </p:sp>
      <p:sp>
        <p:nvSpPr>
          <p:cNvPr id="36" name="TextBox 56">
            <a:extLst>
              <a:ext uri="{FF2B5EF4-FFF2-40B4-BE49-F238E27FC236}">
                <a16:creationId xmlns:a16="http://schemas.microsoft.com/office/drawing/2014/main" id="{6967505B-40FB-51CC-FA2D-D7B193BB380C}"/>
              </a:ext>
            </a:extLst>
          </p:cNvPr>
          <p:cNvSpPr txBox="1"/>
          <p:nvPr/>
        </p:nvSpPr>
        <p:spPr>
          <a:xfrm>
            <a:off x="3812387" y="4038600"/>
            <a:ext cx="2046604" cy="182614"/>
          </a:xfrm>
          <a:prstGeom prst="rect">
            <a:avLst/>
          </a:prstGeom>
        </p:spPr>
        <p:txBody>
          <a:bodyPr wrap="square" lIns="0" tIns="0" rIns="0" bIns="0" rtlCol="0" anchor="t">
            <a:spAutoFit/>
          </a:bodyPr>
          <a:lstStyle/>
          <a:p>
            <a:pPr defTabSz="609630">
              <a:lnSpc>
                <a:spcPts val="1507"/>
              </a:lnSpc>
            </a:pPr>
            <a:r>
              <a:rPr lang="en-US" sz="1067" spc="-40">
                <a:solidFill>
                  <a:srgbClr val="24365C"/>
                </a:solidFill>
                <a:latin typeface="Poppins Bold"/>
              </a:rPr>
              <a:t>Integration Data Management</a:t>
            </a:r>
          </a:p>
        </p:txBody>
      </p:sp>
      <p:sp>
        <p:nvSpPr>
          <p:cNvPr id="37" name="TextBox 57">
            <a:extLst>
              <a:ext uri="{FF2B5EF4-FFF2-40B4-BE49-F238E27FC236}">
                <a16:creationId xmlns:a16="http://schemas.microsoft.com/office/drawing/2014/main" id="{3C4F8C00-3590-6EFB-E699-DB1FACCA117C}"/>
              </a:ext>
            </a:extLst>
          </p:cNvPr>
          <p:cNvSpPr txBox="1"/>
          <p:nvPr/>
        </p:nvSpPr>
        <p:spPr>
          <a:xfrm>
            <a:off x="690606" y="2376274"/>
            <a:ext cx="2304742" cy="417102"/>
          </a:xfrm>
          <a:prstGeom prst="rect">
            <a:avLst/>
          </a:prstGeom>
        </p:spPr>
        <p:txBody>
          <a:bodyPr wrap="square" lIns="0" tIns="0" rIns="0" bIns="0" rtlCol="0" anchor="t">
            <a:spAutoFit/>
          </a:bodyPr>
          <a:lstStyle/>
          <a:p>
            <a:pPr marL="0" lvl="1" defTabSz="609630">
              <a:lnSpc>
                <a:spcPct val="120000"/>
              </a:lnSpc>
            </a:pPr>
            <a:r>
              <a:rPr lang="en-US" sz="767">
                <a:solidFill>
                  <a:prstClr val="black"/>
                </a:solidFill>
                <a:latin typeface="Poppins" panose="00000500000000000000" pitchFamily="2" charset="0"/>
                <a:cs typeface="Poppins" panose="00000500000000000000" pitchFamily="2" charset="0"/>
              </a:rPr>
              <a:t>Assist citizens and pro developers in selecting suitable Power Platform products based on project requirements and state agency goals. </a:t>
            </a:r>
          </a:p>
        </p:txBody>
      </p:sp>
      <p:sp>
        <p:nvSpPr>
          <p:cNvPr id="38" name="TextBox 58">
            <a:extLst>
              <a:ext uri="{FF2B5EF4-FFF2-40B4-BE49-F238E27FC236}">
                <a16:creationId xmlns:a16="http://schemas.microsoft.com/office/drawing/2014/main" id="{C7259F33-B758-2EBF-9B4C-C8E3B8406E66}"/>
              </a:ext>
            </a:extLst>
          </p:cNvPr>
          <p:cNvSpPr txBox="1"/>
          <p:nvPr/>
        </p:nvSpPr>
        <p:spPr>
          <a:xfrm>
            <a:off x="3389074" y="4445000"/>
            <a:ext cx="2593565" cy="1975156"/>
          </a:xfrm>
          <a:prstGeom prst="rect">
            <a:avLst/>
          </a:prstGeom>
        </p:spPr>
        <p:txBody>
          <a:bodyPr lIns="0" tIns="0" rIns="0" bIns="0" rtlCol="0" anchor="t">
            <a:spAutoFit/>
          </a:bodyPr>
          <a:lstStyle/>
          <a:p>
            <a:pPr marL="0" lvl="1" defTabSz="609630">
              <a:lnSpc>
                <a:spcPct val="120000"/>
              </a:lnSpc>
            </a:pPr>
            <a:r>
              <a:rPr lang="en-US" sz="767" b="1">
                <a:solidFill>
                  <a:prstClr val="black"/>
                </a:solidFill>
                <a:latin typeface="Poppins" panose="00000500000000000000" pitchFamily="2" charset="0"/>
                <a:cs typeface="Poppins" panose="00000500000000000000" pitchFamily="2" charset="0"/>
              </a:rPr>
              <a:t>Consultative: </a:t>
            </a:r>
            <a:r>
              <a:rPr lang="en-US" sz="767">
                <a:solidFill>
                  <a:prstClr val="black"/>
                </a:solidFill>
                <a:latin typeface="Poppins" panose="00000500000000000000" pitchFamily="2" charset="0"/>
                <a:cs typeface="Poppins" panose="00000500000000000000" pitchFamily="2" charset="0"/>
              </a:rPr>
              <a:t>Provide consultative services on data architecture and infrastructure. Including assessments of current data infrastructure, recommendations of improvements and upgrades, assistance in designing data architecture that supports the Center of Excellence’s data management goals.</a:t>
            </a:r>
          </a:p>
          <a:p>
            <a:pPr marL="0" lvl="1" defTabSz="609630">
              <a:lnSpc>
                <a:spcPct val="120000"/>
              </a:lnSpc>
            </a:pPr>
            <a:endParaRPr lang="en-US" sz="767" b="1">
              <a:solidFill>
                <a:prstClr val="black"/>
              </a:solidFill>
              <a:latin typeface="Poppins" panose="00000500000000000000" pitchFamily="2" charset="0"/>
              <a:cs typeface="Poppins" panose="00000500000000000000" pitchFamily="2" charset="0"/>
            </a:endParaRPr>
          </a:p>
          <a:p>
            <a:pPr marL="0" lvl="1" defTabSz="609630">
              <a:lnSpc>
                <a:spcPct val="120000"/>
              </a:lnSpc>
            </a:pPr>
            <a:r>
              <a:rPr lang="en-US" sz="767">
                <a:solidFill>
                  <a:prstClr val="black"/>
                </a:solidFill>
                <a:latin typeface="Poppins" panose="00000500000000000000" pitchFamily="2" charset="0"/>
                <a:cs typeface="Poppins" panose="00000500000000000000" pitchFamily="2" charset="0"/>
              </a:rPr>
              <a:t>Assist citizens and pro developers in integrating Power Platform applications with other systems and data sources within the State of Indiana's ecosystem. Design and implement data integration strategies, establish data governance frameworks, and ensure proper data quality, security, and compliance.</a:t>
            </a:r>
          </a:p>
        </p:txBody>
      </p:sp>
      <p:sp>
        <p:nvSpPr>
          <p:cNvPr id="39" name="TextBox 59">
            <a:extLst>
              <a:ext uri="{FF2B5EF4-FFF2-40B4-BE49-F238E27FC236}">
                <a16:creationId xmlns:a16="http://schemas.microsoft.com/office/drawing/2014/main" id="{24F5D814-3C8F-A650-D902-03B642ABF72A}"/>
              </a:ext>
            </a:extLst>
          </p:cNvPr>
          <p:cNvSpPr txBox="1"/>
          <p:nvPr/>
        </p:nvSpPr>
        <p:spPr>
          <a:xfrm>
            <a:off x="3461251" y="2362314"/>
            <a:ext cx="2449213" cy="983667"/>
          </a:xfrm>
          <a:prstGeom prst="rect">
            <a:avLst/>
          </a:prstGeom>
        </p:spPr>
        <p:txBody>
          <a:bodyPr wrap="square" lIns="0" tIns="0" rIns="0" bIns="0" rtlCol="0" anchor="t">
            <a:spAutoFit/>
          </a:bodyPr>
          <a:lstStyle/>
          <a:p>
            <a:pPr marL="0" lvl="1" defTabSz="609630">
              <a:lnSpc>
                <a:spcPct val="120000"/>
              </a:lnSpc>
            </a:pPr>
            <a:r>
              <a:rPr lang="en-US" sz="767">
                <a:solidFill>
                  <a:prstClr val="white"/>
                </a:solidFill>
                <a:latin typeface="Poppins" panose="00000500000000000000" pitchFamily="2" charset="0"/>
                <a:cs typeface="Poppins" panose="00000500000000000000" pitchFamily="2" charset="0"/>
              </a:rPr>
              <a:t>Citizen developers need a broad understanding of the end-to-end development process. The </a:t>
            </a:r>
            <a:r>
              <a:rPr lang="en-US" sz="767" err="1">
                <a:solidFill>
                  <a:prstClr val="white"/>
                </a:solidFill>
                <a:latin typeface="Poppins" panose="00000500000000000000" pitchFamily="2" charset="0"/>
                <a:cs typeface="Poppins" panose="00000500000000000000" pitchFamily="2" charset="0"/>
              </a:rPr>
              <a:t>CoE</a:t>
            </a:r>
            <a:r>
              <a:rPr lang="en-US" sz="767">
                <a:solidFill>
                  <a:prstClr val="white"/>
                </a:solidFill>
                <a:latin typeface="Poppins" panose="00000500000000000000" pitchFamily="2" charset="0"/>
                <a:cs typeface="Poppins" panose="00000500000000000000" pitchFamily="2" charset="0"/>
              </a:rPr>
              <a:t> will provide a LCNC Agile SDLC Methodology which can cater to projects of varying ambition, scale and complexity to include roles and skills based on execution path, development, test, version control and support processes</a:t>
            </a:r>
            <a:endParaRPr lang="en-US" sz="767" b="1">
              <a:solidFill>
                <a:prstClr val="white"/>
              </a:solidFill>
              <a:latin typeface="Poppins" panose="00000500000000000000" pitchFamily="2" charset="0"/>
              <a:cs typeface="Poppins" panose="00000500000000000000" pitchFamily="2" charset="0"/>
            </a:endParaRPr>
          </a:p>
        </p:txBody>
      </p:sp>
      <p:sp>
        <p:nvSpPr>
          <p:cNvPr id="40" name="TextBox 60">
            <a:extLst>
              <a:ext uri="{FF2B5EF4-FFF2-40B4-BE49-F238E27FC236}">
                <a16:creationId xmlns:a16="http://schemas.microsoft.com/office/drawing/2014/main" id="{0AB51B5F-FCB6-042E-711A-F7467CD4D391}"/>
              </a:ext>
            </a:extLst>
          </p:cNvPr>
          <p:cNvSpPr txBox="1"/>
          <p:nvPr/>
        </p:nvSpPr>
        <p:spPr>
          <a:xfrm>
            <a:off x="675177" y="4445001"/>
            <a:ext cx="2373976" cy="842025"/>
          </a:xfrm>
          <a:prstGeom prst="rect">
            <a:avLst/>
          </a:prstGeom>
        </p:spPr>
        <p:txBody>
          <a:bodyPr wrap="square" lIns="0" tIns="0" rIns="0" bIns="0" rtlCol="0" anchor="t">
            <a:spAutoFit/>
          </a:bodyPr>
          <a:lstStyle/>
          <a:p>
            <a:pPr marL="0" lvl="1" defTabSz="609630">
              <a:lnSpc>
                <a:spcPct val="120000"/>
              </a:lnSpc>
            </a:pPr>
            <a:r>
              <a:rPr lang="en-US" sz="767">
                <a:solidFill>
                  <a:prstClr val="white"/>
                </a:solidFill>
                <a:latin typeface="Poppins" panose="00000500000000000000" pitchFamily="2" charset="0"/>
                <a:cs typeface="Poppins" panose="00000500000000000000" pitchFamily="2" charset="0"/>
              </a:rPr>
              <a:t>Help agencies explore the feasibility and potential of Power Platform solutions through proof-of-concept projects. Collaborate with stakeholders to identify suitable use cases, develop prototypes, and demonstrate the value of Power Platform for specific business scenarios.</a:t>
            </a:r>
          </a:p>
        </p:txBody>
      </p:sp>
      <p:sp>
        <p:nvSpPr>
          <p:cNvPr id="42" name="Freeform 24">
            <a:extLst>
              <a:ext uri="{FF2B5EF4-FFF2-40B4-BE49-F238E27FC236}">
                <a16:creationId xmlns:a16="http://schemas.microsoft.com/office/drawing/2014/main" id="{DC5D5358-338D-D484-C1E8-C896E7C7249D}"/>
              </a:ext>
            </a:extLst>
          </p:cNvPr>
          <p:cNvSpPr/>
          <p:nvPr/>
        </p:nvSpPr>
        <p:spPr>
          <a:xfrm>
            <a:off x="8889179" y="3841708"/>
            <a:ext cx="2915821" cy="2792430"/>
          </a:xfrm>
          <a:custGeom>
            <a:avLst/>
            <a:gdLst/>
            <a:ahLst/>
            <a:cxnLst/>
            <a:rect l="l" t="t" r="r" b="b"/>
            <a:pathLst>
              <a:path w="1151929" h="750530">
                <a:moveTo>
                  <a:pt x="0" y="0"/>
                </a:moveTo>
                <a:lnTo>
                  <a:pt x="1151929" y="0"/>
                </a:lnTo>
                <a:lnTo>
                  <a:pt x="1151929" y="750530"/>
                </a:lnTo>
                <a:lnTo>
                  <a:pt x="0" y="750530"/>
                </a:lnTo>
                <a:close/>
              </a:path>
            </a:pathLst>
          </a:custGeom>
          <a:solidFill>
            <a:schemeClr val="bg1">
              <a:lumMod val="95000"/>
            </a:schemeClr>
          </a:solidFill>
        </p:spPr>
        <p:txBody>
          <a:bodyPr/>
          <a:lstStyle/>
          <a:p>
            <a:endParaRPr lang="en-US"/>
          </a:p>
        </p:txBody>
      </p:sp>
      <p:sp>
        <p:nvSpPr>
          <p:cNvPr id="45" name="Freeform 27">
            <a:extLst>
              <a:ext uri="{FF2B5EF4-FFF2-40B4-BE49-F238E27FC236}">
                <a16:creationId xmlns:a16="http://schemas.microsoft.com/office/drawing/2014/main" id="{2029ED23-B6E0-1862-4439-DCB2A1079F53}"/>
              </a:ext>
            </a:extLst>
          </p:cNvPr>
          <p:cNvSpPr/>
          <p:nvPr/>
        </p:nvSpPr>
        <p:spPr>
          <a:xfrm>
            <a:off x="6073601" y="1692848"/>
            <a:ext cx="2943883" cy="2159933"/>
          </a:xfrm>
          <a:custGeom>
            <a:avLst/>
            <a:gdLst/>
            <a:ahLst/>
            <a:cxnLst/>
            <a:rect l="l" t="t" r="r" b="b"/>
            <a:pathLst>
              <a:path w="1163015" h="656010">
                <a:moveTo>
                  <a:pt x="0" y="0"/>
                </a:moveTo>
                <a:lnTo>
                  <a:pt x="1163015" y="0"/>
                </a:lnTo>
                <a:lnTo>
                  <a:pt x="1163015" y="656010"/>
                </a:lnTo>
                <a:lnTo>
                  <a:pt x="0" y="656010"/>
                </a:lnTo>
                <a:close/>
              </a:path>
            </a:pathLst>
          </a:custGeom>
          <a:solidFill>
            <a:schemeClr val="bg1">
              <a:lumMod val="95000"/>
            </a:schemeClr>
          </a:solidFill>
        </p:spPr>
        <p:txBody>
          <a:bodyPr/>
          <a:lstStyle/>
          <a:p>
            <a:endParaRPr lang="en-US"/>
          </a:p>
        </p:txBody>
      </p:sp>
      <p:sp>
        <p:nvSpPr>
          <p:cNvPr id="48" name="Freeform 30">
            <a:extLst>
              <a:ext uri="{FF2B5EF4-FFF2-40B4-BE49-F238E27FC236}">
                <a16:creationId xmlns:a16="http://schemas.microsoft.com/office/drawing/2014/main" id="{2B27BF79-2712-BC83-AA8B-E47268321245}"/>
              </a:ext>
            </a:extLst>
          </p:cNvPr>
          <p:cNvSpPr/>
          <p:nvPr/>
        </p:nvSpPr>
        <p:spPr>
          <a:xfrm>
            <a:off x="6072642" y="3835400"/>
            <a:ext cx="2928333" cy="2798737"/>
          </a:xfrm>
          <a:custGeom>
            <a:avLst/>
            <a:gdLst/>
            <a:ahLst/>
            <a:cxnLst/>
            <a:rect l="l" t="t" r="r" b="b"/>
            <a:pathLst>
              <a:path w="1107581" h="706183">
                <a:moveTo>
                  <a:pt x="0" y="0"/>
                </a:moveTo>
                <a:lnTo>
                  <a:pt x="1107581" y="0"/>
                </a:lnTo>
                <a:lnTo>
                  <a:pt x="1107581" y="706183"/>
                </a:lnTo>
                <a:lnTo>
                  <a:pt x="0" y="706183"/>
                </a:lnTo>
                <a:close/>
              </a:path>
            </a:pathLst>
          </a:custGeom>
          <a:solidFill>
            <a:srgbClr val="24365C"/>
          </a:solidFill>
        </p:spPr>
        <p:txBody>
          <a:bodyPr/>
          <a:lstStyle/>
          <a:p>
            <a:endParaRPr lang="en-US"/>
          </a:p>
        </p:txBody>
      </p:sp>
      <p:sp>
        <p:nvSpPr>
          <p:cNvPr id="51" name="Freeform 33">
            <a:extLst>
              <a:ext uri="{FF2B5EF4-FFF2-40B4-BE49-F238E27FC236}">
                <a16:creationId xmlns:a16="http://schemas.microsoft.com/office/drawing/2014/main" id="{ADA41F2A-BA5B-E437-F2E1-A41976560121}"/>
              </a:ext>
            </a:extLst>
          </p:cNvPr>
          <p:cNvSpPr/>
          <p:nvPr/>
        </p:nvSpPr>
        <p:spPr>
          <a:xfrm>
            <a:off x="9001432" y="1691484"/>
            <a:ext cx="2803565" cy="2161297"/>
          </a:xfrm>
          <a:custGeom>
            <a:avLst/>
            <a:gdLst/>
            <a:ahLst/>
            <a:cxnLst/>
            <a:rect l="l" t="t" r="r" b="b"/>
            <a:pathLst>
              <a:path w="1107581" h="656010">
                <a:moveTo>
                  <a:pt x="0" y="0"/>
                </a:moveTo>
                <a:lnTo>
                  <a:pt x="1107581" y="0"/>
                </a:lnTo>
                <a:lnTo>
                  <a:pt x="1107581" y="656010"/>
                </a:lnTo>
                <a:lnTo>
                  <a:pt x="0" y="656010"/>
                </a:lnTo>
                <a:close/>
              </a:path>
            </a:pathLst>
          </a:custGeom>
          <a:solidFill>
            <a:srgbClr val="24365C"/>
          </a:solidFill>
        </p:spPr>
        <p:txBody>
          <a:bodyPr/>
          <a:lstStyle/>
          <a:p>
            <a:endParaRPr lang="en-US"/>
          </a:p>
        </p:txBody>
      </p:sp>
      <p:sp>
        <p:nvSpPr>
          <p:cNvPr id="69" name="TextBox 53">
            <a:extLst>
              <a:ext uri="{FF2B5EF4-FFF2-40B4-BE49-F238E27FC236}">
                <a16:creationId xmlns:a16="http://schemas.microsoft.com/office/drawing/2014/main" id="{E0A575F4-3515-57B3-52D4-94FC4E235F42}"/>
              </a:ext>
            </a:extLst>
          </p:cNvPr>
          <p:cNvSpPr txBox="1"/>
          <p:nvPr/>
        </p:nvSpPr>
        <p:spPr>
          <a:xfrm>
            <a:off x="6579565" y="1781751"/>
            <a:ext cx="2212409" cy="374974"/>
          </a:xfrm>
          <a:prstGeom prst="rect">
            <a:avLst/>
          </a:prstGeom>
        </p:spPr>
        <p:txBody>
          <a:bodyPr wrap="square" lIns="0" tIns="0" rIns="0" bIns="0" rtlCol="0" anchor="t">
            <a:spAutoFit/>
          </a:bodyPr>
          <a:lstStyle/>
          <a:p>
            <a:pPr defTabSz="609630">
              <a:lnSpc>
                <a:spcPts val="1507"/>
              </a:lnSpc>
            </a:pPr>
            <a:r>
              <a:rPr lang="en-US" sz="1067" spc="-40">
                <a:solidFill>
                  <a:srgbClr val="24365C"/>
                </a:solidFill>
                <a:latin typeface="Poppins Bold"/>
              </a:rPr>
              <a:t>IT Standards &amp; Non-Functional Requirements</a:t>
            </a:r>
          </a:p>
        </p:txBody>
      </p:sp>
      <p:sp>
        <p:nvSpPr>
          <p:cNvPr id="70" name="TextBox 54">
            <a:extLst>
              <a:ext uri="{FF2B5EF4-FFF2-40B4-BE49-F238E27FC236}">
                <a16:creationId xmlns:a16="http://schemas.microsoft.com/office/drawing/2014/main" id="{4F8BF504-FFD3-7538-5F10-ABCE16D346BE}"/>
              </a:ext>
            </a:extLst>
          </p:cNvPr>
          <p:cNvSpPr txBox="1"/>
          <p:nvPr/>
        </p:nvSpPr>
        <p:spPr>
          <a:xfrm>
            <a:off x="6616824" y="3937000"/>
            <a:ext cx="2146029" cy="352532"/>
          </a:xfrm>
          <a:prstGeom prst="rect">
            <a:avLst/>
          </a:prstGeom>
        </p:spPr>
        <p:txBody>
          <a:bodyPr lIns="0" tIns="0" rIns="0" bIns="0" rtlCol="0" anchor="t">
            <a:spAutoFit/>
          </a:bodyPr>
          <a:lstStyle/>
          <a:p>
            <a:pPr defTabSz="609630">
              <a:lnSpc>
                <a:spcPts val="1405"/>
              </a:lnSpc>
            </a:pPr>
            <a:r>
              <a:rPr lang="en-US" sz="1067" spc="-37">
                <a:solidFill>
                  <a:srgbClr val="FFFFFF"/>
                </a:solidFill>
                <a:latin typeface="Poppins Bold"/>
              </a:rPr>
              <a:t>Performance Optimization , Scalability</a:t>
            </a:r>
          </a:p>
        </p:txBody>
      </p:sp>
      <p:sp>
        <p:nvSpPr>
          <p:cNvPr id="71" name="TextBox 55">
            <a:extLst>
              <a:ext uri="{FF2B5EF4-FFF2-40B4-BE49-F238E27FC236}">
                <a16:creationId xmlns:a16="http://schemas.microsoft.com/office/drawing/2014/main" id="{A7B4BF92-7EF4-CB2A-1000-F3FA4695BA33}"/>
              </a:ext>
            </a:extLst>
          </p:cNvPr>
          <p:cNvSpPr txBox="1"/>
          <p:nvPr/>
        </p:nvSpPr>
        <p:spPr>
          <a:xfrm>
            <a:off x="9604104" y="1793341"/>
            <a:ext cx="2057401" cy="374974"/>
          </a:xfrm>
          <a:prstGeom prst="rect">
            <a:avLst/>
          </a:prstGeom>
        </p:spPr>
        <p:txBody>
          <a:bodyPr wrap="square" lIns="0" tIns="0" rIns="0" bIns="0" rtlCol="0" anchor="t">
            <a:spAutoFit/>
          </a:bodyPr>
          <a:lstStyle/>
          <a:p>
            <a:pPr defTabSz="609630">
              <a:lnSpc>
                <a:spcPts val="1507"/>
              </a:lnSpc>
            </a:pPr>
            <a:r>
              <a:rPr lang="en-US" sz="1067" spc="-40">
                <a:solidFill>
                  <a:srgbClr val="FFFFFF"/>
                </a:solidFill>
                <a:latin typeface="Poppins Bold"/>
              </a:rPr>
              <a:t>Asset Library – Reusable Components Management </a:t>
            </a:r>
          </a:p>
        </p:txBody>
      </p:sp>
      <p:sp>
        <p:nvSpPr>
          <p:cNvPr id="72" name="TextBox 56">
            <a:extLst>
              <a:ext uri="{FF2B5EF4-FFF2-40B4-BE49-F238E27FC236}">
                <a16:creationId xmlns:a16="http://schemas.microsoft.com/office/drawing/2014/main" id="{56795326-8B3B-FFEB-0C29-F0A47C8F6BA5}"/>
              </a:ext>
            </a:extLst>
          </p:cNvPr>
          <p:cNvSpPr txBox="1"/>
          <p:nvPr/>
        </p:nvSpPr>
        <p:spPr>
          <a:xfrm>
            <a:off x="9558018" y="3987800"/>
            <a:ext cx="2207364" cy="182614"/>
          </a:xfrm>
          <a:prstGeom prst="rect">
            <a:avLst/>
          </a:prstGeom>
        </p:spPr>
        <p:txBody>
          <a:bodyPr wrap="square" lIns="0" tIns="0" rIns="0" bIns="0" rtlCol="0" anchor="t">
            <a:spAutoFit/>
          </a:bodyPr>
          <a:lstStyle/>
          <a:p>
            <a:pPr defTabSz="609630">
              <a:lnSpc>
                <a:spcPts val="1507"/>
              </a:lnSpc>
            </a:pPr>
            <a:r>
              <a:rPr lang="en-US" sz="1067" spc="-40">
                <a:solidFill>
                  <a:srgbClr val="24365C"/>
                </a:solidFill>
                <a:latin typeface="Poppins Bold"/>
              </a:rPr>
              <a:t>Solution Lifecycle Management</a:t>
            </a:r>
          </a:p>
        </p:txBody>
      </p:sp>
      <p:sp>
        <p:nvSpPr>
          <p:cNvPr id="73" name="TextBox 57">
            <a:extLst>
              <a:ext uri="{FF2B5EF4-FFF2-40B4-BE49-F238E27FC236}">
                <a16:creationId xmlns:a16="http://schemas.microsoft.com/office/drawing/2014/main" id="{CEB67E53-20EC-683B-FC39-BFB7F293F728}"/>
              </a:ext>
            </a:extLst>
          </p:cNvPr>
          <p:cNvSpPr txBox="1"/>
          <p:nvPr/>
        </p:nvSpPr>
        <p:spPr>
          <a:xfrm>
            <a:off x="6259872" y="2376275"/>
            <a:ext cx="2449491" cy="417102"/>
          </a:xfrm>
          <a:prstGeom prst="rect">
            <a:avLst/>
          </a:prstGeom>
        </p:spPr>
        <p:txBody>
          <a:bodyPr wrap="square" lIns="0" tIns="0" rIns="0" bIns="0" rtlCol="0" anchor="t">
            <a:spAutoFit/>
          </a:bodyPr>
          <a:lstStyle/>
          <a:p>
            <a:pPr marL="0" lvl="1" defTabSz="609630">
              <a:lnSpc>
                <a:spcPct val="120000"/>
              </a:lnSpc>
            </a:pPr>
            <a:r>
              <a:rPr lang="en-US" sz="767">
                <a:solidFill>
                  <a:prstClr val="black"/>
                </a:solidFill>
                <a:latin typeface="Poppins" panose="00000500000000000000" pitchFamily="2" charset="0"/>
                <a:cs typeface="Poppins" panose="00000500000000000000" pitchFamily="2" charset="0"/>
              </a:rPr>
              <a:t>Identify and incorporate IT enterprise application development standards in LCNC development. (D, Security, Reliability, Integration, Design, etc.)</a:t>
            </a:r>
          </a:p>
        </p:txBody>
      </p:sp>
      <p:sp>
        <p:nvSpPr>
          <p:cNvPr id="74" name="TextBox 58">
            <a:extLst>
              <a:ext uri="{FF2B5EF4-FFF2-40B4-BE49-F238E27FC236}">
                <a16:creationId xmlns:a16="http://schemas.microsoft.com/office/drawing/2014/main" id="{D4AE92B8-48E1-2245-CC2F-A69C9059B633}"/>
              </a:ext>
            </a:extLst>
          </p:cNvPr>
          <p:cNvSpPr txBox="1"/>
          <p:nvPr/>
        </p:nvSpPr>
        <p:spPr>
          <a:xfrm>
            <a:off x="9185820" y="4445001"/>
            <a:ext cx="2428334" cy="842025"/>
          </a:xfrm>
          <a:prstGeom prst="rect">
            <a:avLst/>
          </a:prstGeom>
        </p:spPr>
        <p:txBody>
          <a:bodyPr wrap="square" lIns="0" tIns="0" rIns="0" bIns="0" rtlCol="0" anchor="t">
            <a:spAutoFit/>
          </a:bodyPr>
          <a:lstStyle/>
          <a:p>
            <a:pPr algn="just" defTabSz="609630">
              <a:lnSpc>
                <a:spcPct val="120000"/>
              </a:lnSpc>
            </a:pPr>
            <a:r>
              <a:rPr lang="en-US" sz="767">
                <a:solidFill>
                  <a:prstClr val="black"/>
                </a:solidFill>
                <a:latin typeface="Poppins" panose="00000500000000000000" pitchFamily="2" charset="0"/>
                <a:cs typeface="Poppins" panose="00000500000000000000" pitchFamily="2" charset="0"/>
              </a:rPr>
              <a:t>Creation of processes and frameworks for managing the application lifecycle of Power Platform solutions to include roadmap, version control, release management and change control and ensure smooth transitions and minimal disruption. </a:t>
            </a:r>
          </a:p>
        </p:txBody>
      </p:sp>
      <p:sp>
        <p:nvSpPr>
          <p:cNvPr id="75" name="TextBox 59">
            <a:extLst>
              <a:ext uri="{FF2B5EF4-FFF2-40B4-BE49-F238E27FC236}">
                <a16:creationId xmlns:a16="http://schemas.microsoft.com/office/drawing/2014/main" id="{29B2910C-FEBA-2F3D-296E-4F2FF7131586}"/>
              </a:ext>
            </a:extLst>
          </p:cNvPr>
          <p:cNvSpPr txBox="1"/>
          <p:nvPr/>
        </p:nvSpPr>
        <p:spPr>
          <a:xfrm>
            <a:off x="9275013" y="2362314"/>
            <a:ext cx="2263749" cy="700385"/>
          </a:xfrm>
          <a:prstGeom prst="rect">
            <a:avLst/>
          </a:prstGeom>
        </p:spPr>
        <p:txBody>
          <a:bodyPr wrap="square" lIns="0" tIns="0" rIns="0" bIns="0" rtlCol="0" anchor="t">
            <a:spAutoFit/>
          </a:bodyPr>
          <a:lstStyle/>
          <a:p>
            <a:pPr marL="0" lvl="1" defTabSz="609630">
              <a:lnSpc>
                <a:spcPct val="120000"/>
              </a:lnSpc>
            </a:pPr>
            <a:r>
              <a:rPr lang="en-US" sz="767">
                <a:solidFill>
                  <a:prstClr val="white"/>
                </a:solidFill>
                <a:latin typeface="Poppins" panose="00000500000000000000" pitchFamily="2" charset="0"/>
                <a:cs typeface="Poppins" panose="00000500000000000000" pitchFamily="2" charset="0"/>
              </a:rPr>
              <a:t>Establish component libraries for LCNC developers both to ensure consistency across apps and to enable makers to focus on the business logic in their applications rather than on common components.</a:t>
            </a:r>
            <a:endParaRPr lang="en-US" sz="767" b="1">
              <a:solidFill>
                <a:srgbClr val="FF0000"/>
              </a:solidFill>
              <a:latin typeface="Poppins" panose="00000500000000000000" pitchFamily="2" charset="0"/>
              <a:cs typeface="Poppins" panose="00000500000000000000" pitchFamily="2" charset="0"/>
            </a:endParaRPr>
          </a:p>
        </p:txBody>
      </p:sp>
      <p:sp>
        <p:nvSpPr>
          <p:cNvPr id="76" name="TextBox 60">
            <a:extLst>
              <a:ext uri="{FF2B5EF4-FFF2-40B4-BE49-F238E27FC236}">
                <a16:creationId xmlns:a16="http://schemas.microsoft.com/office/drawing/2014/main" id="{9E9459D0-D19F-5951-DDA0-919E4253AA31}"/>
              </a:ext>
            </a:extLst>
          </p:cNvPr>
          <p:cNvSpPr txBox="1"/>
          <p:nvPr/>
        </p:nvSpPr>
        <p:spPr>
          <a:xfrm>
            <a:off x="6214187" y="4445001"/>
            <a:ext cx="2593565" cy="983667"/>
          </a:xfrm>
          <a:prstGeom prst="rect">
            <a:avLst/>
          </a:prstGeom>
        </p:spPr>
        <p:txBody>
          <a:bodyPr lIns="0" tIns="0" rIns="0" bIns="0" rtlCol="0" anchor="t">
            <a:spAutoFit/>
          </a:bodyPr>
          <a:lstStyle/>
          <a:p>
            <a:pPr marL="0" lvl="1" defTabSz="609630">
              <a:lnSpc>
                <a:spcPct val="120000"/>
              </a:lnSpc>
            </a:pPr>
            <a:r>
              <a:rPr lang="en-US" sz="767">
                <a:solidFill>
                  <a:prstClr val="white"/>
                </a:solidFill>
                <a:latin typeface="Poppins" panose="00000500000000000000" pitchFamily="2" charset="0"/>
                <a:cs typeface="Poppins" panose="00000500000000000000" pitchFamily="2" charset="0"/>
              </a:rPr>
              <a:t>Optimize the performance of Power Platform applications to ensure efficient execution and responsiveness. Conduct performance assessments, identify bottlenecks, and apply optimization techniques. Help citizens and pro developers scale their Power Platform applications to handle increased workloads and user demands. </a:t>
            </a:r>
          </a:p>
        </p:txBody>
      </p:sp>
      <p:sp>
        <p:nvSpPr>
          <p:cNvPr id="77" name="TextBox 2">
            <a:extLst>
              <a:ext uri="{FF2B5EF4-FFF2-40B4-BE49-F238E27FC236}">
                <a16:creationId xmlns:a16="http://schemas.microsoft.com/office/drawing/2014/main" id="{A776C699-2686-584F-285B-1139F995EF95}"/>
              </a:ext>
            </a:extLst>
          </p:cNvPr>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err="1">
                <a:solidFill>
                  <a:srgbClr val="24365C"/>
                </a:solidFill>
                <a:latin typeface="Poppins Medium" panose="00000600000000000000" pitchFamily="2" charset="0"/>
                <a:cs typeface="Poppins Medium" panose="00000600000000000000" pitchFamily="2" charset="0"/>
              </a:rPr>
              <a:t>CoE</a:t>
            </a:r>
            <a:r>
              <a:rPr lang="en-US" sz="4300" b="1">
                <a:solidFill>
                  <a:srgbClr val="24365C"/>
                </a:solidFill>
                <a:latin typeface="Poppins Medium" panose="00000600000000000000" pitchFamily="2" charset="0"/>
                <a:cs typeface="Poppins Medium" panose="00000600000000000000" pitchFamily="2" charset="0"/>
              </a:rPr>
              <a:t> Service Definitions</a:t>
            </a:r>
          </a:p>
        </p:txBody>
      </p:sp>
      <p:sp>
        <p:nvSpPr>
          <p:cNvPr id="79" name="TextBox 78">
            <a:extLst>
              <a:ext uri="{FF2B5EF4-FFF2-40B4-BE49-F238E27FC236}">
                <a16:creationId xmlns:a16="http://schemas.microsoft.com/office/drawing/2014/main" id="{67283B68-E5D4-8072-FC07-E26A1F851AAB}"/>
              </a:ext>
            </a:extLst>
          </p:cNvPr>
          <p:cNvSpPr txBox="1"/>
          <p:nvPr/>
        </p:nvSpPr>
        <p:spPr>
          <a:xfrm>
            <a:off x="3118435" y="1152542"/>
            <a:ext cx="6104964" cy="400110"/>
          </a:xfrm>
          <a:prstGeom prst="rect">
            <a:avLst/>
          </a:prstGeom>
          <a:noFill/>
        </p:spPr>
        <p:txBody>
          <a:bodyPr wrap="square">
            <a:spAutoFit/>
          </a:bodyPr>
          <a:lstStyle/>
          <a:p>
            <a:pPr algn="r" defTabSz="609630"/>
            <a:r>
              <a:rPr lang="en-US" sz="2000" b="1">
                <a:solidFill>
                  <a:srgbClr val="3CA503"/>
                </a:solidFill>
                <a:latin typeface="Poppins Medium" panose="00000600000000000000" pitchFamily="2" charset="0"/>
                <a:cs typeface="Poppins Medium" panose="00000600000000000000" pitchFamily="2" charset="0"/>
              </a:rPr>
              <a:t>APPLICATION DEVELOPMENT</a:t>
            </a:r>
          </a:p>
        </p:txBody>
      </p:sp>
      <p:sp>
        <p:nvSpPr>
          <p:cNvPr id="80" name="Freeform 18">
            <a:extLst>
              <a:ext uri="{FF2B5EF4-FFF2-40B4-BE49-F238E27FC236}">
                <a16:creationId xmlns:a16="http://schemas.microsoft.com/office/drawing/2014/main" id="{CBA0B3B7-8376-F5A0-CE54-49F83E0ADDFE}"/>
              </a:ext>
            </a:extLst>
          </p:cNvPr>
          <p:cNvSpPr/>
          <p:nvPr/>
        </p:nvSpPr>
        <p:spPr>
          <a:xfrm>
            <a:off x="504826" y="1770929"/>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1" name="Freeform 18">
            <a:extLst>
              <a:ext uri="{FF2B5EF4-FFF2-40B4-BE49-F238E27FC236}">
                <a16:creationId xmlns:a16="http://schemas.microsoft.com/office/drawing/2014/main" id="{E16BB448-E6D8-9397-843D-6AE9DDAEF99D}"/>
              </a:ext>
            </a:extLst>
          </p:cNvPr>
          <p:cNvSpPr/>
          <p:nvPr/>
        </p:nvSpPr>
        <p:spPr>
          <a:xfrm>
            <a:off x="3342700" y="1793341"/>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2" name="Freeform 18">
            <a:extLst>
              <a:ext uri="{FF2B5EF4-FFF2-40B4-BE49-F238E27FC236}">
                <a16:creationId xmlns:a16="http://schemas.microsoft.com/office/drawing/2014/main" id="{39B90DE6-3C33-5F2F-05AF-CE45973C979B}"/>
              </a:ext>
            </a:extLst>
          </p:cNvPr>
          <p:cNvSpPr/>
          <p:nvPr/>
        </p:nvSpPr>
        <p:spPr>
          <a:xfrm>
            <a:off x="3356827" y="3937000"/>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3" name="Freeform 18">
            <a:extLst>
              <a:ext uri="{FF2B5EF4-FFF2-40B4-BE49-F238E27FC236}">
                <a16:creationId xmlns:a16="http://schemas.microsoft.com/office/drawing/2014/main" id="{CE67D8DB-1D40-7466-1471-AD133B3EF2F7}"/>
              </a:ext>
            </a:extLst>
          </p:cNvPr>
          <p:cNvSpPr/>
          <p:nvPr/>
        </p:nvSpPr>
        <p:spPr>
          <a:xfrm>
            <a:off x="6129706" y="1781752"/>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4" name="Freeform 18">
            <a:extLst>
              <a:ext uri="{FF2B5EF4-FFF2-40B4-BE49-F238E27FC236}">
                <a16:creationId xmlns:a16="http://schemas.microsoft.com/office/drawing/2014/main" id="{8AE45D75-9B53-7433-89C9-3C63E99B2665}"/>
              </a:ext>
            </a:extLst>
          </p:cNvPr>
          <p:cNvSpPr/>
          <p:nvPr/>
        </p:nvSpPr>
        <p:spPr>
          <a:xfrm>
            <a:off x="9087166" y="3937000"/>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5" name="Freeform 18">
            <a:extLst>
              <a:ext uri="{FF2B5EF4-FFF2-40B4-BE49-F238E27FC236}">
                <a16:creationId xmlns:a16="http://schemas.microsoft.com/office/drawing/2014/main" id="{F0D52893-D37F-4004-F2BD-8A211CD303A7}"/>
              </a:ext>
            </a:extLst>
          </p:cNvPr>
          <p:cNvSpPr/>
          <p:nvPr/>
        </p:nvSpPr>
        <p:spPr>
          <a:xfrm>
            <a:off x="9129703" y="1805161"/>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6" name="Freeform 18">
            <a:extLst>
              <a:ext uri="{FF2B5EF4-FFF2-40B4-BE49-F238E27FC236}">
                <a16:creationId xmlns:a16="http://schemas.microsoft.com/office/drawing/2014/main" id="{46DB8EF9-F851-FA06-1CAB-77FB65B76BAF}"/>
              </a:ext>
            </a:extLst>
          </p:cNvPr>
          <p:cNvSpPr/>
          <p:nvPr/>
        </p:nvSpPr>
        <p:spPr>
          <a:xfrm>
            <a:off x="539548" y="3937000"/>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7" name="Freeform 18">
            <a:extLst>
              <a:ext uri="{FF2B5EF4-FFF2-40B4-BE49-F238E27FC236}">
                <a16:creationId xmlns:a16="http://schemas.microsoft.com/office/drawing/2014/main" id="{96BBA155-BE39-70CA-87F3-4EABAFB8007B}"/>
              </a:ext>
            </a:extLst>
          </p:cNvPr>
          <p:cNvSpPr/>
          <p:nvPr/>
        </p:nvSpPr>
        <p:spPr>
          <a:xfrm>
            <a:off x="6169000" y="3937000"/>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2" name="Picture 1" descr="A logo with a green circle and blue text&#10;&#10;Description automatically generated">
            <a:extLst>
              <a:ext uri="{FF2B5EF4-FFF2-40B4-BE49-F238E27FC236}">
                <a16:creationId xmlns:a16="http://schemas.microsoft.com/office/drawing/2014/main" id="{0BDDC7B4-59AE-8F3E-4193-A5C1DD8C3488}"/>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extLst>
      <p:ext uri="{BB962C8B-B14F-4D97-AF65-F5344CB8AC3E}">
        <p14:creationId xmlns:p14="http://schemas.microsoft.com/office/powerpoint/2010/main" val="1215891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err="1">
                <a:solidFill>
                  <a:srgbClr val="24365C"/>
                </a:solidFill>
                <a:latin typeface="Poppins Medium" panose="00000600000000000000" pitchFamily="2" charset="0"/>
                <a:cs typeface="Poppins Medium" panose="00000600000000000000" pitchFamily="2" charset="0"/>
              </a:rPr>
              <a:t>CoE</a:t>
            </a:r>
            <a:r>
              <a:rPr lang="en-US" sz="4300" b="1">
                <a:solidFill>
                  <a:srgbClr val="24365C"/>
                </a:solidFill>
                <a:latin typeface="Poppins Medium" panose="00000600000000000000" pitchFamily="2" charset="0"/>
                <a:cs typeface="Poppins Medium" panose="00000600000000000000" pitchFamily="2" charset="0"/>
              </a:rPr>
              <a:t> Service Definitions</a:t>
            </a:r>
          </a:p>
        </p:txBody>
      </p:sp>
      <p:sp>
        <p:nvSpPr>
          <p:cNvPr id="4" name="Freeform 4"/>
          <p:cNvSpPr/>
          <p:nvPr/>
        </p:nvSpPr>
        <p:spPr>
          <a:xfrm>
            <a:off x="0" y="2133600"/>
            <a:ext cx="12192000" cy="4749800"/>
          </a:xfrm>
          <a:custGeom>
            <a:avLst/>
            <a:gdLst/>
            <a:ahLst/>
            <a:cxnLst/>
            <a:rect l="l" t="t" r="r" b="b"/>
            <a:pathLst>
              <a:path w="5512611" h="2281491">
                <a:moveTo>
                  <a:pt x="0" y="0"/>
                </a:moveTo>
                <a:lnTo>
                  <a:pt x="5512611" y="0"/>
                </a:lnTo>
                <a:lnTo>
                  <a:pt x="5512611" y="2281491"/>
                </a:lnTo>
                <a:lnTo>
                  <a:pt x="0" y="2281491"/>
                </a:lnTo>
                <a:close/>
              </a:path>
            </a:pathLst>
          </a:custGeom>
          <a:solidFill>
            <a:srgbClr val="9B9FA1"/>
          </a:solidFill>
        </p:spPr>
        <p:txBody>
          <a:bodyPr/>
          <a:lstStyle/>
          <a:p>
            <a:endParaRPr lang="en-US"/>
          </a:p>
        </p:txBody>
      </p:sp>
      <p:sp>
        <p:nvSpPr>
          <p:cNvPr id="7" name="Freeform 7"/>
          <p:cNvSpPr/>
          <p:nvPr/>
        </p:nvSpPr>
        <p:spPr>
          <a:xfrm>
            <a:off x="653492" y="1346200"/>
            <a:ext cx="10820400" cy="5209575"/>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F0F0F0"/>
          </a:solidFill>
          <a:ln w="247650">
            <a:solidFill>
              <a:srgbClr val="FFFFFF"/>
            </a:solidFill>
          </a:ln>
        </p:spPr>
        <p:txBody>
          <a:bodyPr/>
          <a:lstStyle/>
          <a:p>
            <a:endParaRPr lang="en-US"/>
          </a:p>
        </p:txBody>
      </p:sp>
      <p:sp>
        <p:nvSpPr>
          <p:cNvPr id="3" name="TextBox 25">
            <a:extLst>
              <a:ext uri="{FF2B5EF4-FFF2-40B4-BE49-F238E27FC236}">
                <a16:creationId xmlns:a16="http://schemas.microsoft.com/office/drawing/2014/main" id="{921484E3-A75D-FA5D-34FD-7042AD264B2B}"/>
              </a:ext>
            </a:extLst>
          </p:cNvPr>
          <p:cNvSpPr txBox="1"/>
          <p:nvPr/>
        </p:nvSpPr>
        <p:spPr>
          <a:xfrm>
            <a:off x="2184401" y="1639970"/>
            <a:ext cx="2877253" cy="269304"/>
          </a:xfrm>
          <a:prstGeom prst="rect">
            <a:avLst/>
          </a:prstGeom>
        </p:spPr>
        <p:txBody>
          <a:bodyPr lIns="0" tIns="0" rIns="0" bIns="0" rtlCol="0" anchor="t">
            <a:spAutoFit/>
          </a:bodyPr>
          <a:lstStyle/>
          <a:p>
            <a:pPr defTabSz="609630">
              <a:lnSpc>
                <a:spcPts val="2067"/>
              </a:lnSpc>
            </a:pPr>
            <a:r>
              <a:rPr lang="en-US" sz="1797">
                <a:solidFill>
                  <a:srgbClr val="3CA503"/>
                </a:solidFill>
                <a:latin typeface="Poppins Bold"/>
              </a:rPr>
              <a:t>Application Support</a:t>
            </a:r>
          </a:p>
        </p:txBody>
      </p:sp>
      <p:sp>
        <p:nvSpPr>
          <p:cNvPr id="5" name="TextBox 26">
            <a:extLst>
              <a:ext uri="{FF2B5EF4-FFF2-40B4-BE49-F238E27FC236}">
                <a16:creationId xmlns:a16="http://schemas.microsoft.com/office/drawing/2014/main" id="{A7A84088-7A63-178D-E9A9-5FADB68EEE12}"/>
              </a:ext>
            </a:extLst>
          </p:cNvPr>
          <p:cNvSpPr txBox="1"/>
          <p:nvPr/>
        </p:nvSpPr>
        <p:spPr>
          <a:xfrm>
            <a:off x="2184401" y="2655970"/>
            <a:ext cx="3150995" cy="269304"/>
          </a:xfrm>
          <a:prstGeom prst="rect">
            <a:avLst/>
          </a:prstGeom>
        </p:spPr>
        <p:txBody>
          <a:bodyPr lIns="0" tIns="0" rIns="0" bIns="0" rtlCol="0" anchor="t">
            <a:spAutoFit/>
          </a:bodyPr>
          <a:lstStyle/>
          <a:p>
            <a:pPr defTabSz="609630">
              <a:lnSpc>
                <a:spcPts val="2067"/>
              </a:lnSpc>
            </a:pPr>
            <a:r>
              <a:rPr lang="en-US" sz="1750">
                <a:solidFill>
                  <a:srgbClr val="3CA503"/>
                </a:solidFill>
                <a:latin typeface="Poppins Bold"/>
              </a:rPr>
              <a:t>Education</a:t>
            </a:r>
            <a:endParaRPr lang="en-US" sz="1797" err="1">
              <a:solidFill>
                <a:srgbClr val="3CA503"/>
              </a:solidFill>
              <a:latin typeface="Poppins Bold"/>
            </a:endParaRPr>
          </a:p>
        </p:txBody>
      </p:sp>
      <p:sp>
        <p:nvSpPr>
          <p:cNvPr id="6" name="TextBox 27">
            <a:extLst>
              <a:ext uri="{FF2B5EF4-FFF2-40B4-BE49-F238E27FC236}">
                <a16:creationId xmlns:a16="http://schemas.microsoft.com/office/drawing/2014/main" id="{8B7C4EA3-08D8-28AD-8286-1936CA149519}"/>
              </a:ext>
            </a:extLst>
          </p:cNvPr>
          <p:cNvSpPr txBox="1"/>
          <p:nvPr/>
        </p:nvSpPr>
        <p:spPr>
          <a:xfrm>
            <a:off x="2184401" y="3671970"/>
            <a:ext cx="4426918" cy="269304"/>
          </a:xfrm>
          <a:prstGeom prst="rect">
            <a:avLst/>
          </a:prstGeom>
        </p:spPr>
        <p:txBody>
          <a:bodyPr lIns="0" tIns="0" rIns="0" bIns="0" rtlCol="0" anchor="t">
            <a:spAutoFit/>
          </a:bodyPr>
          <a:lstStyle/>
          <a:p>
            <a:pPr defTabSz="609630">
              <a:lnSpc>
                <a:spcPts val="2067"/>
              </a:lnSpc>
            </a:pPr>
            <a:r>
              <a:rPr lang="en-US" sz="1797">
                <a:solidFill>
                  <a:srgbClr val="3CA503"/>
                </a:solidFill>
                <a:latin typeface="Poppins Bold"/>
              </a:rPr>
              <a:t>Community of Practice</a:t>
            </a:r>
          </a:p>
        </p:txBody>
      </p:sp>
      <p:sp>
        <p:nvSpPr>
          <p:cNvPr id="8" name="TextBox 28">
            <a:extLst>
              <a:ext uri="{FF2B5EF4-FFF2-40B4-BE49-F238E27FC236}">
                <a16:creationId xmlns:a16="http://schemas.microsoft.com/office/drawing/2014/main" id="{E59233FD-F62E-CAE9-2462-2632F3AD28EB}"/>
              </a:ext>
            </a:extLst>
          </p:cNvPr>
          <p:cNvSpPr txBox="1"/>
          <p:nvPr/>
        </p:nvSpPr>
        <p:spPr>
          <a:xfrm>
            <a:off x="2184401" y="4749800"/>
            <a:ext cx="2877253" cy="269304"/>
          </a:xfrm>
          <a:prstGeom prst="rect">
            <a:avLst/>
          </a:prstGeom>
        </p:spPr>
        <p:txBody>
          <a:bodyPr lIns="0" tIns="0" rIns="0" bIns="0" rtlCol="0" anchor="t">
            <a:spAutoFit/>
          </a:bodyPr>
          <a:lstStyle/>
          <a:p>
            <a:pPr defTabSz="609630">
              <a:lnSpc>
                <a:spcPts val="2067"/>
              </a:lnSpc>
            </a:pPr>
            <a:r>
              <a:rPr lang="en-US" sz="1797">
                <a:solidFill>
                  <a:srgbClr val="3CA503"/>
                </a:solidFill>
                <a:latin typeface="Poppins Bold"/>
              </a:rPr>
              <a:t>Reporting &amp; Analytics</a:t>
            </a:r>
          </a:p>
        </p:txBody>
      </p:sp>
      <p:sp>
        <p:nvSpPr>
          <p:cNvPr id="13" name="Freeform 32">
            <a:extLst>
              <a:ext uri="{FF2B5EF4-FFF2-40B4-BE49-F238E27FC236}">
                <a16:creationId xmlns:a16="http://schemas.microsoft.com/office/drawing/2014/main" id="{D1E3E8B4-5F91-CD57-A8F8-5DE2569F0943}"/>
              </a:ext>
            </a:extLst>
          </p:cNvPr>
          <p:cNvSpPr/>
          <p:nvPr/>
        </p:nvSpPr>
        <p:spPr>
          <a:xfrm>
            <a:off x="1168400" y="1612900"/>
            <a:ext cx="785921" cy="67540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4365C"/>
          </a:solidFill>
          <a:ln w="57150">
            <a:solidFill>
              <a:srgbClr val="3CA503"/>
            </a:solidFill>
          </a:ln>
        </p:spPr>
        <p:txBody>
          <a:bodyPr/>
          <a:lstStyle/>
          <a:p>
            <a:endParaRPr lang="en-US"/>
          </a:p>
        </p:txBody>
      </p:sp>
      <p:sp>
        <p:nvSpPr>
          <p:cNvPr id="31" name="TextBox 50">
            <a:extLst>
              <a:ext uri="{FF2B5EF4-FFF2-40B4-BE49-F238E27FC236}">
                <a16:creationId xmlns:a16="http://schemas.microsoft.com/office/drawing/2014/main" id="{59E9DD37-3DEE-5125-7700-7D5B889AECEB}"/>
              </a:ext>
            </a:extLst>
          </p:cNvPr>
          <p:cNvSpPr txBox="1"/>
          <p:nvPr/>
        </p:nvSpPr>
        <p:spPr>
          <a:xfrm>
            <a:off x="2184401" y="1931551"/>
            <a:ext cx="8432800" cy="162737"/>
          </a:xfrm>
          <a:prstGeom prst="rect">
            <a:avLst/>
          </a:prstGeom>
        </p:spPr>
        <p:txBody>
          <a:bodyPr wrap="square" lIns="0" tIns="0" rIns="0" bIns="0" rtlCol="0" anchor="t">
            <a:spAutoFit/>
          </a:bodyPr>
          <a:lstStyle/>
          <a:p>
            <a:pPr defTabSz="609630">
              <a:lnSpc>
                <a:spcPct val="120000"/>
              </a:lnSpc>
            </a:pPr>
            <a:r>
              <a:rPr lang="en-US" sz="933" kern="100">
                <a:solidFill>
                  <a:prstClr val="black"/>
                </a:solidFill>
                <a:latin typeface="Poppins" panose="00000500000000000000" pitchFamily="2" charset="0"/>
                <a:ea typeface="Calibri" panose="020F0502020204030204" pitchFamily="34" charset="0"/>
                <a:cs typeface="Poppins" panose="00000500000000000000" pitchFamily="2" charset="0"/>
              </a:rPr>
              <a:t>Track at minimum.  Provide Tier 1 or Tier 2 support. </a:t>
            </a:r>
          </a:p>
        </p:txBody>
      </p:sp>
      <p:sp>
        <p:nvSpPr>
          <p:cNvPr id="32" name="TextBox 51">
            <a:extLst>
              <a:ext uri="{FF2B5EF4-FFF2-40B4-BE49-F238E27FC236}">
                <a16:creationId xmlns:a16="http://schemas.microsoft.com/office/drawing/2014/main" id="{0FD0BD3C-8701-950A-C529-D7BCC376898F}"/>
              </a:ext>
            </a:extLst>
          </p:cNvPr>
          <p:cNvSpPr txBox="1"/>
          <p:nvPr/>
        </p:nvSpPr>
        <p:spPr>
          <a:xfrm>
            <a:off x="2184400" y="2896750"/>
            <a:ext cx="8890001" cy="323165"/>
          </a:xfrm>
          <a:prstGeom prst="rect">
            <a:avLst/>
          </a:prstGeom>
        </p:spPr>
        <p:txBody>
          <a:bodyPr wrap="square" lIns="0" tIns="0" rIns="0" bIns="0" rtlCol="0" anchor="t">
            <a:spAutoFit/>
          </a:bodyPr>
          <a:lstStyle/>
          <a:p>
            <a:pPr marL="0" lvl="1" defTabSz="609630">
              <a:lnSpc>
                <a:spcPct val="120000"/>
              </a:lnSpc>
            </a:pPr>
            <a:r>
              <a:rPr lang="en-US" sz="900">
                <a:latin typeface="Poppins"/>
                <a:cs typeface="Poppins"/>
              </a:rPr>
              <a:t>Educate agencies on how to work with the IOT LCNC Center of Excellence. Offer information on power platform products and best practices. Directing agencies to hands-on trainings, certifications, and the many advanced features and application development techniques Microsoft offers.  </a:t>
            </a:r>
          </a:p>
        </p:txBody>
      </p:sp>
      <p:sp>
        <p:nvSpPr>
          <p:cNvPr id="33" name="TextBox 52">
            <a:extLst>
              <a:ext uri="{FF2B5EF4-FFF2-40B4-BE49-F238E27FC236}">
                <a16:creationId xmlns:a16="http://schemas.microsoft.com/office/drawing/2014/main" id="{BB7298D9-F513-39E2-AAFB-0867857BDC3A}"/>
              </a:ext>
            </a:extLst>
          </p:cNvPr>
          <p:cNvSpPr txBox="1"/>
          <p:nvPr/>
        </p:nvSpPr>
        <p:spPr>
          <a:xfrm>
            <a:off x="2184401" y="3925449"/>
            <a:ext cx="8839199" cy="507318"/>
          </a:xfrm>
          <a:prstGeom prst="rect">
            <a:avLst/>
          </a:prstGeom>
        </p:spPr>
        <p:txBody>
          <a:bodyPr wrap="square" lIns="0" tIns="0" rIns="0" bIns="0" rtlCol="0" anchor="t">
            <a:spAutoFit/>
          </a:bodyPr>
          <a:lstStyle/>
          <a:p>
            <a:pPr marL="0" lvl="1" defTabSz="609630">
              <a:lnSpc>
                <a:spcPct val="120000"/>
              </a:lnSpc>
            </a:pPr>
            <a:r>
              <a:rPr lang="en-US" sz="933">
                <a:solidFill>
                  <a:prstClr val="black"/>
                </a:solidFill>
                <a:latin typeface="Poppins" panose="00000500000000000000" pitchFamily="2" charset="0"/>
                <a:cs typeface="Poppins" panose="00000500000000000000" pitchFamily="2" charset="0"/>
              </a:rPr>
              <a:t>Foster a  community of Power Platform practitioners and enthusiasts within the State of Indiana. Facilitate knowledge sharing, collaboration and networking opportunities through forums, online communities and regular meetings. Provide support channels for users to seek assistance, share ideas and troubleshoot issues.</a:t>
            </a:r>
          </a:p>
        </p:txBody>
      </p:sp>
      <p:sp>
        <p:nvSpPr>
          <p:cNvPr id="34" name="TextBox 53">
            <a:extLst>
              <a:ext uri="{FF2B5EF4-FFF2-40B4-BE49-F238E27FC236}">
                <a16:creationId xmlns:a16="http://schemas.microsoft.com/office/drawing/2014/main" id="{DCCB328E-9B33-6E5D-17DC-F780280E1282}"/>
              </a:ext>
            </a:extLst>
          </p:cNvPr>
          <p:cNvSpPr txBox="1"/>
          <p:nvPr/>
        </p:nvSpPr>
        <p:spPr>
          <a:xfrm>
            <a:off x="2184401" y="5006823"/>
            <a:ext cx="8940799" cy="335028"/>
          </a:xfrm>
          <a:prstGeom prst="rect">
            <a:avLst/>
          </a:prstGeom>
        </p:spPr>
        <p:txBody>
          <a:bodyPr wrap="square" lIns="0" tIns="0" rIns="0" bIns="0" rtlCol="0" anchor="t">
            <a:spAutoFit/>
          </a:bodyPr>
          <a:lstStyle/>
          <a:p>
            <a:pPr marL="0" lvl="1" defTabSz="609630">
              <a:lnSpc>
                <a:spcPct val="120000"/>
              </a:lnSpc>
            </a:pPr>
            <a:r>
              <a:rPr lang="en-US" sz="933" kern="100">
                <a:solidFill>
                  <a:prstClr val="black"/>
                </a:solidFill>
                <a:latin typeface="Poppins" panose="00000500000000000000" pitchFamily="2" charset="0"/>
                <a:ea typeface="Calibri" panose="020F0502020204030204" pitchFamily="34" charset="0"/>
                <a:cs typeface="Poppins" panose="00000500000000000000" pitchFamily="2" charset="0"/>
              </a:rPr>
              <a:t>Create management and stakeholder visibility and the information required by the </a:t>
            </a:r>
            <a:r>
              <a:rPr lang="en-US" sz="933" kern="100" err="1">
                <a:solidFill>
                  <a:prstClr val="black"/>
                </a:solidFill>
                <a:latin typeface="Poppins" panose="00000500000000000000" pitchFamily="2" charset="0"/>
                <a:ea typeface="Calibri" panose="020F0502020204030204" pitchFamily="34" charset="0"/>
                <a:cs typeface="Poppins" panose="00000500000000000000" pitchFamily="2" charset="0"/>
              </a:rPr>
              <a:t>CoE</a:t>
            </a:r>
            <a:r>
              <a:rPr lang="en-US" sz="933" kern="100">
                <a:solidFill>
                  <a:prstClr val="black"/>
                </a:solidFill>
                <a:latin typeface="Poppins" panose="00000500000000000000" pitchFamily="2" charset="0"/>
                <a:ea typeface="Calibri" panose="020F0502020204030204" pitchFamily="34" charset="0"/>
                <a:cs typeface="Poppins" panose="00000500000000000000" pitchFamily="2" charset="0"/>
              </a:rPr>
              <a:t> and LCNC teams for future growth and process improvement. Including monitoring of key metrics against strategic insights and overview of the LCNC applications health and compliance to IT standards.</a:t>
            </a:r>
            <a:endParaRPr lang="en-US" sz="933" b="1" u="sng" kern="100">
              <a:solidFill>
                <a:prstClr val="black"/>
              </a:solidFill>
              <a:latin typeface="Poppins" panose="00000500000000000000" pitchFamily="2" charset="0"/>
              <a:ea typeface="Calibri" panose="020F0502020204030204" pitchFamily="34" charset="0"/>
              <a:cs typeface="Poppins" panose="00000500000000000000" pitchFamily="2" charset="0"/>
            </a:endParaRPr>
          </a:p>
        </p:txBody>
      </p:sp>
      <p:sp>
        <p:nvSpPr>
          <p:cNvPr id="35" name="TextBox 28">
            <a:extLst>
              <a:ext uri="{FF2B5EF4-FFF2-40B4-BE49-F238E27FC236}">
                <a16:creationId xmlns:a16="http://schemas.microsoft.com/office/drawing/2014/main" id="{B80F4F7B-7B97-A832-9621-94655440A622}"/>
              </a:ext>
            </a:extLst>
          </p:cNvPr>
          <p:cNvSpPr txBox="1"/>
          <p:nvPr/>
        </p:nvSpPr>
        <p:spPr>
          <a:xfrm>
            <a:off x="2184401" y="5664200"/>
            <a:ext cx="2877253" cy="269304"/>
          </a:xfrm>
          <a:prstGeom prst="rect">
            <a:avLst/>
          </a:prstGeom>
        </p:spPr>
        <p:txBody>
          <a:bodyPr lIns="0" tIns="0" rIns="0" bIns="0" rtlCol="0" anchor="t">
            <a:spAutoFit/>
          </a:bodyPr>
          <a:lstStyle/>
          <a:p>
            <a:pPr defTabSz="609630">
              <a:lnSpc>
                <a:spcPts val="2067"/>
              </a:lnSpc>
            </a:pPr>
            <a:r>
              <a:rPr lang="en-US" sz="1797">
                <a:solidFill>
                  <a:srgbClr val="3CA503"/>
                </a:solidFill>
                <a:latin typeface="Poppins Bold"/>
              </a:rPr>
              <a:t>Licenses Management</a:t>
            </a:r>
          </a:p>
        </p:txBody>
      </p:sp>
      <p:sp>
        <p:nvSpPr>
          <p:cNvPr id="47" name="TextBox 53">
            <a:extLst>
              <a:ext uri="{FF2B5EF4-FFF2-40B4-BE49-F238E27FC236}">
                <a16:creationId xmlns:a16="http://schemas.microsoft.com/office/drawing/2014/main" id="{80F93BE4-7109-DB6C-EF0A-FBD8DAA0E5E4}"/>
              </a:ext>
            </a:extLst>
          </p:cNvPr>
          <p:cNvSpPr txBox="1"/>
          <p:nvPr/>
        </p:nvSpPr>
        <p:spPr>
          <a:xfrm>
            <a:off x="2184401" y="5903749"/>
            <a:ext cx="8940799" cy="507318"/>
          </a:xfrm>
          <a:prstGeom prst="rect">
            <a:avLst/>
          </a:prstGeom>
        </p:spPr>
        <p:txBody>
          <a:bodyPr wrap="square" lIns="0" tIns="0" rIns="0" bIns="0" rtlCol="0" anchor="t">
            <a:spAutoFit/>
          </a:bodyPr>
          <a:lstStyle/>
          <a:p>
            <a:pPr algn="just" defTabSz="609630">
              <a:lnSpc>
                <a:spcPct val="120000"/>
              </a:lnSpc>
            </a:pPr>
            <a:r>
              <a:rPr lang="en-US" sz="933" kern="100">
                <a:solidFill>
                  <a:prstClr val="black"/>
                </a:solidFill>
                <a:latin typeface="Poppins" panose="00000500000000000000" pitchFamily="2" charset="0"/>
                <a:ea typeface="Calibri" panose="020F0502020204030204" pitchFamily="34" charset="0"/>
                <a:cs typeface="Poppins" panose="00000500000000000000" pitchFamily="2" charset="0"/>
              </a:rPr>
              <a:t>Ensure effective license management, compliance, and cost optimization to enable the agencies to leverage the platform while maintaining licensing integrity. Oversight and management of inventory, procurement, compliance, cost management, renewal, training and user support of licenses. License availability will be confirmed in the future LCNC intake process</a:t>
            </a:r>
            <a:endParaRPr lang="en-US" sz="933">
              <a:solidFill>
                <a:srgbClr val="000000"/>
              </a:solidFill>
              <a:latin typeface="Poppins" panose="00000500000000000000" pitchFamily="2" charset="0"/>
              <a:cs typeface="Poppins" panose="00000500000000000000" pitchFamily="2" charset="0"/>
            </a:endParaRPr>
          </a:p>
        </p:txBody>
      </p:sp>
      <p:sp>
        <p:nvSpPr>
          <p:cNvPr id="48" name="Freeform 32">
            <a:extLst>
              <a:ext uri="{FF2B5EF4-FFF2-40B4-BE49-F238E27FC236}">
                <a16:creationId xmlns:a16="http://schemas.microsoft.com/office/drawing/2014/main" id="{8B5390D2-2124-E4B0-E1F3-5F620D3A2F2C}"/>
              </a:ext>
            </a:extLst>
          </p:cNvPr>
          <p:cNvSpPr/>
          <p:nvPr/>
        </p:nvSpPr>
        <p:spPr>
          <a:xfrm>
            <a:off x="1168400" y="2655970"/>
            <a:ext cx="785921" cy="67540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4365C"/>
          </a:solidFill>
          <a:ln w="57150">
            <a:solidFill>
              <a:srgbClr val="3CA503"/>
            </a:solidFill>
          </a:ln>
        </p:spPr>
        <p:txBody>
          <a:bodyPr/>
          <a:lstStyle/>
          <a:p>
            <a:endParaRPr lang="en-US"/>
          </a:p>
        </p:txBody>
      </p:sp>
      <p:sp>
        <p:nvSpPr>
          <p:cNvPr id="49" name="Freeform 32">
            <a:extLst>
              <a:ext uri="{FF2B5EF4-FFF2-40B4-BE49-F238E27FC236}">
                <a16:creationId xmlns:a16="http://schemas.microsoft.com/office/drawing/2014/main" id="{BC74AAAD-ADDB-8524-053A-323B618E7ACE}"/>
              </a:ext>
            </a:extLst>
          </p:cNvPr>
          <p:cNvSpPr/>
          <p:nvPr/>
        </p:nvSpPr>
        <p:spPr>
          <a:xfrm>
            <a:off x="1168400" y="3703886"/>
            <a:ext cx="785921" cy="67540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4365C"/>
          </a:solidFill>
          <a:ln w="57150">
            <a:solidFill>
              <a:srgbClr val="3CA503"/>
            </a:solidFill>
          </a:ln>
        </p:spPr>
        <p:txBody>
          <a:bodyPr/>
          <a:lstStyle/>
          <a:p>
            <a:endParaRPr lang="en-US"/>
          </a:p>
        </p:txBody>
      </p:sp>
      <p:sp>
        <p:nvSpPr>
          <p:cNvPr id="50" name="Freeform 32">
            <a:extLst>
              <a:ext uri="{FF2B5EF4-FFF2-40B4-BE49-F238E27FC236}">
                <a16:creationId xmlns:a16="http://schemas.microsoft.com/office/drawing/2014/main" id="{F8DD7755-367E-A3A4-133E-133F938F1FF0}"/>
              </a:ext>
            </a:extLst>
          </p:cNvPr>
          <p:cNvSpPr/>
          <p:nvPr/>
        </p:nvSpPr>
        <p:spPr>
          <a:xfrm>
            <a:off x="1168400" y="4677130"/>
            <a:ext cx="785921" cy="67540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4365C"/>
          </a:solidFill>
          <a:ln w="57150">
            <a:solidFill>
              <a:srgbClr val="3CA503"/>
            </a:solidFill>
          </a:ln>
        </p:spPr>
        <p:txBody>
          <a:bodyPr/>
          <a:lstStyle/>
          <a:p>
            <a:endParaRPr lang="en-US"/>
          </a:p>
        </p:txBody>
      </p:sp>
      <p:sp>
        <p:nvSpPr>
          <p:cNvPr id="51" name="Freeform 32">
            <a:extLst>
              <a:ext uri="{FF2B5EF4-FFF2-40B4-BE49-F238E27FC236}">
                <a16:creationId xmlns:a16="http://schemas.microsoft.com/office/drawing/2014/main" id="{19452422-AFB1-21BD-C4CB-CBBC65C855BC}"/>
              </a:ext>
            </a:extLst>
          </p:cNvPr>
          <p:cNvSpPr/>
          <p:nvPr/>
        </p:nvSpPr>
        <p:spPr>
          <a:xfrm>
            <a:off x="1168399" y="5659374"/>
            <a:ext cx="785921" cy="67540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4365C"/>
          </a:solidFill>
          <a:ln w="57150">
            <a:solidFill>
              <a:srgbClr val="3CA503"/>
            </a:solidFill>
          </a:ln>
        </p:spPr>
        <p:txBody>
          <a:bodyPr/>
          <a:lstStyle/>
          <a:p>
            <a:endParaRPr lang="en-US"/>
          </a:p>
        </p:txBody>
      </p:sp>
      <p:sp>
        <p:nvSpPr>
          <p:cNvPr id="52" name="Freeform 18">
            <a:extLst>
              <a:ext uri="{FF2B5EF4-FFF2-40B4-BE49-F238E27FC236}">
                <a16:creationId xmlns:a16="http://schemas.microsoft.com/office/drawing/2014/main" id="{96AB462A-25C8-DA2E-19B9-ECC0CC719DD9}"/>
              </a:ext>
            </a:extLst>
          </p:cNvPr>
          <p:cNvSpPr/>
          <p:nvPr/>
        </p:nvSpPr>
        <p:spPr>
          <a:xfrm>
            <a:off x="1382469" y="1773328"/>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3" name="Freeform 18">
            <a:extLst>
              <a:ext uri="{FF2B5EF4-FFF2-40B4-BE49-F238E27FC236}">
                <a16:creationId xmlns:a16="http://schemas.microsoft.com/office/drawing/2014/main" id="{0187F4BA-7E97-7342-86D0-B68613CC1E84}"/>
              </a:ext>
            </a:extLst>
          </p:cNvPr>
          <p:cNvSpPr/>
          <p:nvPr/>
        </p:nvSpPr>
        <p:spPr>
          <a:xfrm>
            <a:off x="1379481" y="2804719"/>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4" name="Freeform 18">
            <a:extLst>
              <a:ext uri="{FF2B5EF4-FFF2-40B4-BE49-F238E27FC236}">
                <a16:creationId xmlns:a16="http://schemas.microsoft.com/office/drawing/2014/main" id="{1E04FCC2-1D64-F253-450A-2A1B5187A276}"/>
              </a:ext>
            </a:extLst>
          </p:cNvPr>
          <p:cNvSpPr/>
          <p:nvPr/>
        </p:nvSpPr>
        <p:spPr>
          <a:xfrm>
            <a:off x="1368662" y="3850056"/>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5" name="Freeform 18">
            <a:extLst>
              <a:ext uri="{FF2B5EF4-FFF2-40B4-BE49-F238E27FC236}">
                <a16:creationId xmlns:a16="http://schemas.microsoft.com/office/drawing/2014/main" id="{AF851544-0943-CC51-2C70-EBDA0DDB1302}"/>
              </a:ext>
            </a:extLst>
          </p:cNvPr>
          <p:cNvSpPr/>
          <p:nvPr/>
        </p:nvSpPr>
        <p:spPr>
          <a:xfrm>
            <a:off x="1368662" y="4845025"/>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6" name="Freeform 18">
            <a:extLst>
              <a:ext uri="{FF2B5EF4-FFF2-40B4-BE49-F238E27FC236}">
                <a16:creationId xmlns:a16="http://schemas.microsoft.com/office/drawing/2014/main" id="{551C3607-4CFF-8E29-E511-F67E5437FA51}"/>
              </a:ext>
            </a:extLst>
          </p:cNvPr>
          <p:cNvSpPr/>
          <p:nvPr/>
        </p:nvSpPr>
        <p:spPr>
          <a:xfrm>
            <a:off x="1359697" y="5808031"/>
            <a:ext cx="384661" cy="369333"/>
          </a:xfrm>
          <a:custGeom>
            <a:avLst/>
            <a:gdLst/>
            <a:ahLst/>
            <a:cxnLst/>
            <a:rect l="l" t="t" r="r" b="b"/>
            <a:pathLst>
              <a:path w="1348279" h="1348279">
                <a:moveTo>
                  <a:pt x="0" y="0"/>
                </a:moveTo>
                <a:lnTo>
                  <a:pt x="1348280" y="0"/>
                </a:lnTo>
                <a:lnTo>
                  <a:pt x="1348280" y="1348279"/>
                </a:lnTo>
                <a:lnTo>
                  <a:pt x="0" y="13482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9" name="Picture 8" descr="A logo with a green circle and blue text&#10;&#10;Description automatically generated">
            <a:extLst>
              <a:ext uri="{FF2B5EF4-FFF2-40B4-BE49-F238E27FC236}">
                <a16:creationId xmlns:a16="http://schemas.microsoft.com/office/drawing/2014/main" id="{6A6F29BF-0F09-A287-3423-6703E6C2D41B}"/>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10" name="TextBox 9">
            <a:extLst>
              <a:ext uri="{FF2B5EF4-FFF2-40B4-BE49-F238E27FC236}">
                <a16:creationId xmlns:a16="http://schemas.microsoft.com/office/drawing/2014/main" id="{BAC76F65-4B35-6D73-1A0B-362E7E7F2F4A}"/>
              </a:ext>
            </a:extLst>
          </p:cNvPr>
          <p:cNvSpPr txBox="1"/>
          <p:nvPr/>
        </p:nvSpPr>
        <p:spPr>
          <a:xfrm>
            <a:off x="5035377" y="1040027"/>
            <a:ext cx="4221891" cy="400110"/>
          </a:xfrm>
          <a:prstGeom prst="rect">
            <a:avLst/>
          </a:prstGeom>
          <a:noFill/>
        </p:spPr>
        <p:txBody>
          <a:bodyPr wrap="square">
            <a:spAutoFit/>
          </a:bodyPr>
          <a:lstStyle/>
          <a:p>
            <a:pPr algn="r" defTabSz="609630"/>
            <a:r>
              <a:rPr lang="en-US" sz="2000" b="1">
                <a:solidFill>
                  <a:srgbClr val="3CA503"/>
                </a:solidFill>
                <a:latin typeface="Poppins Medium" panose="00000600000000000000" pitchFamily="2" charset="0"/>
                <a:cs typeface="Poppins Medium" panose="00000600000000000000" pitchFamily="2" charset="0"/>
              </a:rPr>
              <a:t>SUPPORT AND CONTROLS</a:t>
            </a:r>
          </a:p>
        </p:txBody>
      </p:sp>
    </p:spTree>
    <p:extLst>
      <p:ext uri="{BB962C8B-B14F-4D97-AF65-F5344CB8AC3E}">
        <p14:creationId xmlns:p14="http://schemas.microsoft.com/office/powerpoint/2010/main" val="105967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9A7FC6D-22B7-8A2B-E8BD-31C83617D6EB}"/>
              </a:ext>
            </a:extLst>
          </p:cNvPr>
          <p:cNvSpPr/>
          <p:nvPr/>
        </p:nvSpPr>
        <p:spPr>
          <a:xfrm>
            <a:off x="-19878" y="1"/>
            <a:ext cx="12231756" cy="1919334"/>
          </a:xfrm>
          <a:custGeom>
            <a:avLst/>
            <a:gdLst/>
            <a:ahLst/>
            <a:cxnLst/>
            <a:rect l="l" t="t" r="r" b="b"/>
            <a:pathLst>
              <a:path w="5322707" h="1916743">
                <a:moveTo>
                  <a:pt x="0" y="0"/>
                </a:moveTo>
                <a:lnTo>
                  <a:pt x="5322707" y="0"/>
                </a:lnTo>
                <a:lnTo>
                  <a:pt x="5322707" y="1916743"/>
                </a:lnTo>
                <a:lnTo>
                  <a:pt x="0" y="1916743"/>
                </a:lnTo>
                <a:close/>
              </a:path>
            </a:pathLst>
          </a:custGeom>
          <a:solidFill>
            <a:srgbClr val="24365C"/>
          </a:solidFill>
        </p:spPr>
        <p:txBody>
          <a:bodyPr/>
          <a:lstStyle/>
          <a:p>
            <a:endParaRPr lang="en-US"/>
          </a:p>
        </p:txBody>
      </p:sp>
      <p:sp>
        <p:nvSpPr>
          <p:cNvPr id="34" name="TextBox 2">
            <a:extLst>
              <a:ext uri="{FF2B5EF4-FFF2-40B4-BE49-F238E27FC236}">
                <a16:creationId xmlns:a16="http://schemas.microsoft.com/office/drawing/2014/main" id="{06395535-17E3-C648-F5AD-BA6249D3BA56}"/>
              </a:ext>
            </a:extLst>
          </p:cNvPr>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err="1">
                <a:solidFill>
                  <a:schemeClr val="bg1"/>
                </a:solidFill>
                <a:latin typeface="Poppins Medium" panose="00000600000000000000" pitchFamily="2" charset="0"/>
                <a:cs typeface="Poppins Medium" panose="00000600000000000000" pitchFamily="2" charset="0"/>
              </a:rPr>
              <a:t>CoE</a:t>
            </a:r>
            <a:r>
              <a:rPr lang="en-US" sz="4300" b="1">
                <a:solidFill>
                  <a:schemeClr val="bg1"/>
                </a:solidFill>
                <a:latin typeface="Poppins Medium" panose="00000600000000000000" pitchFamily="2" charset="0"/>
                <a:cs typeface="Poppins Medium" panose="00000600000000000000" pitchFamily="2" charset="0"/>
              </a:rPr>
              <a:t> Meeting Cadence</a:t>
            </a:r>
          </a:p>
        </p:txBody>
      </p:sp>
      <p:graphicFrame>
        <p:nvGraphicFramePr>
          <p:cNvPr id="36" name="Table 3">
            <a:extLst>
              <a:ext uri="{FF2B5EF4-FFF2-40B4-BE49-F238E27FC236}">
                <a16:creationId xmlns:a16="http://schemas.microsoft.com/office/drawing/2014/main" id="{0DE8DE2B-A3B3-61C2-CBA1-7046EB9EA3F6}"/>
              </a:ext>
            </a:extLst>
          </p:cNvPr>
          <p:cNvGraphicFramePr>
            <a:graphicFrameLocks noGrp="1"/>
          </p:cNvGraphicFramePr>
          <p:nvPr>
            <p:extLst>
              <p:ext uri="{D42A27DB-BD31-4B8C-83A1-F6EECF244321}">
                <p14:modId xmlns:p14="http://schemas.microsoft.com/office/powerpoint/2010/main" val="3431501711"/>
              </p:ext>
            </p:extLst>
          </p:nvPr>
        </p:nvGraphicFramePr>
        <p:xfrm>
          <a:off x="1441173" y="2160421"/>
          <a:ext cx="8328991" cy="4033266"/>
        </p:xfrm>
        <a:graphic>
          <a:graphicData uri="http://schemas.openxmlformats.org/drawingml/2006/table">
            <a:tbl>
              <a:tblPr firstRow="1" bandRow="1"/>
              <a:tblGrid>
                <a:gridCol w="1462343">
                  <a:extLst>
                    <a:ext uri="{9D8B030D-6E8A-4147-A177-3AD203B41FA5}">
                      <a16:colId xmlns:a16="http://schemas.microsoft.com/office/drawing/2014/main" val="2768760919"/>
                    </a:ext>
                  </a:extLst>
                </a:gridCol>
                <a:gridCol w="5273711">
                  <a:extLst>
                    <a:ext uri="{9D8B030D-6E8A-4147-A177-3AD203B41FA5}">
                      <a16:colId xmlns:a16="http://schemas.microsoft.com/office/drawing/2014/main" val="4267178296"/>
                    </a:ext>
                  </a:extLst>
                </a:gridCol>
                <a:gridCol w="1592937">
                  <a:extLst>
                    <a:ext uri="{9D8B030D-6E8A-4147-A177-3AD203B41FA5}">
                      <a16:colId xmlns:a16="http://schemas.microsoft.com/office/drawing/2014/main" val="4267255846"/>
                    </a:ext>
                  </a:extLst>
                </a:gridCol>
              </a:tblGrid>
              <a:tr h="36195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50000"/>
                        </a:lnSpc>
                      </a:pPr>
                      <a:r>
                        <a:rPr lang="en-US" sz="1450" b="1">
                          <a:solidFill>
                            <a:schemeClr val="bg1"/>
                          </a:solidFill>
                          <a:latin typeface="Poppins"/>
                          <a:cs typeface="Poppins"/>
                        </a:rPr>
                        <a:t>FREQUENCY</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850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50000"/>
                        </a:lnSpc>
                      </a:pPr>
                      <a:r>
                        <a:rPr lang="en-US" sz="1450" b="1">
                          <a:solidFill>
                            <a:schemeClr val="bg1"/>
                          </a:solidFill>
                          <a:latin typeface="Poppins"/>
                          <a:cs typeface="Poppins"/>
                        </a:rPr>
                        <a:t>MEETING AGENDA</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850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50000"/>
                        </a:lnSpc>
                      </a:pPr>
                      <a:r>
                        <a:rPr lang="en-US" sz="1450" b="1">
                          <a:solidFill>
                            <a:schemeClr val="bg1"/>
                          </a:solidFill>
                          <a:latin typeface="Poppins"/>
                          <a:cs typeface="Poppins"/>
                        </a:rPr>
                        <a:t>ATTENDEES</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C8503"/>
                    </a:solidFill>
                  </a:tcPr>
                </a:tc>
                <a:extLst>
                  <a:ext uri="{0D108BD9-81ED-4DB2-BD59-A6C34878D82A}">
                    <a16:rowId xmlns:a16="http://schemas.microsoft.com/office/drawing/2014/main" val="2449615593"/>
                  </a:ext>
                </a:extLst>
              </a:tr>
              <a:tr h="15684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0">
                          <a:latin typeface="Poppins"/>
                          <a:cs typeface="Poppins"/>
                        </a:rPr>
                        <a:t>BIWEEKLY</a:t>
                      </a:r>
                    </a:p>
                  </a:txBody>
                  <a:tcPr marL="60960" marR="60960" marT="30480" marB="304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nSpc>
                          <a:spcPct val="150000"/>
                        </a:lnSpc>
                        <a:buFont typeface="Wingdings" panose="05000000000000000000" pitchFamily="2" charset="2"/>
                        <a:buChar char="§"/>
                      </a:pPr>
                      <a:r>
                        <a:rPr lang="en-US" sz="1200" b="0">
                          <a:latin typeface="Poppins"/>
                          <a:cs typeface="Poppins"/>
                        </a:rPr>
                        <a:t>Review current progress with the adoption</a:t>
                      </a:r>
                    </a:p>
                    <a:p>
                      <a:pPr marL="171450" indent="-171450">
                        <a:lnSpc>
                          <a:spcPct val="150000"/>
                        </a:lnSpc>
                        <a:buFont typeface="Wingdings" panose="05000000000000000000" pitchFamily="2" charset="2"/>
                        <a:buChar char="§"/>
                      </a:pPr>
                      <a:r>
                        <a:rPr lang="en-US" sz="1200" b="0">
                          <a:latin typeface="Poppins"/>
                          <a:cs typeface="Poppins"/>
                        </a:rPr>
                        <a:t>What’s new/ upcoming</a:t>
                      </a:r>
                    </a:p>
                    <a:p>
                      <a:pPr marL="171450" indent="-171450">
                        <a:lnSpc>
                          <a:spcPct val="150000"/>
                        </a:lnSpc>
                        <a:buFont typeface="Wingdings" panose="05000000000000000000" pitchFamily="2" charset="2"/>
                        <a:buChar char="§"/>
                      </a:pPr>
                      <a:r>
                        <a:rPr lang="en-US" sz="1200" b="0">
                          <a:latin typeface="Poppins"/>
                          <a:cs typeface="Poppins"/>
                        </a:rPr>
                        <a:t>Issues/ roadblocks</a:t>
                      </a:r>
                    </a:p>
                    <a:p>
                      <a:pPr marL="171450" indent="-171450">
                        <a:lnSpc>
                          <a:spcPct val="150000"/>
                        </a:lnSpc>
                        <a:buFont typeface="Wingdings" panose="05000000000000000000" pitchFamily="2" charset="2"/>
                        <a:buChar char="§"/>
                      </a:pPr>
                      <a:r>
                        <a:rPr lang="en-US" sz="1200" b="0">
                          <a:latin typeface="Poppins"/>
                          <a:cs typeface="Poppins"/>
                        </a:rPr>
                        <a:t>Review reporting and metrics</a:t>
                      </a:r>
                    </a:p>
                    <a:p>
                      <a:pPr marL="171450" indent="-171450">
                        <a:lnSpc>
                          <a:spcPct val="150000"/>
                        </a:lnSpc>
                        <a:buFont typeface="Wingdings" panose="05000000000000000000" pitchFamily="2" charset="2"/>
                        <a:buChar char="§"/>
                      </a:pPr>
                      <a:r>
                        <a:rPr lang="en-US" sz="1200" b="0">
                          <a:latin typeface="Poppins"/>
                          <a:cs typeface="Poppins"/>
                        </a:rPr>
                        <a:t>What’s new/ upcoming</a:t>
                      </a:r>
                    </a:p>
                    <a:p>
                      <a:pPr marL="171450" indent="-171450">
                        <a:lnSpc>
                          <a:spcPct val="150000"/>
                        </a:lnSpc>
                        <a:buFont typeface="Wingdings" panose="05000000000000000000" pitchFamily="2" charset="2"/>
                        <a:buChar char="§"/>
                      </a:pPr>
                      <a:r>
                        <a:rPr lang="en-US" sz="1200" b="0">
                          <a:latin typeface="Poppins"/>
                          <a:cs typeface="Poppins"/>
                        </a:rPr>
                        <a:t>Issues/ roadblocks</a:t>
                      </a:r>
                    </a:p>
                  </a:txBody>
                  <a:tcPr marL="60960" marR="60960" marT="30480" marB="304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0" err="1">
                          <a:latin typeface="Poppins"/>
                          <a:cs typeface="Poppins"/>
                        </a:rPr>
                        <a:t>CoE</a:t>
                      </a:r>
                      <a:r>
                        <a:rPr lang="en-US" sz="1200" b="0">
                          <a:latin typeface="Poppins"/>
                          <a:cs typeface="Poppins"/>
                        </a:rPr>
                        <a:t> Core Team + Flex</a:t>
                      </a:r>
                    </a:p>
                  </a:txBody>
                  <a:tcPr marL="60960" marR="60960" marT="30480" marB="3048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707327748"/>
                  </a:ext>
                </a:extLst>
              </a:tr>
              <a:tr h="10858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0">
                          <a:latin typeface="Poppins"/>
                          <a:cs typeface="Poppins"/>
                        </a:rPr>
                        <a:t>MONTHLY</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nSpc>
                          <a:spcPct val="150000"/>
                        </a:lnSpc>
                        <a:buFont typeface="Wingdings" panose="05000000000000000000" pitchFamily="2" charset="2"/>
                        <a:buChar char="§"/>
                      </a:pPr>
                      <a:r>
                        <a:rPr lang="en-US" sz="1200" b="0">
                          <a:latin typeface="Poppins"/>
                          <a:cs typeface="Poppins"/>
                        </a:rPr>
                        <a:t>Review reporting and metrics</a:t>
                      </a:r>
                    </a:p>
                    <a:p>
                      <a:pPr marL="171450" indent="-171450">
                        <a:lnSpc>
                          <a:spcPct val="150000"/>
                        </a:lnSpc>
                        <a:buFont typeface="Wingdings" panose="05000000000000000000" pitchFamily="2" charset="2"/>
                        <a:buChar char="§"/>
                      </a:pPr>
                      <a:r>
                        <a:rPr lang="en-US" sz="1200" b="0">
                          <a:latin typeface="Poppins"/>
                          <a:cs typeface="Poppins"/>
                        </a:rPr>
                        <a:t>Review any new features updates/announcements from Microsoft</a:t>
                      </a:r>
                    </a:p>
                    <a:p>
                      <a:pPr marL="171450" indent="-171450">
                        <a:lnSpc>
                          <a:spcPct val="150000"/>
                        </a:lnSpc>
                        <a:buFont typeface="Wingdings" panose="05000000000000000000" pitchFamily="2" charset="2"/>
                        <a:buChar char="§"/>
                      </a:pPr>
                      <a:r>
                        <a:rPr lang="en-US" sz="1200" b="0">
                          <a:latin typeface="Poppins"/>
                          <a:cs typeface="Poppins"/>
                        </a:rPr>
                        <a:t>Outstanding issues/ concerns</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0">
                          <a:latin typeface="Poppins"/>
                          <a:cs typeface="Poppins"/>
                        </a:rPr>
                        <a:t>Governance Committee</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63734436"/>
                  </a:ext>
                </a:extLst>
              </a:tr>
              <a:tr h="8445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0">
                          <a:latin typeface="Poppins"/>
                          <a:cs typeface="Poppins"/>
                        </a:rPr>
                        <a:t>EVERY QUARTER</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nSpc>
                          <a:spcPct val="150000"/>
                        </a:lnSpc>
                        <a:buFont typeface="Wingdings" panose="05000000000000000000" pitchFamily="2" charset="2"/>
                        <a:buChar char="§"/>
                      </a:pPr>
                      <a:r>
                        <a:rPr lang="en-US" sz="1200" b="0">
                          <a:latin typeface="Poppins"/>
                          <a:cs typeface="Poppins"/>
                        </a:rPr>
                        <a:t>Status update to Leadership on adoption progress</a:t>
                      </a:r>
                    </a:p>
                    <a:p>
                      <a:pPr marL="171450" indent="-171450">
                        <a:lnSpc>
                          <a:spcPct val="150000"/>
                        </a:lnSpc>
                        <a:buFont typeface="Wingdings" panose="05000000000000000000" pitchFamily="2" charset="2"/>
                        <a:buChar char="§"/>
                      </a:pPr>
                      <a:r>
                        <a:rPr lang="en-US" sz="1200" b="0">
                          <a:latin typeface="Poppins"/>
                          <a:cs typeface="Poppins"/>
                        </a:rPr>
                        <a:t>Success stories</a:t>
                      </a:r>
                    </a:p>
                    <a:p>
                      <a:pPr marL="171450" indent="-171450">
                        <a:lnSpc>
                          <a:spcPct val="150000"/>
                        </a:lnSpc>
                        <a:buFont typeface="Wingdings" panose="05000000000000000000" pitchFamily="2" charset="2"/>
                        <a:buChar char="§"/>
                      </a:pPr>
                      <a:r>
                        <a:rPr lang="en-US" sz="1200" b="0">
                          <a:latin typeface="Poppins"/>
                          <a:cs typeface="Poppins"/>
                        </a:rPr>
                        <a:t>Plan next step in the roadmap</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50000"/>
                        </a:lnSpc>
                      </a:pPr>
                      <a:r>
                        <a:rPr lang="en-US" sz="1200" b="0">
                          <a:latin typeface="Poppins"/>
                          <a:cs typeface="Poppins"/>
                        </a:rPr>
                        <a:t>Steering Committee </a:t>
                      </a:r>
                    </a:p>
                  </a:txBody>
                  <a:tcPr marL="60960" marR="60960" marT="30480" marB="3048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98336182"/>
                  </a:ext>
                </a:extLst>
              </a:tr>
            </a:tbl>
          </a:graphicData>
        </a:graphic>
      </p:graphicFrame>
      <p:pic>
        <p:nvPicPr>
          <p:cNvPr id="2" name="Picture 1" descr="A logo with a green circle and blue text&#10;&#10;Description automatically generated">
            <a:extLst>
              <a:ext uri="{FF2B5EF4-FFF2-40B4-BE49-F238E27FC236}">
                <a16:creationId xmlns:a16="http://schemas.microsoft.com/office/drawing/2014/main" id="{FB03A43B-60CE-0233-45F9-B04EAF5ABBA5}"/>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322" y="298498"/>
            <a:ext cx="12192000" cy="679673"/>
          </a:xfrm>
          <a:prstGeom prst="rect">
            <a:avLst/>
          </a:prstGeom>
        </p:spPr>
        <p:txBody>
          <a:bodyPr wrap="square" lIns="0" tIns="0" rIns="0" bIns="0" rtlCol="0" anchor="t">
            <a:spAutoFit/>
          </a:bodyPr>
          <a:lstStyle/>
          <a:p>
            <a:pPr algn="ctr" defTabSz="609630">
              <a:lnSpc>
                <a:spcPts val="5348"/>
              </a:lnSpc>
            </a:pPr>
            <a:r>
              <a:rPr lang="en-US" sz="4300" b="1">
                <a:solidFill>
                  <a:srgbClr val="24365C"/>
                </a:solidFill>
                <a:latin typeface="Poppins Medium"/>
                <a:cs typeface="Poppins Medium"/>
              </a:rPr>
              <a:t>Center of Excellence</a:t>
            </a:r>
          </a:p>
        </p:txBody>
      </p:sp>
      <p:sp>
        <p:nvSpPr>
          <p:cNvPr id="4" name="Freeform 4"/>
          <p:cNvSpPr/>
          <p:nvPr/>
        </p:nvSpPr>
        <p:spPr>
          <a:xfrm>
            <a:off x="0" y="2133600"/>
            <a:ext cx="12192000" cy="4749800"/>
          </a:xfrm>
          <a:custGeom>
            <a:avLst/>
            <a:gdLst/>
            <a:ahLst/>
            <a:cxnLst/>
            <a:rect l="l" t="t" r="r" b="b"/>
            <a:pathLst>
              <a:path w="5512611" h="2281491">
                <a:moveTo>
                  <a:pt x="0" y="0"/>
                </a:moveTo>
                <a:lnTo>
                  <a:pt x="5512611" y="0"/>
                </a:lnTo>
                <a:lnTo>
                  <a:pt x="5512611" y="2281491"/>
                </a:lnTo>
                <a:lnTo>
                  <a:pt x="0" y="2281491"/>
                </a:lnTo>
                <a:close/>
              </a:path>
            </a:pathLst>
          </a:custGeom>
          <a:solidFill>
            <a:srgbClr val="3CA503"/>
          </a:solidFill>
        </p:spPr>
        <p:txBody>
          <a:bodyPr/>
          <a:lstStyle/>
          <a:p>
            <a:endParaRPr lang="en-US"/>
          </a:p>
        </p:txBody>
      </p:sp>
      <p:sp>
        <p:nvSpPr>
          <p:cNvPr id="7" name="Freeform 7"/>
          <p:cNvSpPr/>
          <p:nvPr/>
        </p:nvSpPr>
        <p:spPr>
          <a:xfrm>
            <a:off x="653492" y="1035756"/>
            <a:ext cx="10820400" cy="5529426"/>
          </a:xfrm>
          <a:custGeom>
            <a:avLst/>
            <a:gdLst/>
            <a:ahLst/>
            <a:cxnLst/>
            <a:rect l="l" t="t" r="r" b="b"/>
            <a:pathLst>
              <a:path w="4274726" h="1798455">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9B9FA1"/>
          </a:solidFill>
          <a:ln w="247650">
            <a:solidFill>
              <a:srgbClr val="FFFFFF"/>
            </a:solidFill>
          </a:ln>
        </p:spPr>
        <p:txBody>
          <a:bodyPr/>
          <a:lstStyle/>
          <a:p>
            <a:endParaRPr lang="en-US"/>
          </a:p>
        </p:txBody>
      </p:sp>
      <p:sp>
        <p:nvSpPr>
          <p:cNvPr id="11" name="Freeform 11"/>
          <p:cNvSpPr/>
          <p:nvPr/>
        </p:nvSpPr>
        <p:spPr>
          <a:xfrm>
            <a:off x="9508101" y="2581708"/>
            <a:ext cx="1579421" cy="158650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365C"/>
          </a:solidFill>
        </p:spPr>
        <p:txBody>
          <a:bodyPr/>
          <a:lstStyle/>
          <a:p>
            <a:endParaRPr lang="en-US"/>
          </a:p>
        </p:txBody>
      </p:sp>
      <p:sp>
        <p:nvSpPr>
          <p:cNvPr id="15" name="Freeform 15"/>
          <p:cNvSpPr/>
          <p:nvPr/>
        </p:nvSpPr>
        <p:spPr>
          <a:xfrm>
            <a:off x="1267688" y="3995582"/>
            <a:ext cx="1579421" cy="158650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4365C"/>
          </a:solidFill>
        </p:spPr>
        <p:txBody>
          <a:bodyPr/>
          <a:lstStyle/>
          <a:p>
            <a:endParaRPr lang="en-US"/>
          </a:p>
        </p:txBody>
      </p:sp>
      <p:sp>
        <p:nvSpPr>
          <p:cNvPr id="38" name="Freeform 18">
            <a:extLst>
              <a:ext uri="{FF2B5EF4-FFF2-40B4-BE49-F238E27FC236}">
                <a16:creationId xmlns:a16="http://schemas.microsoft.com/office/drawing/2014/main" id="{66234432-E107-DA38-A94F-8365D99AD75D}"/>
              </a:ext>
            </a:extLst>
          </p:cNvPr>
          <p:cNvSpPr/>
          <p:nvPr/>
        </p:nvSpPr>
        <p:spPr>
          <a:xfrm>
            <a:off x="9921196" y="2888202"/>
            <a:ext cx="782294" cy="995976"/>
          </a:xfrm>
          <a:custGeom>
            <a:avLst/>
            <a:gdLst/>
            <a:ahLst/>
            <a:cxnLst/>
            <a:rect l="l" t="t" r="r" b="b"/>
            <a:pathLst>
              <a:path w="1173441" h="1493964">
                <a:moveTo>
                  <a:pt x="0" y="0"/>
                </a:moveTo>
                <a:lnTo>
                  <a:pt x="1173441" y="0"/>
                </a:lnTo>
                <a:lnTo>
                  <a:pt x="1173441" y="1493964"/>
                </a:lnTo>
                <a:lnTo>
                  <a:pt x="0" y="1493964"/>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50800" dir="5400000" algn="ctr" rotWithShape="0">
              <a:srgbClr val="3CA503"/>
            </a:outerShdw>
          </a:effectLst>
        </p:spPr>
        <p:txBody>
          <a:bodyPr/>
          <a:lstStyle/>
          <a:p>
            <a:endParaRPr lang="en-US"/>
          </a:p>
        </p:txBody>
      </p:sp>
      <p:sp>
        <p:nvSpPr>
          <p:cNvPr id="39" name="TextBox 29">
            <a:extLst>
              <a:ext uri="{FF2B5EF4-FFF2-40B4-BE49-F238E27FC236}">
                <a16:creationId xmlns:a16="http://schemas.microsoft.com/office/drawing/2014/main" id="{B2464186-DA60-3FE0-6110-43720DD000E5}"/>
              </a:ext>
            </a:extLst>
          </p:cNvPr>
          <p:cNvSpPr txBox="1"/>
          <p:nvPr/>
        </p:nvSpPr>
        <p:spPr>
          <a:xfrm>
            <a:off x="1099905" y="2723835"/>
            <a:ext cx="8039757" cy="976806"/>
          </a:xfrm>
          <a:prstGeom prst="rect">
            <a:avLst/>
          </a:prstGeom>
        </p:spPr>
        <p:txBody>
          <a:bodyPr wrap="square" lIns="0" tIns="0" rIns="0" bIns="0" rtlCol="0" anchor="t">
            <a:spAutoFit/>
          </a:bodyPr>
          <a:lstStyle/>
          <a:p>
            <a:pPr defTabSz="609630">
              <a:lnSpc>
                <a:spcPts val="2599"/>
              </a:lnSpc>
            </a:pPr>
            <a:r>
              <a:rPr lang="en-US" sz="1500">
                <a:solidFill>
                  <a:prstClr val="white"/>
                </a:solidFill>
                <a:latin typeface="Poppins"/>
              </a:rPr>
              <a:t>The IOT Microsoft Low Code No Code Center of Excellence is the team that provides best practices, support, governance, and leadership in the State of Indiana’s use of Microsoft’s Power Platform. </a:t>
            </a:r>
          </a:p>
        </p:txBody>
      </p:sp>
      <p:sp>
        <p:nvSpPr>
          <p:cNvPr id="40" name="TextBox 25">
            <a:extLst>
              <a:ext uri="{FF2B5EF4-FFF2-40B4-BE49-F238E27FC236}">
                <a16:creationId xmlns:a16="http://schemas.microsoft.com/office/drawing/2014/main" id="{9C11D79D-4D0D-A88C-B938-6D5EA99D9F70}"/>
              </a:ext>
            </a:extLst>
          </p:cNvPr>
          <p:cNvSpPr txBox="1"/>
          <p:nvPr/>
        </p:nvSpPr>
        <p:spPr>
          <a:xfrm>
            <a:off x="3047485" y="4112866"/>
            <a:ext cx="3439306" cy="273793"/>
          </a:xfrm>
          <a:prstGeom prst="rect">
            <a:avLst/>
          </a:prstGeom>
        </p:spPr>
        <p:txBody>
          <a:bodyPr wrap="square" lIns="0" tIns="0" rIns="0" bIns="0" rtlCol="0" anchor="t">
            <a:spAutoFit/>
          </a:bodyPr>
          <a:lstStyle/>
          <a:p>
            <a:pPr defTabSz="609630">
              <a:lnSpc>
                <a:spcPts val="2067"/>
              </a:lnSpc>
            </a:pPr>
            <a:r>
              <a:rPr lang="en-US" sz="2000" b="1">
                <a:solidFill>
                  <a:schemeClr val="bg1"/>
                </a:solidFill>
                <a:latin typeface="Poppins Medium"/>
                <a:cs typeface="Poppins Medium"/>
              </a:rPr>
              <a:t>The Primary Focus</a:t>
            </a:r>
          </a:p>
        </p:txBody>
      </p:sp>
      <p:sp>
        <p:nvSpPr>
          <p:cNvPr id="41" name="TextBox 50">
            <a:extLst>
              <a:ext uri="{FF2B5EF4-FFF2-40B4-BE49-F238E27FC236}">
                <a16:creationId xmlns:a16="http://schemas.microsoft.com/office/drawing/2014/main" id="{3EE2DCFF-E537-85EA-1781-0C29DA296D21}"/>
              </a:ext>
            </a:extLst>
          </p:cNvPr>
          <p:cNvSpPr txBox="1"/>
          <p:nvPr/>
        </p:nvSpPr>
        <p:spPr>
          <a:xfrm>
            <a:off x="3015172" y="4441675"/>
            <a:ext cx="8039757" cy="1184940"/>
          </a:xfrm>
          <a:prstGeom prst="rect">
            <a:avLst/>
          </a:prstGeom>
        </p:spPr>
        <p:txBody>
          <a:bodyPr wrap="square" lIns="0" tIns="0" rIns="0" bIns="0" rtlCol="0" anchor="t">
            <a:spAutoFit/>
          </a:bodyPr>
          <a:lstStyle/>
          <a:p>
            <a:pPr marL="285750" indent="-285750" defTabSz="609630" fontAlgn="base">
              <a:lnSpc>
                <a:spcPct val="120000"/>
              </a:lnSpc>
              <a:buFont typeface="Wingdings" panose="05000000000000000000" pitchFamily="2" charset="2"/>
              <a:buChar char="§"/>
            </a:pPr>
            <a:r>
              <a:rPr lang="en-US" sz="1500">
                <a:solidFill>
                  <a:prstClr val="white"/>
                </a:solidFill>
                <a:latin typeface="Poppins" panose="00000500000000000000" pitchFamily="2" charset="0"/>
                <a:cs typeface="Poppins" panose="00000500000000000000" pitchFamily="2" charset="0"/>
              </a:rPr>
              <a:t>Increase enterprise wide Low-Code No-Code (LCNC) adoption, standardization, risk mitigation and project acceleration; by providing guidance on proven practices, architecture, and training.​</a:t>
            </a:r>
          </a:p>
          <a:p>
            <a:pPr marL="171450" indent="-171450" defTabSz="609630" fontAlgn="base">
              <a:lnSpc>
                <a:spcPct val="120000"/>
              </a:lnSpc>
              <a:buFont typeface="Wingdings" panose="05000000000000000000" pitchFamily="2" charset="2"/>
              <a:buChar char="§"/>
            </a:pPr>
            <a:endParaRPr lang="en-US" sz="500">
              <a:solidFill>
                <a:prstClr val="white"/>
              </a:solidFill>
              <a:latin typeface="Poppins" panose="00000500000000000000" pitchFamily="2" charset="0"/>
              <a:cs typeface="Poppins" panose="00000500000000000000" pitchFamily="2" charset="0"/>
            </a:endParaRPr>
          </a:p>
          <a:p>
            <a:pPr marL="285750" indent="-285750" defTabSz="609630" fontAlgn="base">
              <a:lnSpc>
                <a:spcPct val="120000"/>
              </a:lnSpc>
              <a:buFont typeface="Wingdings" panose="05000000000000000000" pitchFamily="2" charset="2"/>
              <a:buChar char="§"/>
            </a:pPr>
            <a:r>
              <a:rPr lang="en-US" sz="1500">
                <a:solidFill>
                  <a:prstClr val="white"/>
                </a:solidFill>
                <a:latin typeface="Poppins" panose="00000500000000000000" pitchFamily="2" charset="0"/>
                <a:cs typeface="Poppins" panose="00000500000000000000" pitchFamily="2" charset="0"/>
              </a:rPr>
              <a:t>Be a key influencer on major development and methodology decisions</a:t>
            </a:r>
            <a:r>
              <a:rPr lang="en-US" sz="1200">
                <a:solidFill>
                  <a:prstClr val="white"/>
                </a:solidFill>
                <a:latin typeface="Calibri" panose="020F0502020204030204" pitchFamily="34" charset="0"/>
              </a:rPr>
              <a:t>.</a:t>
            </a:r>
            <a:endParaRPr lang="en-US" sz="1200">
              <a:solidFill>
                <a:prstClr val="white"/>
              </a:solidFill>
              <a:latin typeface="Arial" panose="020B0604020202020204" pitchFamily="34" charset="0"/>
            </a:endParaRPr>
          </a:p>
        </p:txBody>
      </p:sp>
      <p:pic>
        <p:nvPicPr>
          <p:cNvPr id="43" name="Graphic 42" descr="Binoculars with solid fill">
            <a:extLst>
              <a:ext uri="{FF2B5EF4-FFF2-40B4-BE49-F238E27FC236}">
                <a16:creationId xmlns:a16="http://schemas.microsoft.com/office/drawing/2014/main" id="{E9B691D5-118E-4C3C-E6A9-A7A5412156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35751" y="4142940"/>
            <a:ext cx="1243295" cy="1243295"/>
          </a:xfrm>
          <a:prstGeom prst="rect">
            <a:avLst/>
          </a:prstGeom>
          <a:effectLst>
            <a:outerShdw blurRad="50800" dist="50800" dir="5400000" algn="ctr" rotWithShape="0">
              <a:srgbClr val="3CA503"/>
            </a:outerShdw>
          </a:effectLst>
        </p:spPr>
      </p:pic>
      <p:sp>
        <p:nvSpPr>
          <p:cNvPr id="45" name="TextBox 1">
            <a:extLst>
              <a:ext uri="{FF2B5EF4-FFF2-40B4-BE49-F238E27FC236}">
                <a16:creationId xmlns:a16="http://schemas.microsoft.com/office/drawing/2014/main" id="{357DEDF4-D691-F9E8-508B-77E3B3C0A4D1}"/>
              </a:ext>
            </a:extLst>
          </p:cNvPr>
          <p:cNvSpPr txBox="1"/>
          <p:nvPr/>
        </p:nvSpPr>
        <p:spPr>
          <a:xfrm>
            <a:off x="1099905" y="6157077"/>
            <a:ext cx="9824252" cy="461665"/>
          </a:xfrm>
          <a:prstGeom prst="rect">
            <a:avLst/>
          </a:prstGeom>
          <a:ln>
            <a:noFill/>
          </a:ln>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304815"/>
            <a:r>
              <a:rPr lang="en-US" sz="1200">
                <a:solidFill>
                  <a:srgbClr val="9B9FA1"/>
                </a:solidFill>
                <a:latin typeface="Poppins" panose="00000500000000000000" pitchFamily="2" charset="0"/>
                <a:cs typeface="Poppins" panose="00000500000000000000" pitchFamily="2" charset="0"/>
              </a:rPr>
              <a:t>The type of Center of Excellence (</a:t>
            </a:r>
            <a:r>
              <a:rPr lang="en-US" sz="1200" err="1">
                <a:solidFill>
                  <a:srgbClr val="9B9FA1"/>
                </a:solidFill>
                <a:latin typeface="Poppins" panose="00000500000000000000" pitchFamily="2" charset="0"/>
                <a:cs typeface="Poppins" panose="00000500000000000000" pitchFamily="2" charset="0"/>
              </a:rPr>
              <a:t>CoE</a:t>
            </a:r>
            <a:r>
              <a:rPr lang="en-US" sz="1200">
                <a:solidFill>
                  <a:srgbClr val="9B9FA1"/>
                </a:solidFill>
                <a:latin typeface="Poppins" panose="00000500000000000000" pitchFamily="2" charset="0"/>
                <a:cs typeface="Poppins" panose="00000500000000000000" pitchFamily="2" charset="0"/>
              </a:rPr>
              <a:t>) will range from consultative to directive depending on the level of capability and need of the agencies in the area of the Microsoft Power Platform and Low Code No Code (LCNC) initiatives. </a:t>
            </a:r>
          </a:p>
        </p:txBody>
      </p:sp>
      <p:pic>
        <p:nvPicPr>
          <p:cNvPr id="5" name="Picture 4" descr="A logo with a green circle and blue text&#10;&#10;Description automatically generated">
            <a:extLst>
              <a:ext uri="{FF2B5EF4-FFF2-40B4-BE49-F238E27FC236}">
                <a16:creationId xmlns:a16="http://schemas.microsoft.com/office/drawing/2014/main" id="{9DFA302F-6E06-C7D8-7DED-B6FCD24BF5CA}"/>
              </a:ext>
            </a:extLst>
          </p:cNvPr>
          <p:cNvPicPr>
            <a:picLocks noChangeAspect="1"/>
          </p:cNvPicPr>
          <p:nvPr/>
        </p:nvPicPr>
        <p:blipFill rotWithShape="1">
          <a:blip r:embed="rId6">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93120" y="6429909"/>
            <a:ext cx="560372" cy="289678"/>
          </a:xfrm>
          <a:prstGeom prst="rect">
            <a:avLst/>
          </a:prstGeom>
        </p:spPr>
      </p:pic>
      <p:sp>
        <p:nvSpPr>
          <p:cNvPr id="3" name="TextBox 29">
            <a:extLst>
              <a:ext uri="{FF2B5EF4-FFF2-40B4-BE49-F238E27FC236}">
                <a16:creationId xmlns:a16="http://schemas.microsoft.com/office/drawing/2014/main" id="{013D1B13-9D8B-BDE8-A5CB-9910923D323E}"/>
              </a:ext>
            </a:extLst>
          </p:cNvPr>
          <p:cNvSpPr txBox="1"/>
          <p:nvPr/>
        </p:nvSpPr>
        <p:spPr>
          <a:xfrm>
            <a:off x="1269237" y="1373037"/>
            <a:ext cx="8039757" cy="309315"/>
          </a:xfrm>
          <a:prstGeom prst="rect">
            <a:avLst/>
          </a:prstGeom>
        </p:spPr>
        <p:txBody>
          <a:bodyPr wrap="square" lIns="0" tIns="0" rIns="0" bIns="0" rtlCol="0" anchor="t">
            <a:spAutoFit/>
          </a:bodyPr>
          <a:lstStyle/>
          <a:p>
            <a:pPr defTabSz="609630">
              <a:lnSpc>
                <a:spcPts val="2599"/>
              </a:lnSpc>
            </a:pPr>
            <a:endParaRPr lang="en-US" sz="1650">
              <a:solidFill>
                <a:srgbClr val="000000"/>
              </a:solidFill>
              <a:latin typeface="Poppins"/>
              <a:cs typeface="Poppins"/>
            </a:endParaRPr>
          </a:p>
        </p:txBody>
      </p:sp>
      <p:sp>
        <p:nvSpPr>
          <p:cNvPr id="6" name="TextBox 29">
            <a:extLst>
              <a:ext uri="{FF2B5EF4-FFF2-40B4-BE49-F238E27FC236}">
                <a16:creationId xmlns:a16="http://schemas.microsoft.com/office/drawing/2014/main" id="{B333560E-4CF2-196E-7375-8B5CA87EEE73}"/>
              </a:ext>
            </a:extLst>
          </p:cNvPr>
          <p:cNvSpPr txBox="1"/>
          <p:nvPr/>
        </p:nvSpPr>
        <p:spPr>
          <a:xfrm>
            <a:off x="1099905" y="1354223"/>
            <a:ext cx="9836570" cy="923330"/>
          </a:xfrm>
          <a:prstGeom prst="rect">
            <a:avLst/>
          </a:prstGeom>
        </p:spPr>
        <p:txBody>
          <a:bodyPr wrap="square" lIns="0" tIns="0" rIns="0" bIns="0" rtlCol="0" anchor="t">
            <a:spAutoFit/>
          </a:bodyPr>
          <a:lstStyle/>
          <a:p>
            <a:pPr algn="just" defTabSz="609630"/>
            <a:r>
              <a:rPr lang="en-US" sz="1500">
                <a:solidFill>
                  <a:schemeClr val="bg1"/>
                </a:solidFill>
                <a:latin typeface="Poppins" panose="00000500000000000000" pitchFamily="2" charset="0"/>
                <a:cs typeface="Poppins" panose="00000500000000000000" pitchFamily="2" charset="0"/>
              </a:rPr>
              <a:t>The LCNC </a:t>
            </a:r>
            <a:r>
              <a:rPr lang="en-US" sz="1500" err="1">
                <a:solidFill>
                  <a:schemeClr val="bg1"/>
                </a:solidFill>
                <a:latin typeface="Poppins" panose="00000500000000000000" pitchFamily="2" charset="0"/>
                <a:cs typeface="Poppins" panose="00000500000000000000" pitchFamily="2" charset="0"/>
              </a:rPr>
              <a:t>CoE</a:t>
            </a:r>
            <a:r>
              <a:rPr lang="en-US" sz="1500">
                <a:solidFill>
                  <a:schemeClr val="bg1"/>
                </a:solidFill>
                <a:latin typeface="Poppins" panose="00000500000000000000" pitchFamily="2" charset="0"/>
                <a:cs typeface="Poppins" panose="00000500000000000000" pitchFamily="2" charset="0"/>
              </a:rPr>
              <a:t> Governance Committee promotes, shares, and collaborates on the MSFT Power Platform to efficiently and effectively achieve business objectives, with the goals of maximizing return on investment (ROI), accelerating automation, standardizing around best practices, and facilitating shared knowledge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reeform 12">
            <a:extLst>
              <a:ext uri="{FF2B5EF4-FFF2-40B4-BE49-F238E27FC236}">
                <a16:creationId xmlns:a16="http://schemas.microsoft.com/office/drawing/2014/main" id="{D8E94AB0-DBA6-04D7-851D-8BC7FF82492C}"/>
              </a:ext>
            </a:extLst>
          </p:cNvPr>
          <p:cNvSpPr/>
          <p:nvPr/>
        </p:nvSpPr>
        <p:spPr>
          <a:xfrm>
            <a:off x="0" y="363126"/>
            <a:ext cx="12192000" cy="800296"/>
          </a:xfrm>
          <a:custGeom>
            <a:avLst/>
            <a:gdLst/>
            <a:ahLst/>
            <a:cxnLst/>
            <a:rect l="l" t="t" r="r" b="b"/>
            <a:pathLst>
              <a:path w="3049338" h="256504">
                <a:moveTo>
                  <a:pt x="0" y="0"/>
                </a:moveTo>
                <a:lnTo>
                  <a:pt x="3049338" y="0"/>
                </a:lnTo>
                <a:lnTo>
                  <a:pt x="3049338" y="256504"/>
                </a:lnTo>
                <a:lnTo>
                  <a:pt x="0" y="256504"/>
                </a:lnTo>
                <a:close/>
              </a:path>
            </a:pathLst>
          </a:custGeom>
          <a:solidFill>
            <a:srgbClr val="24365C"/>
          </a:solidFill>
        </p:spPr>
        <p:txBody>
          <a:bodyPr/>
          <a:lstStyle/>
          <a:p>
            <a:endParaRPr lang="en-US"/>
          </a:p>
        </p:txBody>
      </p:sp>
      <p:sp>
        <p:nvSpPr>
          <p:cNvPr id="2" name="TextBox 2"/>
          <p:cNvSpPr txBox="1"/>
          <p:nvPr/>
        </p:nvSpPr>
        <p:spPr>
          <a:xfrm>
            <a:off x="0" y="482601"/>
            <a:ext cx="12192000" cy="613630"/>
          </a:xfrm>
          <a:prstGeom prst="rect">
            <a:avLst/>
          </a:prstGeom>
        </p:spPr>
        <p:txBody>
          <a:bodyPr wrap="square" lIns="0" tIns="0" rIns="0" bIns="0" rtlCol="0" anchor="t">
            <a:spAutoFit/>
          </a:bodyPr>
          <a:lstStyle/>
          <a:p>
            <a:pPr marL="0" marR="0" lvl="0" indent="0" algn="ctr" defTabSz="609630" rtl="0" eaLnBrk="1" fontAlgn="auto" latinLnBrk="0" hangingPunct="1">
              <a:lnSpc>
                <a:spcPts val="4668"/>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Poppins Medium"/>
                <a:ea typeface="+mn-ea"/>
                <a:cs typeface="Poppins Medium"/>
              </a:rPr>
              <a:t>Power Platform Family</a:t>
            </a:r>
          </a:p>
        </p:txBody>
      </p:sp>
      <p:pic>
        <p:nvPicPr>
          <p:cNvPr id="5" name="Picture 4" descr="A logo with a green circle and blue text&#10;&#10;Description automatically generated">
            <a:extLst>
              <a:ext uri="{FF2B5EF4-FFF2-40B4-BE49-F238E27FC236}">
                <a16:creationId xmlns:a16="http://schemas.microsoft.com/office/drawing/2014/main" id="{7754FFD8-0386-3767-6DBF-C99EFAD79028}"/>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pic>
        <p:nvPicPr>
          <p:cNvPr id="7" name="Content Placeholder 4">
            <a:extLst>
              <a:ext uri="{FF2B5EF4-FFF2-40B4-BE49-F238E27FC236}">
                <a16:creationId xmlns:a16="http://schemas.microsoft.com/office/drawing/2014/main" id="{79FF1D22-6D0A-E7D1-8709-042A0D54D602}"/>
              </a:ext>
            </a:extLst>
          </p:cNvPr>
          <p:cNvPicPr>
            <a:picLocks noChangeAspect="1"/>
          </p:cNvPicPr>
          <p:nvPr/>
        </p:nvPicPr>
        <p:blipFill rotWithShape="1">
          <a:blip r:embed="rId3"/>
          <a:srcRect l="12551" t="8671" r="9364" b="3659"/>
          <a:stretch/>
        </p:blipFill>
        <p:spPr>
          <a:xfrm>
            <a:off x="6151687" y="2185591"/>
            <a:ext cx="5565076" cy="3511541"/>
          </a:xfrm>
          <a:prstGeom prst="rect">
            <a:avLst/>
          </a:prstGeom>
          <a:ln>
            <a:solidFill>
              <a:schemeClr val="bg1">
                <a:lumMod val="50000"/>
              </a:schemeClr>
            </a:solidFill>
          </a:ln>
        </p:spPr>
      </p:pic>
      <p:sp>
        <p:nvSpPr>
          <p:cNvPr id="9" name="TextBox 8">
            <a:extLst>
              <a:ext uri="{FF2B5EF4-FFF2-40B4-BE49-F238E27FC236}">
                <a16:creationId xmlns:a16="http://schemas.microsoft.com/office/drawing/2014/main" id="{CF9D42C6-71B1-45E0-36FF-A57DB95E3918}"/>
              </a:ext>
            </a:extLst>
          </p:cNvPr>
          <p:cNvSpPr txBox="1"/>
          <p:nvPr/>
        </p:nvSpPr>
        <p:spPr>
          <a:xfrm>
            <a:off x="475237" y="1883915"/>
            <a:ext cx="5110751" cy="4214487"/>
          </a:xfrm>
          <a:prstGeom prst="rect">
            <a:avLst/>
          </a:prstGeom>
          <a:noFill/>
        </p:spPr>
        <p:txBody>
          <a:bodyPr wrap="square">
            <a:spAutoFit/>
          </a:bodyPr>
          <a:lstStyle/>
          <a:p>
            <a:pPr algn="just">
              <a:lnSpc>
                <a:spcPct val="120000"/>
              </a:lnSpc>
            </a:pPr>
            <a:r>
              <a:rPr lang="en-US" sz="1400" b="1">
                <a:solidFill>
                  <a:srgbClr val="24365C"/>
                </a:solidFill>
                <a:latin typeface="Poppins" panose="00000500000000000000" pitchFamily="2" charset="0"/>
                <a:cs typeface="Poppins" panose="00000500000000000000" pitchFamily="2" charset="0"/>
              </a:rPr>
              <a:t>Microsoft Power Platform </a:t>
            </a:r>
            <a:r>
              <a:rPr lang="en-US" sz="1400">
                <a:latin typeface="Poppins" panose="00000500000000000000" pitchFamily="2" charset="0"/>
                <a:cs typeface="Poppins" panose="00000500000000000000" pitchFamily="2" charset="0"/>
              </a:rPr>
              <a:t>is a family of products that delivers innovative business solutions on one seamlessly integrated platform. Power BI, Power Apps, Power Automate, and Power Virtual Agents allow any business to analyze and visualize real-time business performance, quickly and easily build custom apps, automate workflows, and integrate AI capabilities.</a:t>
            </a:r>
          </a:p>
          <a:p>
            <a:pPr algn="just">
              <a:lnSpc>
                <a:spcPct val="120000"/>
              </a:lnSpc>
            </a:pPr>
            <a:endParaRPr lang="en-US" sz="1400">
              <a:latin typeface="Poppins" panose="00000500000000000000" pitchFamily="2" charset="0"/>
              <a:cs typeface="Poppins" panose="00000500000000000000" pitchFamily="2" charset="0"/>
            </a:endParaRPr>
          </a:p>
          <a:p>
            <a:pPr algn="just">
              <a:lnSpc>
                <a:spcPct val="120000"/>
              </a:lnSpc>
            </a:pPr>
            <a:r>
              <a:rPr lang="en-US" sz="1400">
                <a:latin typeface="Poppins" panose="00000500000000000000" pitchFamily="2" charset="0"/>
                <a:cs typeface="Poppins" panose="00000500000000000000" pitchFamily="2" charset="0"/>
              </a:rPr>
              <a:t>Power Platform provides a low-code interface for any user to quickly create custom apps while also offering robust tools for professional developers. This enables the integration of innovative solutions across Azure, the Modern Workplace, Dynamics 365, and standalone applications. At the intersection of these products lies digital transformation - empowering customers to innovate anywhere and unlock value everywhere.</a:t>
            </a:r>
          </a:p>
        </p:txBody>
      </p:sp>
    </p:spTree>
    <p:extLst>
      <p:ext uri="{BB962C8B-B14F-4D97-AF65-F5344CB8AC3E}">
        <p14:creationId xmlns:p14="http://schemas.microsoft.com/office/powerpoint/2010/main" val="212450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3578479"/>
            <a:ext cx="12192000" cy="3279521"/>
          </a:xfrm>
          <a:custGeom>
            <a:avLst/>
            <a:gdLst/>
            <a:ahLst/>
            <a:cxnLst/>
            <a:rect l="l" t="t" r="r" b="b"/>
            <a:pathLst>
              <a:path w="5322707" h="1916743">
                <a:moveTo>
                  <a:pt x="0" y="0"/>
                </a:moveTo>
                <a:lnTo>
                  <a:pt x="5322707" y="0"/>
                </a:lnTo>
                <a:lnTo>
                  <a:pt x="5322707" y="1916743"/>
                </a:lnTo>
                <a:lnTo>
                  <a:pt x="0" y="1916743"/>
                </a:lnTo>
                <a:close/>
              </a:path>
            </a:pathLst>
          </a:custGeom>
          <a:solidFill>
            <a:srgbClr val="24365C"/>
          </a:solidFill>
        </p:spPr>
        <p:txBody>
          <a:bodyPr/>
          <a:lstStyle/>
          <a:p>
            <a:endParaRPr lang="en-US"/>
          </a:p>
        </p:txBody>
      </p:sp>
      <p:sp>
        <p:nvSpPr>
          <p:cNvPr id="8" name="TextBox 8"/>
          <p:cNvSpPr txBox="1"/>
          <p:nvPr/>
        </p:nvSpPr>
        <p:spPr>
          <a:xfrm>
            <a:off x="2087073" y="3056400"/>
            <a:ext cx="1504437" cy="159123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20" name="TextBox 20"/>
          <p:cNvSpPr txBox="1"/>
          <p:nvPr/>
        </p:nvSpPr>
        <p:spPr>
          <a:xfrm>
            <a:off x="0" y="438518"/>
            <a:ext cx="12192000" cy="521105"/>
          </a:xfrm>
          <a:prstGeom prst="rect">
            <a:avLst/>
          </a:prstGeom>
        </p:spPr>
        <p:txBody>
          <a:bodyPr wrap="square" lIns="0" tIns="0" rIns="0" bIns="0" rtlCol="0" anchor="t">
            <a:spAutoFit/>
          </a:bodyPr>
          <a:lstStyle/>
          <a:p>
            <a:pPr algn="ctr" defTabSz="609630">
              <a:lnSpc>
                <a:spcPts val="3813"/>
              </a:lnSpc>
            </a:pPr>
            <a:r>
              <a:rPr lang="en-US" sz="4300" b="1">
                <a:solidFill>
                  <a:srgbClr val="3C8503"/>
                </a:solidFill>
                <a:latin typeface="Poppins Medium" panose="00000600000000000000" pitchFamily="2" charset="0"/>
                <a:cs typeface="Poppins Medium" panose="00000600000000000000" pitchFamily="2" charset="0"/>
              </a:rPr>
              <a:t>Guiding Principles &amp; Objectives</a:t>
            </a:r>
          </a:p>
        </p:txBody>
      </p:sp>
      <p:sp>
        <p:nvSpPr>
          <p:cNvPr id="26" name="TextBox 26"/>
          <p:cNvSpPr txBox="1"/>
          <p:nvPr/>
        </p:nvSpPr>
        <p:spPr>
          <a:xfrm rot="16200000">
            <a:off x="56532" y="2193501"/>
            <a:ext cx="1882522" cy="365356"/>
          </a:xfrm>
          <a:prstGeom prst="rect">
            <a:avLst/>
          </a:prstGeom>
        </p:spPr>
        <p:txBody>
          <a:bodyPr lIns="0" tIns="0" rIns="0" bIns="0" rtlCol="0" anchor="t">
            <a:spAutoFit/>
          </a:bodyPr>
          <a:lstStyle/>
          <a:p>
            <a:pPr algn="ctr" defTabSz="609630">
              <a:lnSpc>
                <a:spcPts val="2996"/>
              </a:lnSpc>
              <a:spcBef>
                <a:spcPct val="0"/>
              </a:spcBef>
            </a:pPr>
            <a:r>
              <a:rPr lang="en-US" sz="2140" b="1">
                <a:solidFill>
                  <a:srgbClr val="24365C"/>
                </a:solidFill>
                <a:latin typeface="Poppins Medium" panose="00000600000000000000" pitchFamily="2" charset="0"/>
                <a:cs typeface="Poppins Medium" panose="00000600000000000000" pitchFamily="2" charset="0"/>
              </a:rPr>
              <a:t>PRINCIPLES</a:t>
            </a:r>
          </a:p>
        </p:txBody>
      </p:sp>
      <p:sp>
        <p:nvSpPr>
          <p:cNvPr id="29" name="TextBox 26">
            <a:extLst>
              <a:ext uri="{FF2B5EF4-FFF2-40B4-BE49-F238E27FC236}">
                <a16:creationId xmlns:a16="http://schemas.microsoft.com/office/drawing/2014/main" id="{CDB06DC3-1E8A-2991-66C4-5129C6CBFF75}"/>
              </a:ext>
            </a:extLst>
          </p:cNvPr>
          <p:cNvSpPr txBox="1"/>
          <p:nvPr/>
        </p:nvSpPr>
        <p:spPr>
          <a:xfrm rot="16200000">
            <a:off x="56532" y="5158878"/>
            <a:ext cx="1882522" cy="365356"/>
          </a:xfrm>
          <a:prstGeom prst="rect">
            <a:avLst/>
          </a:prstGeom>
        </p:spPr>
        <p:txBody>
          <a:bodyPr lIns="0" tIns="0" rIns="0" bIns="0" rtlCol="0" anchor="t">
            <a:spAutoFit/>
          </a:bodyPr>
          <a:lstStyle/>
          <a:p>
            <a:pPr algn="ctr" defTabSz="609630">
              <a:lnSpc>
                <a:spcPts val="2996"/>
              </a:lnSpc>
              <a:spcBef>
                <a:spcPct val="0"/>
              </a:spcBef>
            </a:pPr>
            <a:r>
              <a:rPr lang="en-US" sz="2140" b="1">
                <a:solidFill>
                  <a:prstClr val="white"/>
                </a:solidFill>
                <a:latin typeface="Poppins Medium" panose="00000600000000000000" pitchFamily="2" charset="0"/>
                <a:cs typeface="Poppins Medium" panose="00000600000000000000" pitchFamily="2" charset="0"/>
              </a:rPr>
              <a:t>OBJECTIVES</a:t>
            </a:r>
          </a:p>
        </p:txBody>
      </p:sp>
      <p:sp>
        <p:nvSpPr>
          <p:cNvPr id="31" name="TextBox 30">
            <a:extLst>
              <a:ext uri="{FF2B5EF4-FFF2-40B4-BE49-F238E27FC236}">
                <a16:creationId xmlns:a16="http://schemas.microsoft.com/office/drawing/2014/main" id="{B3FA6A00-93C2-128C-3C68-E5E05F0B21F3}"/>
              </a:ext>
            </a:extLst>
          </p:cNvPr>
          <p:cNvSpPr txBox="1"/>
          <p:nvPr/>
        </p:nvSpPr>
        <p:spPr>
          <a:xfrm>
            <a:off x="1486451" y="3944050"/>
            <a:ext cx="4949105" cy="3088153"/>
          </a:xfrm>
          <a:prstGeom prst="rect">
            <a:avLst/>
          </a:prstGeom>
          <a:noFill/>
        </p:spPr>
        <p:txBody>
          <a:bodyPr wrap="square" lIns="91440" tIns="45720" rIns="91440" bIns="45720" anchor="t">
            <a:spAutoFit/>
          </a:bodyPr>
          <a:lstStyle/>
          <a:p>
            <a:pPr marL="285750" indent="-285750" defTabSz="609630">
              <a:lnSpc>
                <a:spcPct val="107000"/>
              </a:lnSpc>
              <a:buFont typeface="Wingdings" panose="05000000000000000000" pitchFamily="2" charset="2"/>
              <a:buChar char="§"/>
            </a:pPr>
            <a:r>
              <a:rPr lang="en-US" sz="1500">
                <a:solidFill>
                  <a:srgbClr val="FFFFFF"/>
                </a:solidFill>
                <a:latin typeface="Poppins" panose="00000500000000000000" pitchFamily="2" charset="0"/>
                <a:ea typeface="Tahoma"/>
                <a:cs typeface="Poppins" panose="00000500000000000000" pitchFamily="2" charset="0"/>
              </a:rPr>
              <a:t>Enable efficient and effective utilization of LCNC platforms across the organization.</a:t>
            </a:r>
            <a:endParaRPr lang="en-US" sz="1500">
              <a:latin typeface="Poppins" panose="00000500000000000000" pitchFamily="2" charset="0"/>
              <a:cs typeface="Poppins" panose="00000500000000000000" pitchFamily="2" charset="0"/>
            </a:endParaRPr>
          </a:p>
          <a:p>
            <a:pPr marL="285750" indent="-285750" defTabSz="609630">
              <a:lnSpc>
                <a:spcPct val="107000"/>
              </a:lnSpc>
              <a:buFont typeface="Wingdings" panose="05000000000000000000" pitchFamily="2" charset="2"/>
              <a:buChar char="§"/>
            </a:pPr>
            <a:r>
              <a:rPr lang="en-US" sz="1500">
                <a:solidFill>
                  <a:srgbClr val="FFFFFF"/>
                </a:solidFill>
                <a:latin typeface="Poppins" panose="00000500000000000000" pitchFamily="2" charset="0"/>
                <a:ea typeface="Tahoma"/>
                <a:cs typeface="Poppins" panose="00000500000000000000" pitchFamily="2" charset="0"/>
              </a:rPr>
              <a:t>Promote standardized development practices, guidelines, and best practices for LCNC solutions.</a:t>
            </a:r>
          </a:p>
          <a:p>
            <a:pPr marL="285750" indent="-285750" defTabSz="609630">
              <a:lnSpc>
                <a:spcPct val="107000"/>
              </a:lnSpc>
              <a:buFont typeface="Wingdings" panose="05000000000000000000" pitchFamily="2" charset="2"/>
              <a:buChar char="§"/>
            </a:pPr>
            <a:r>
              <a:rPr lang="en-US" sz="1500">
                <a:solidFill>
                  <a:srgbClr val="FFFFFF"/>
                </a:solidFill>
                <a:latin typeface="Poppins" panose="00000500000000000000" pitchFamily="2" charset="0"/>
                <a:ea typeface="Tahoma"/>
                <a:cs typeface="Poppins" panose="00000500000000000000" pitchFamily="2" charset="0"/>
              </a:rPr>
              <a:t>Foster collaboration and knowledge sharing among LCNC developers.</a:t>
            </a:r>
          </a:p>
          <a:p>
            <a:pPr marL="285750" indent="-285750" defTabSz="609630">
              <a:lnSpc>
                <a:spcPct val="107000"/>
              </a:lnSpc>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Drive innovation and continuous improvement in low code/no code development processes.</a:t>
            </a:r>
          </a:p>
          <a:p>
            <a:pPr defTabSz="609630">
              <a:lnSpc>
                <a:spcPct val="107000"/>
              </a:lnSpc>
            </a:pPr>
            <a:endParaRPr lang="en-US" sz="1500">
              <a:solidFill>
                <a:srgbClr val="FFFFFF"/>
              </a:solidFill>
              <a:latin typeface="Poppins" panose="00000500000000000000" pitchFamily="2" charset="0"/>
              <a:ea typeface="Tahoma"/>
              <a:cs typeface="Poppins" panose="00000500000000000000" pitchFamily="2" charset="0"/>
            </a:endParaRPr>
          </a:p>
          <a:p>
            <a:pPr marL="190500" indent="-190500" defTabSz="609630">
              <a:lnSpc>
                <a:spcPct val="130000"/>
              </a:lnSpc>
              <a:buFont typeface="Arial" panose="020B0604020202020204" pitchFamily="34" charset="0"/>
              <a:buChar char="•"/>
            </a:pPr>
            <a:endParaRPr lang="en-US" sz="1500">
              <a:solidFill>
                <a:srgbClr val="FFFFFF"/>
              </a:solidFill>
              <a:latin typeface="Poppins" panose="00000500000000000000" pitchFamily="2" charset="0"/>
              <a:ea typeface="Tahoma"/>
              <a:cs typeface="Poppins" panose="00000500000000000000" pitchFamily="2" charset="0"/>
            </a:endParaRPr>
          </a:p>
        </p:txBody>
      </p:sp>
      <p:sp>
        <p:nvSpPr>
          <p:cNvPr id="33" name="TextBox 32">
            <a:extLst>
              <a:ext uri="{FF2B5EF4-FFF2-40B4-BE49-F238E27FC236}">
                <a16:creationId xmlns:a16="http://schemas.microsoft.com/office/drawing/2014/main" id="{8B5F3709-8240-9D3A-81B1-A6830F954527}"/>
              </a:ext>
            </a:extLst>
          </p:cNvPr>
          <p:cNvSpPr txBox="1"/>
          <p:nvPr/>
        </p:nvSpPr>
        <p:spPr>
          <a:xfrm>
            <a:off x="6925438" y="3942945"/>
            <a:ext cx="4627073" cy="2686698"/>
          </a:xfrm>
          <a:prstGeom prst="rect">
            <a:avLst/>
          </a:prstGeom>
          <a:noFill/>
        </p:spPr>
        <p:txBody>
          <a:bodyPr wrap="square" lIns="91440" tIns="45720" rIns="91440" bIns="45720" anchor="t">
            <a:spAutoFit/>
          </a:bodyPr>
          <a:lstStyle/>
          <a:p>
            <a:pPr marL="285750" indent="-285750" defTabSz="609630">
              <a:lnSpc>
                <a:spcPct val="107000"/>
              </a:lnSpc>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Monitor and evaluate performance and impact of LCNC initiatives.</a:t>
            </a:r>
            <a:endParaRPr lang="en-US" sz="1500">
              <a:solidFill>
                <a:schemeClr val="bg1"/>
              </a:solidFill>
              <a:latin typeface="Poppins" panose="00000500000000000000" pitchFamily="2" charset="0"/>
              <a:cs typeface="Poppins" panose="00000500000000000000" pitchFamily="2" charset="0"/>
            </a:endParaRPr>
          </a:p>
          <a:p>
            <a:pPr marL="285750" indent="-285750" defTabSz="609630">
              <a:lnSpc>
                <a:spcPct val="107000"/>
              </a:lnSpc>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Provide guidance and support to LCNC project teams</a:t>
            </a:r>
            <a:endParaRPr lang="en-US" sz="1500">
              <a:solidFill>
                <a:schemeClr val="bg1"/>
              </a:solidFill>
              <a:latin typeface="Poppins" panose="00000500000000000000" pitchFamily="2" charset="0"/>
              <a:cs typeface="Poppins" panose="00000500000000000000" pitchFamily="2" charset="0"/>
            </a:endParaRPr>
          </a:p>
          <a:p>
            <a:pPr marL="285750" indent="-285750" defTabSz="609630">
              <a:lnSpc>
                <a:spcPct val="107000"/>
              </a:lnSpc>
              <a:buFont typeface="Wingdings" panose="05000000000000000000" pitchFamily="2" charset="2"/>
              <a:buChar char="§"/>
            </a:pPr>
            <a:r>
              <a:rPr lang="en-US" sz="1500">
                <a:solidFill>
                  <a:schemeClr val="bg1"/>
                </a:solidFill>
                <a:latin typeface="Poppins" panose="00000500000000000000" pitchFamily="2" charset="0"/>
                <a:ea typeface="Tahoma"/>
                <a:cs typeface="Poppins" panose="00000500000000000000" pitchFamily="2" charset="0"/>
              </a:rPr>
              <a:t>Ensure security, compliance, and risk management considerations are addressed in low code/no code development projects.</a:t>
            </a:r>
          </a:p>
          <a:p>
            <a:pPr defTabSz="609630">
              <a:lnSpc>
                <a:spcPct val="107000"/>
              </a:lnSpc>
            </a:pPr>
            <a:endParaRPr lang="en-US" sz="1500">
              <a:solidFill>
                <a:schemeClr val="bg1"/>
              </a:solidFill>
              <a:latin typeface="Poppins" panose="00000500000000000000" pitchFamily="2" charset="0"/>
              <a:ea typeface="Tahoma"/>
              <a:cs typeface="Poppins" panose="00000500000000000000" pitchFamily="2" charset="0"/>
            </a:endParaRPr>
          </a:p>
          <a:p>
            <a:pPr marL="190500" indent="-190500" defTabSz="609630">
              <a:lnSpc>
                <a:spcPct val="130000"/>
              </a:lnSpc>
              <a:buFont typeface="Arial" panose="020B0604020202020204" pitchFamily="34" charset="0"/>
              <a:buChar char="•"/>
            </a:pPr>
            <a:endParaRPr lang="en-US" sz="1500">
              <a:solidFill>
                <a:srgbClr val="FFFFFF"/>
              </a:solidFill>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D2CC4D2C-E9EE-C900-7185-E759AE668EA7}"/>
              </a:ext>
            </a:extLst>
          </p:cNvPr>
          <p:cNvSpPr txBox="1"/>
          <p:nvPr/>
        </p:nvSpPr>
        <p:spPr>
          <a:xfrm>
            <a:off x="1486451" y="1784898"/>
            <a:ext cx="4450522" cy="1271502"/>
          </a:xfrm>
          <a:prstGeom prst="rect">
            <a:avLst/>
          </a:prstGeom>
          <a:noFill/>
        </p:spPr>
        <p:txBody>
          <a:bodyPr wrap="square">
            <a:spAutoFit/>
          </a:bodyPr>
          <a:lstStyle/>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Start where you are</a:t>
            </a:r>
          </a:p>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Maximize business value from the use of Microsoft Low Code No Code</a:t>
            </a:r>
          </a:p>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IOT co-creation of value with Agencies</a:t>
            </a:r>
          </a:p>
        </p:txBody>
      </p:sp>
      <p:sp>
        <p:nvSpPr>
          <p:cNvPr id="36" name="TextBox 35">
            <a:extLst>
              <a:ext uri="{FF2B5EF4-FFF2-40B4-BE49-F238E27FC236}">
                <a16:creationId xmlns:a16="http://schemas.microsoft.com/office/drawing/2014/main" id="{7FE36FDA-FA3A-E7A7-218E-B575F0EF32B1}"/>
              </a:ext>
            </a:extLst>
          </p:cNvPr>
          <p:cNvSpPr txBox="1"/>
          <p:nvPr/>
        </p:nvSpPr>
        <p:spPr>
          <a:xfrm>
            <a:off x="6925438" y="1748738"/>
            <a:ext cx="4724401" cy="1571584"/>
          </a:xfrm>
          <a:prstGeom prst="rect">
            <a:avLst/>
          </a:prstGeom>
          <a:noFill/>
        </p:spPr>
        <p:txBody>
          <a:bodyPr wrap="square">
            <a:spAutoFit/>
          </a:bodyPr>
          <a:lstStyle/>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Balance Governance &amp; Innovation</a:t>
            </a:r>
          </a:p>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Partnership</a:t>
            </a:r>
          </a:p>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Embrace IOT Enterprise Standards (Security, Integration, Data, etc.)</a:t>
            </a:r>
          </a:p>
          <a:p>
            <a:pPr marL="285750" indent="-285750" defTabSz="609630">
              <a:lnSpc>
                <a:spcPct val="130000"/>
              </a:lnSpc>
              <a:buFont typeface="Wingdings" panose="05000000000000000000" pitchFamily="2" charset="2"/>
              <a:buChar char="§"/>
            </a:pPr>
            <a:r>
              <a:rPr lang="en-US" sz="1500">
                <a:solidFill>
                  <a:srgbClr val="2D2926"/>
                </a:solidFill>
                <a:latin typeface="Poppins" panose="00000500000000000000" pitchFamily="2" charset="0"/>
                <a:cs typeface="Poppins" panose="00000500000000000000" pitchFamily="2" charset="0"/>
              </a:rPr>
              <a:t>Keep it Simple</a:t>
            </a:r>
          </a:p>
        </p:txBody>
      </p:sp>
      <p:pic>
        <p:nvPicPr>
          <p:cNvPr id="5" name="Picture 4" descr="A logo with a green circle and blue text&#10;&#10;Description automatically generated">
            <a:extLst>
              <a:ext uri="{FF2B5EF4-FFF2-40B4-BE49-F238E27FC236}">
                <a16:creationId xmlns:a16="http://schemas.microsoft.com/office/drawing/2014/main" id="{A29EBA09-0E9C-20A7-4FFF-E0121D471239}"/>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extLst>
      <p:ext uri="{BB962C8B-B14F-4D97-AF65-F5344CB8AC3E}">
        <p14:creationId xmlns:p14="http://schemas.microsoft.com/office/powerpoint/2010/main" val="300993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utoShape 20">
            <a:extLst>
              <a:ext uri="{FF2B5EF4-FFF2-40B4-BE49-F238E27FC236}">
                <a16:creationId xmlns:a16="http://schemas.microsoft.com/office/drawing/2014/main" id="{0CCE070C-A90F-28E6-5051-5CE876653E52}"/>
              </a:ext>
            </a:extLst>
          </p:cNvPr>
          <p:cNvSpPr/>
          <p:nvPr/>
        </p:nvSpPr>
        <p:spPr>
          <a:xfrm>
            <a:off x="836162" y="3585969"/>
            <a:ext cx="5564638" cy="706631"/>
          </a:xfrm>
          <a:prstGeom prst="rect">
            <a:avLst/>
          </a:prstGeom>
          <a:solidFill>
            <a:srgbClr val="FFC000">
              <a:alpha val="80000"/>
            </a:srgbClr>
          </a:solidFill>
          <a:ln>
            <a:solidFill>
              <a:srgbClr val="24365C"/>
            </a:solidFill>
          </a:ln>
        </p:spPr>
        <p:txBody>
          <a:bodyPr/>
          <a:lstStyle/>
          <a:p>
            <a:endParaRPr lang="en-US"/>
          </a:p>
        </p:txBody>
      </p:sp>
      <p:cxnSp>
        <p:nvCxnSpPr>
          <p:cNvPr id="125" name="Straight Arrow Connector 124">
            <a:extLst>
              <a:ext uri="{FF2B5EF4-FFF2-40B4-BE49-F238E27FC236}">
                <a16:creationId xmlns:a16="http://schemas.microsoft.com/office/drawing/2014/main" id="{083E5C7D-7B88-75B9-E17A-8CFE557F1774}"/>
              </a:ext>
            </a:extLst>
          </p:cNvPr>
          <p:cNvCxnSpPr>
            <a:cxnSpLocks/>
          </p:cNvCxnSpPr>
          <p:nvPr/>
        </p:nvCxnSpPr>
        <p:spPr>
          <a:xfrm flipH="1">
            <a:off x="2590800" y="3987800"/>
            <a:ext cx="468031"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F7DEF4A-E806-967C-AA19-640B6EA88F05}"/>
              </a:ext>
            </a:extLst>
          </p:cNvPr>
          <p:cNvCxnSpPr>
            <a:cxnSpLocks/>
          </p:cNvCxnSpPr>
          <p:nvPr/>
        </p:nvCxnSpPr>
        <p:spPr>
          <a:xfrm>
            <a:off x="4277067" y="3987800"/>
            <a:ext cx="396533"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D312FEB-6405-6157-4867-C11A4644A73B}"/>
              </a:ext>
            </a:extLst>
          </p:cNvPr>
          <p:cNvCxnSpPr/>
          <p:nvPr/>
        </p:nvCxnSpPr>
        <p:spPr>
          <a:xfrm>
            <a:off x="5495064" y="4089400"/>
            <a:ext cx="0" cy="30480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B4FE7C0-C08E-A76C-2E3E-25C54BA2174D}"/>
              </a:ext>
            </a:extLst>
          </p:cNvPr>
          <p:cNvCxnSpPr/>
          <p:nvPr/>
        </p:nvCxnSpPr>
        <p:spPr>
          <a:xfrm>
            <a:off x="1828800" y="4089400"/>
            <a:ext cx="0" cy="30480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7FADF3E-B89F-B1E0-B825-A6E9114BDE13}"/>
              </a:ext>
            </a:extLst>
          </p:cNvPr>
          <p:cNvCxnSpPr/>
          <p:nvPr/>
        </p:nvCxnSpPr>
        <p:spPr>
          <a:xfrm>
            <a:off x="3708400" y="3378200"/>
            <a:ext cx="0" cy="30480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FDB973B-0CB6-7376-CE20-8C87476DD301}"/>
              </a:ext>
            </a:extLst>
          </p:cNvPr>
          <p:cNvCxnSpPr/>
          <p:nvPr/>
        </p:nvCxnSpPr>
        <p:spPr>
          <a:xfrm>
            <a:off x="3708400" y="2616200"/>
            <a:ext cx="0" cy="30480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DB043C7-B936-CE7C-C24B-282B0AE26E11}"/>
              </a:ext>
            </a:extLst>
          </p:cNvPr>
          <p:cNvCxnSpPr/>
          <p:nvPr/>
        </p:nvCxnSpPr>
        <p:spPr>
          <a:xfrm>
            <a:off x="3708400" y="1905000"/>
            <a:ext cx="0" cy="30480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sp>
        <p:nvSpPr>
          <p:cNvPr id="20" name="AutoShape 20"/>
          <p:cNvSpPr/>
          <p:nvPr/>
        </p:nvSpPr>
        <p:spPr>
          <a:xfrm>
            <a:off x="2869018" y="1498600"/>
            <a:ext cx="1573945" cy="518160"/>
          </a:xfrm>
          <a:prstGeom prst="rect">
            <a:avLst/>
          </a:prstGeom>
          <a:solidFill>
            <a:srgbClr val="24365C"/>
          </a:solidFill>
          <a:ln>
            <a:solidFill>
              <a:srgbClr val="9B9FA1"/>
            </a:solidFill>
          </a:ln>
        </p:spPr>
        <p:txBody>
          <a:bodyPr/>
          <a:lstStyle/>
          <a:p>
            <a:endParaRPr lang="en-US"/>
          </a:p>
        </p:txBody>
      </p:sp>
      <p:sp>
        <p:nvSpPr>
          <p:cNvPr id="22" name="AutoShape 22"/>
          <p:cNvSpPr/>
          <p:nvPr/>
        </p:nvSpPr>
        <p:spPr>
          <a:xfrm>
            <a:off x="4693147" y="3690272"/>
            <a:ext cx="1577332" cy="518160"/>
          </a:xfrm>
          <a:prstGeom prst="rect">
            <a:avLst/>
          </a:prstGeom>
          <a:solidFill>
            <a:srgbClr val="00629B"/>
          </a:solidFill>
          <a:ln>
            <a:solidFill>
              <a:srgbClr val="24365C"/>
            </a:solidFill>
          </a:ln>
        </p:spPr>
        <p:txBody>
          <a:bodyPr/>
          <a:lstStyle/>
          <a:p>
            <a:endParaRPr lang="en-US"/>
          </a:p>
        </p:txBody>
      </p:sp>
      <p:sp>
        <p:nvSpPr>
          <p:cNvPr id="32" name="TextBox 32"/>
          <p:cNvSpPr txBox="1"/>
          <p:nvPr/>
        </p:nvSpPr>
        <p:spPr>
          <a:xfrm>
            <a:off x="4862346" y="3819973"/>
            <a:ext cx="1238933" cy="182614"/>
          </a:xfrm>
          <a:prstGeom prst="rect">
            <a:avLst/>
          </a:prstGeom>
        </p:spPr>
        <p:txBody>
          <a:bodyPr lIns="0" tIns="0" rIns="0" bIns="0" rtlCol="0" anchor="t">
            <a:spAutoFit/>
          </a:bodyPr>
          <a:lstStyle/>
          <a:p>
            <a:pPr algn="ctr" defTabSz="609630">
              <a:lnSpc>
                <a:spcPts val="1493"/>
              </a:lnSpc>
            </a:pPr>
            <a:r>
              <a:rPr lang="en-US" sz="1067">
                <a:solidFill>
                  <a:srgbClr val="FFFFFF"/>
                </a:solidFill>
                <a:latin typeface="Poppins" panose="00000500000000000000" pitchFamily="2" charset="0"/>
                <a:cs typeface="Poppins" panose="00000500000000000000" pitchFamily="2" charset="0"/>
              </a:rPr>
              <a:t>Architect(s)</a:t>
            </a:r>
          </a:p>
        </p:txBody>
      </p:sp>
      <p:sp>
        <p:nvSpPr>
          <p:cNvPr id="36" name="AutoShape 36"/>
          <p:cNvSpPr/>
          <p:nvPr/>
        </p:nvSpPr>
        <p:spPr>
          <a:xfrm>
            <a:off x="2869018" y="3683000"/>
            <a:ext cx="1573945" cy="518160"/>
          </a:xfrm>
          <a:prstGeom prst="rect">
            <a:avLst/>
          </a:prstGeom>
          <a:solidFill>
            <a:srgbClr val="00629B"/>
          </a:solidFill>
          <a:ln>
            <a:solidFill>
              <a:srgbClr val="24365C"/>
            </a:solidFill>
          </a:ln>
        </p:spPr>
        <p:txBody>
          <a:bodyPr/>
          <a:lstStyle/>
          <a:p>
            <a:endParaRPr lang="en-US"/>
          </a:p>
        </p:txBody>
      </p:sp>
      <p:sp>
        <p:nvSpPr>
          <p:cNvPr id="38" name="AutoShape 38"/>
          <p:cNvSpPr/>
          <p:nvPr/>
        </p:nvSpPr>
        <p:spPr>
          <a:xfrm>
            <a:off x="1017562" y="3683000"/>
            <a:ext cx="1577332" cy="518160"/>
          </a:xfrm>
          <a:prstGeom prst="rect">
            <a:avLst/>
          </a:prstGeom>
          <a:solidFill>
            <a:srgbClr val="00629B"/>
          </a:solidFill>
          <a:ln>
            <a:solidFill>
              <a:srgbClr val="24365C"/>
            </a:solidFill>
          </a:ln>
        </p:spPr>
        <p:txBody>
          <a:bodyPr/>
          <a:lstStyle/>
          <a:p>
            <a:endParaRPr lang="en-US"/>
          </a:p>
        </p:txBody>
      </p:sp>
      <p:sp>
        <p:nvSpPr>
          <p:cNvPr id="78" name="TextBox 14">
            <a:extLst>
              <a:ext uri="{FF2B5EF4-FFF2-40B4-BE49-F238E27FC236}">
                <a16:creationId xmlns:a16="http://schemas.microsoft.com/office/drawing/2014/main" id="{525ED7F6-73D7-62A3-C264-699F07266720}"/>
              </a:ext>
            </a:extLst>
          </p:cNvPr>
          <p:cNvSpPr txBox="1"/>
          <p:nvPr/>
        </p:nvSpPr>
        <p:spPr>
          <a:xfrm>
            <a:off x="0" y="324041"/>
            <a:ext cx="12192000" cy="808426"/>
          </a:xfrm>
          <a:prstGeom prst="rect">
            <a:avLst/>
          </a:prstGeom>
        </p:spPr>
        <p:txBody>
          <a:bodyPr wrap="square" lIns="0" tIns="0" rIns="0" bIns="0" rtlCol="0" anchor="t">
            <a:spAutoFit/>
          </a:bodyPr>
          <a:lstStyle/>
          <a:p>
            <a:pPr algn="ctr" defTabSz="609630">
              <a:lnSpc>
                <a:spcPts val="6756"/>
              </a:lnSpc>
              <a:spcBef>
                <a:spcPct val="0"/>
              </a:spcBef>
            </a:pPr>
            <a:r>
              <a:rPr lang="en-US" sz="4300" b="1">
                <a:solidFill>
                  <a:srgbClr val="24365C"/>
                </a:solidFill>
                <a:latin typeface="Poppins Medium" panose="00000600000000000000" pitchFamily="2" charset="0"/>
                <a:cs typeface="Poppins Medium" panose="00000600000000000000" pitchFamily="2" charset="0"/>
              </a:rPr>
              <a:t>Organizational Team &amp; Groups</a:t>
            </a:r>
          </a:p>
        </p:txBody>
      </p:sp>
      <p:sp>
        <p:nvSpPr>
          <p:cNvPr id="79" name="AutoShape 20">
            <a:extLst>
              <a:ext uri="{FF2B5EF4-FFF2-40B4-BE49-F238E27FC236}">
                <a16:creationId xmlns:a16="http://schemas.microsoft.com/office/drawing/2014/main" id="{E0AA56E1-3E65-561C-10D7-160C61D2491A}"/>
              </a:ext>
            </a:extLst>
          </p:cNvPr>
          <p:cNvSpPr/>
          <p:nvPr/>
        </p:nvSpPr>
        <p:spPr>
          <a:xfrm>
            <a:off x="2869018" y="2209800"/>
            <a:ext cx="1573945" cy="518160"/>
          </a:xfrm>
          <a:prstGeom prst="rect">
            <a:avLst/>
          </a:prstGeom>
          <a:solidFill>
            <a:srgbClr val="24365C"/>
          </a:solidFill>
          <a:ln>
            <a:solidFill>
              <a:srgbClr val="9B9FA1"/>
            </a:solidFill>
          </a:ln>
        </p:spPr>
        <p:txBody>
          <a:bodyPr/>
          <a:lstStyle/>
          <a:p>
            <a:endParaRPr lang="en-US"/>
          </a:p>
        </p:txBody>
      </p:sp>
      <p:sp>
        <p:nvSpPr>
          <p:cNvPr id="81" name="AutoShape 20">
            <a:extLst>
              <a:ext uri="{FF2B5EF4-FFF2-40B4-BE49-F238E27FC236}">
                <a16:creationId xmlns:a16="http://schemas.microsoft.com/office/drawing/2014/main" id="{BD03CE61-FF46-3A04-00C0-A5DB0E88539C}"/>
              </a:ext>
            </a:extLst>
          </p:cNvPr>
          <p:cNvSpPr/>
          <p:nvPr/>
        </p:nvSpPr>
        <p:spPr>
          <a:xfrm>
            <a:off x="2869018" y="2921000"/>
            <a:ext cx="1573945" cy="518160"/>
          </a:xfrm>
          <a:prstGeom prst="rect">
            <a:avLst/>
          </a:prstGeom>
          <a:solidFill>
            <a:srgbClr val="24365C"/>
          </a:solidFill>
          <a:ln>
            <a:solidFill>
              <a:srgbClr val="9B9FA1"/>
            </a:solidFill>
          </a:ln>
        </p:spPr>
        <p:txBody>
          <a:bodyPr/>
          <a:lstStyle/>
          <a:p>
            <a:endParaRPr lang="en-US"/>
          </a:p>
        </p:txBody>
      </p:sp>
      <p:sp>
        <p:nvSpPr>
          <p:cNvPr id="83" name="AutoShape 38">
            <a:extLst>
              <a:ext uri="{FF2B5EF4-FFF2-40B4-BE49-F238E27FC236}">
                <a16:creationId xmlns:a16="http://schemas.microsoft.com/office/drawing/2014/main" id="{3AAFA81E-B44B-9675-B22D-F84ED16692EA}"/>
              </a:ext>
            </a:extLst>
          </p:cNvPr>
          <p:cNvSpPr/>
          <p:nvPr/>
        </p:nvSpPr>
        <p:spPr>
          <a:xfrm>
            <a:off x="1019771" y="6136554"/>
            <a:ext cx="1577332" cy="518160"/>
          </a:xfrm>
          <a:prstGeom prst="rect">
            <a:avLst/>
          </a:prstGeom>
          <a:solidFill>
            <a:srgbClr val="3CA503"/>
          </a:solidFill>
          <a:ln>
            <a:solidFill>
              <a:srgbClr val="24365C"/>
            </a:solidFill>
          </a:ln>
        </p:spPr>
        <p:txBody>
          <a:bodyPr/>
          <a:lstStyle/>
          <a:p>
            <a:endParaRPr lang="en-US"/>
          </a:p>
        </p:txBody>
      </p:sp>
      <p:sp>
        <p:nvSpPr>
          <p:cNvPr id="84" name="AutoShape 38">
            <a:extLst>
              <a:ext uri="{FF2B5EF4-FFF2-40B4-BE49-F238E27FC236}">
                <a16:creationId xmlns:a16="http://schemas.microsoft.com/office/drawing/2014/main" id="{BC6BBA2D-27E6-946E-35C0-2F8C66C2CCC5}"/>
              </a:ext>
            </a:extLst>
          </p:cNvPr>
          <p:cNvSpPr/>
          <p:nvPr/>
        </p:nvSpPr>
        <p:spPr>
          <a:xfrm>
            <a:off x="1017562" y="4394200"/>
            <a:ext cx="1577332" cy="314596"/>
          </a:xfrm>
          <a:prstGeom prst="rect">
            <a:avLst/>
          </a:prstGeom>
          <a:solidFill>
            <a:srgbClr val="3CA503"/>
          </a:solidFill>
          <a:ln>
            <a:solidFill>
              <a:srgbClr val="24365C"/>
            </a:solidFill>
          </a:ln>
        </p:spPr>
        <p:txBody>
          <a:bodyPr/>
          <a:lstStyle/>
          <a:p>
            <a:endParaRPr lang="en-US"/>
          </a:p>
        </p:txBody>
      </p:sp>
      <p:sp>
        <p:nvSpPr>
          <p:cNvPr id="85" name="AutoShape 38">
            <a:extLst>
              <a:ext uri="{FF2B5EF4-FFF2-40B4-BE49-F238E27FC236}">
                <a16:creationId xmlns:a16="http://schemas.microsoft.com/office/drawing/2014/main" id="{34E62C27-C1BA-DA77-4743-19EEBB185ED9}"/>
              </a:ext>
            </a:extLst>
          </p:cNvPr>
          <p:cNvSpPr/>
          <p:nvPr/>
        </p:nvSpPr>
        <p:spPr>
          <a:xfrm>
            <a:off x="1017562" y="4764954"/>
            <a:ext cx="1577332" cy="314596"/>
          </a:xfrm>
          <a:prstGeom prst="rect">
            <a:avLst/>
          </a:prstGeom>
          <a:solidFill>
            <a:srgbClr val="3CA503"/>
          </a:solidFill>
          <a:ln>
            <a:solidFill>
              <a:srgbClr val="24365C"/>
            </a:solidFill>
          </a:ln>
        </p:spPr>
        <p:txBody>
          <a:bodyPr/>
          <a:lstStyle/>
          <a:p>
            <a:endParaRPr lang="en-US"/>
          </a:p>
        </p:txBody>
      </p:sp>
      <p:sp>
        <p:nvSpPr>
          <p:cNvPr id="86" name="AutoShape 38">
            <a:extLst>
              <a:ext uri="{FF2B5EF4-FFF2-40B4-BE49-F238E27FC236}">
                <a16:creationId xmlns:a16="http://schemas.microsoft.com/office/drawing/2014/main" id="{CB07784F-6DA0-99CE-5151-03D3ED691057}"/>
              </a:ext>
            </a:extLst>
          </p:cNvPr>
          <p:cNvSpPr/>
          <p:nvPr/>
        </p:nvSpPr>
        <p:spPr>
          <a:xfrm>
            <a:off x="1017562" y="5323754"/>
            <a:ext cx="1577332" cy="314596"/>
          </a:xfrm>
          <a:prstGeom prst="rect">
            <a:avLst/>
          </a:prstGeom>
          <a:solidFill>
            <a:srgbClr val="3CA503"/>
          </a:solidFill>
          <a:ln>
            <a:solidFill>
              <a:srgbClr val="24365C"/>
            </a:solidFill>
          </a:ln>
        </p:spPr>
        <p:txBody>
          <a:bodyPr/>
          <a:lstStyle/>
          <a:p>
            <a:endParaRPr lang="en-US"/>
          </a:p>
        </p:txBody>
      </p:sp>
      <p:sp>
        <p:nvSpPr>
          <p:cNvPr id="87" name="AutoShape 38">
            <a:extLst>
              <a:ext uri="{FF2B5EF4-FFF2-40B4-BE49-F238E27FC236}">
                <a16:creationId xmlns:a16="http://schemas.microsoft.com/office/drawing/2014/main" id="{3D2F4D01-5EE1-2754-1290-FEED321125D2}"/>
              </a:ext>
            </a:extLst>
          </p:cNvPr>
          <p:cNvSpPr/>
          <p:nvPr/>
        </p:nvSpPr>
        <p:spPr>
          <a:xfrm>
            <a:off x="1017562" y="5679354"/>
            <a:ext cx="1577332" cy="314596"/>
          </a:xfrm>
          <a:prstGeom prst="rect">
            <a:avLst/>
          </a:prstGeom>
          <a:solidFill>
            <a:srgbClr val="3CA503"/>
          </a:solidFill>
          <a:ln>
            <a:solidFill>
              <a:srgbClr val="24365C"/>
            </a:solidFill>
          </a:ln>
        </p:spPr>
        <p:txBody>
          <a:bodyPr/>
          <a:lstStyle/>
          <a:p>
            <a:endParaRPr lang="en-US"/>
          </a:p>
        </p:txBody>
      </p:sp>
      <p:sp>
        <p:nvSpPr>
          <p:cNvPr id="88" name="AutoShape 38">
            <a:extLst>
              <a:ext uri="{FF2B5EF4-FFF2-40B4-BE49-F238E27FC236}">
                <a16:creationId xmlns:a16="http://schemas.microsoft.com/office/drawing/2014/main" id="{649F648C-B7C5-5C27-868E-61CA2DE540E7}"/>
              </a:ext>
            </a:extLst>
          </p:cNvPr>
          <p:cNvSpPr/>
          <p:nvPr/>
        </p:nvSpPr>
        <p:spPr>
          <a:xfrm>
            <a:off x="4693147" y="6136554"/>
            <a:ext cx="1577332" cy="518160"/>
          </a:xfrm>
          <a:prstGeom prst="rect">
            <a:avLst/>
          </a:prstGeom>
          <a:solidFill>
            <a:srgbClr val="3CA503"/>
          </a:solidFill>
          <a:ln>
            <a:solidFill>
              <a:srgbClr val="24365C"/>
            </a:solidFill>
          </a:ln>
        </p:spPr>
        <p:txBody>
          <a:bodyPr/>
          <a:lstStyle/>
          <a:p>
            <a:endParaRPr lang="en-US"/>
          </a:p>
        </p:txBody>
      </p:sp>
      <p:sp>
        <p:nvSpPr>
          <p:cNvPr id="89" name="AutoShape 38">
            <a:extLst>
              <a:ext uri="{FF2B5EF4-FFF2-40B4-BE49-F238E27FC236}">
                <a16:creationId xmlns:a16="http://schemas.microsoft.com/office/drawing/2014/main" id="{65E80793-D550-7410-4431-2FACC6193C09}"/>
              </a:ext>
            </a:extLst>
          </p:cNvPr>
          <p:cNvSpPr/>
          <p:nvPr/>
        </p:nvSpPr>
        <p:spPr>
          <a:xfrm>
            <a:off x="4693147" y="5325339"/>
            <a:ext cx="1577332" cy="314596"/>
          </a:xfrm>
          <a:prstGeom prst="rect">
            <a:avLst/>
          </a:prstGeom>
          <a:solidFill>
            <a:srgbClr val="9B9FA1"/>
          </a:solidFill>
          <a:ln>
            <a:solidFill>
              <a:srgbClr val="24365C"/>
            </a:solidFill>
          </a:ln>
        </p:spPr>
        <p:txBody>
          <a:bodyPr/>
          <a:lstStyle/>
          <a:p>
            <a:endParaRPr lang="en-US"/>
          </a:p>
        </p:txBody>
      </p:sp>
      <p:sp>
        <p:nvSpPr>
          <p:cNvPr id="90" name="AutoShape 38">
            <a:extLst>
              <a:ext uri="{FF2B5EF4-FFF2-40B4-BE49-F238E27FC236}">
                <a16:creationId xmlns:a16="http://schemas.microsoft.com/office/drawing/2014/main" id="{2825C51A-A38F-8DA5-8F8B-16C4CBF0CE2A}"/>
              </a:ext>
            </a:extLst>
          </p:cNvPr>
          <p:cNvSpPr/>
          <p:nvPr/>
        </p:nvSpPr>
        <p:spPr>
          <a:xfrm>
            <a:off x="4693147" y="4406275"/>
            <a:ext cx="1577332" cy="314596"/>
          </a:xfrm>
          <a:prstGeom prst="rect">
            <a:avLst/>
          </a:prstGeom>
          <a:solidFill>
            <a:srgbClr val="9B9FA1"/>
          </a:solidFill>
          <a:ln>
            <a:solidFill>
              <a:srgbClr val="24365C"/>
            </a:solidFill>
          </a:ln>
        </p:spPr>
        <p:txBody>
          <a:bodyPr/>
          <a:lstStyle/>
          <a:p>
            <a:endParaRPr lang="en-US"/>
          </a:p>
        </p:txBody>
      </p:sp>
      <p:sp>
        <p:nvSpPr>
          <p:cNvPr id="91" name="AutoShape 38">
            <a:extLst>
              <a:ext uri="{FF2B5EF4-FFF2-40B4-BE49-F238E27FC236}">
                <a16:creationId xmlns:a16="http://schemas.microsoft.com/office/drawing/2014/main" id="{40CCE879-D957-E4BE-53A9-3599435CDE47}"/>
              </a:ext>
            </a:extLst>
          </p:cNvPr>
          <p:cNvSpPr/>
          <p:nvPr/>
        </p:nvSpPr>
        <p:spPr>
          <a:xfrm>
            <a:off x="4693147" y="4777029"/>
            <a:ext cx="1577332" cy="314596"/>
          </a:xfrm>
          <a:prstGeom prst="rect">
            <a:avLst/>
          </a:prstGeom>
          <a:solidFill>
            <a:srgbClr val="9B9FA1"/>
          </a:solidFill>
          <a:ln>
            <a:solidFill>
              <a:srgbClr val="24365C"/>
            </a:solidFill>
          </a:ln>
        </p:spPr>
        <p:txBody>
          <a:bodyPr/>
          <a:lstStyle/>
          <a:p>
            <a:endParaRPr lang="en-US"/>
          </a:p>
        </p:txBody>
      </p:sp>
      <p:sp>
        <p:nvSpPr>
          <p:cNvPr id="97" name="TextBox 32">
            <a:extLst>
              <a:ext uri="{FF2B5EF4-FFF2-40B4-BE49-F238E27FC236}">
                <a16:creationId xmlns:a16="http://schemas.microsoft.com/office/drawing/2014/main" id="{0D1B2005-DE28-38CB-1050-4574A53E1BBF}"/>
              </a:ext>
            </a:extLst>
          </p:cNvPr>
          <p:cNvSpPr txBox="1"/>
          <p:nvPr/>
        </p:nvSpPr>
        <p:spPr>
          <a:xfrm>
            <a:off x="3088934" y="1573954"/>
            <a:ext cx="1238933" cy="374974"/>
          </a:xfrm>
          <a:prstGeom prst="rect">
            <a:avLst/>
          </a:prstGeom>
        </p:spPr>
        <p:txBody>
          <a:bodyPr lIns="0" tIns="0" rIns="0" bIns="0" rtlCol="0" anchor="t">
            <a:spAutoFit/>
          </a:bodyPr>
          <a:lstStyle/>
          <a:p>
            <a:pPr algn="ctr" defTabSz="609630">
              <a:lnSpc>
                <a:spcPts val="1493"/>
              </a:lnSpc>
            </a:pPr>
            <a:r>
              <a:rPr lang="en-US" sz="1050">
                <a:solidFill>
                  <a:srgbClr val="FFFFFF"/>
                </a:solidFill>
                <a:latin typeface="Poppins"/>
                <a:cs typeface="Poppins"/>
              </a:rPr>
              <a:t>Steering Committee</a:t>
            </a:r>
            <a:endParaRPr lang="en-US" sz="1050">
              <a:solidFill>
                <a:srgbClr val="FFFFFF"/>
              </a:solidFill>
              <a:latin typeface="Poppins" panose="00000500000000000000" pitchFamily="2" charset="0"/>
              <a:cs typeface="Poppins" panose="00000500000000000000" pitchFamily="2" charset="0"/>
            </a:endParaRPr>
          </a:p>
        </p:txBody>
      </p:sp>
      <p:sp>
        <p:nvSpPr>
          <p:cNvPr id="98" name="TextBox 32">
            <a:extLst>
              <a:ext uri="{FF2B5EF4-FFF2-40B4-BE49-F238E27FC236}">
                <a16:creationId xmlns:a16="http://schemas.microsoft.com/office/drawing/2014/main" id="{7304EFFF-A37D-1690-4C56-9250130346C8}"/>
              </a:ext>
            </a:extLst>
          </p:cNvPr>
          <p:cNvSpPr txBox="1"/>
          <p:nvPr/>
        </p:nvSpPr>
        <p:spPr>
          <a:xfrm>
            <a:off x="3036524" y="2298847"/>
            <a:ext cx="1238933" cy="374974"/>
          </a:xfrm>
          <a:prstGeom prst="rect">
            <a:avLst/>
          </a:prstGeom>
        </p:spPr>
        <p:txBody>
          <a:bodyPr lIns="0" tIns="0" rIns="0" bIns="0" rtlCol="0" anchor="t">
            <a:spAutoFit/>
          </a:bodyPr>
          <a:lstStyle/>
          <a:p>
            <a:pPr algn="ctr" defTabSz="609630">
              <a:lnSpc>
                <a:spcPts val="1493"/>
              </a:lnSpc>
            </a:pPr>
            <a:r>
              <a:rPr lang="en-US" sz="1067" err="1">
                <a:solidFill>
                  <a:srgbClr val="FFFFFF"/>
                </a:solidFill>
                <a:latin typeface="Poppins" panose="00000500000000000000" pitchFamily="2" charset="0"/>
                <a:cs typeface="Poppins" panose="00000500000000000000" pitchFamily="2" charset="0"/>
              </a:rPr>
              <a:t>CoE</a:t>
            </a:r>
            <a:r>
              <a:rPr lang="en-US" sz="1067">
                <a:solidFill>
                  <a:srgbClr val="FFFFFF"/>
                </a:solidFill>
                <a:latin typeface="Poppins" panose="00000500000000000000" pitchFamily="2" charset="0"/>
                <a:cs typeface="Poppins" panose="00000500000000000000" pitchFamily="2" charset="0"/>
              </a:rPr>
              <a:t> Sponsor</a:t>
            </a:r>
          </a:p>
          <a:p>
            <a:pPr algn="ctr" defTabSz="609630">
              <a:lnSpc>
                <a:spcPts val="1493"/>
              </a:lnSpc>
            </a:pPr>
            <a:r>
              <a:rPr lang="en-US" sz="1067">
                <a:solidFill>
                  <a:srgbClr val="FFFFFF"/>
                </a:solidFill>
                <a:latin typeface="Poppins" panose="00000500000000000000" pitchFamily="2" charset="0"/>
                <a:cs typeface="Poppins" panose="00000500000000000000" pitchFamily="2" charset="0"/>
              </a:rPr>
              <a:t>Larry Jenkins</a:t>
            </a:r>
          </a:p>
        </p:txBody>
      </p:sp>
      <p:sp>
        <p:nvSpPr>
          <p:cNvPr id="99" name="TextBox 32">
            <a:extLst>
              <a:ext uri="{FF2B5EF4-FFF2-40B4-BE49-F238E27FC236}">
                <a16:creationId xmlns:a16="http://schemas.microsoft.com/office/drawing/2014/main" id="{4B500C28-F24A-1BEF-94FC-D1EBC63FB32D}"/>
              </a:ext>
            </a:extLst>
          </p:cNvPr>
          <p:cNvSpPr txBox="1"/>
          <p:nvPr/>
        </p:nvSpPr>
        <p:spPr>
          <a:xfrm>
            <a:off x="3036523" y="2986277"/>
            <a:ext cx="1238933" cy="374974"/>
          </a:xfrm>
          <a:prstGeom prst="rect">
            <a:avLst/>
          </a:prstGeom>
        </p:spPr>
        <p:txBody>
          <a:bodyPr lIns="0" tIns="0" rIns="0" bIns="0" rtlCol="0" anchor="t">
            <a:spAutoFit/>
          </a:bodyPr>
          <a:lstStyle/>
          <a:p>
            <a:pPr algn="ctr" defTabSz="609630">
              <a:lnSpc>
                <a:spcPts val="1493"/>
              </a:lnSpc>
            </a:pPr>
            <a:r>
              <a:rPr lang="en-US" sz="1067" err="1">
                <a:solidFill>
                  <a:srgbClr val="FFFFFF"/>
                </a:solidFill>
                <a:latin typeface="Poppins" panose="00000500000000000000" pitchFamily="2" charset="0"/>
                <a:cs typeface="Poppins" panose="00000500000000000000" pitchFamily="2" charset="0"/>
              </a:rPr>
              <a:t>CoE</a:t>
            </a:r>
            <a:r>
              <a:rPr lang="en-US" sz="1067">
                <a:solidFill>
                  <a:srgbClr val="FFFFFF"/>
                </a:solidFill>
                <a:latin typeface="Poppins" panose="00000500000000000000" pitchFamily="2" charset="0"/>
                <a:cs typeface="Poppins" panose="00000500000000000000" pitchFamily="2" charset="0"/>
              </a:rPr>
              <a:t> Governance</a:t>
            </a:r>
          </a:p>
          <a:p>
            <a:pPr algn="ctr" defTabSz="609630">
              <a:lnSpc>
                <a:spcPts val="1493"/>
              </a:lnSpc>
            </a:pPr>
            <a:r>
              <a:rPr lang="en-US" sz="1067">
                <a:solidFill>
                  <a:srgbClr val="FFFFFF"/>
                </a:solidFill>
                <a:latin typeface="Poppins" panose="00000500000000000000" pitchFamily="2" charset="0"/>
                <a:cs typeface="Poppins" panose="00000500000000000000" pitchFamily="2" charset="0"/>
              </a:rPr>
              <a:t>Committee</a:t>
            </a:r>
          </a:p>
        </p:txBody>
      </p:sp>
      <p:sp>
        <p:nvSpPr>
          <p:cNvPr id="100" name="TextBox 32">
            <a:extLst>
              <a:ext uri="{FF2B5EF4-FFF2-40B4-BE49-F238E27FC236}">
                <a16:creationId xmlns:a16="http://schemas.microsoft.com/office/drawing/2014/main" id="{4C1DC5C5-13E3-D029-1649-1A02172590CA}"/>
              </a:ext>
            </a:extLst>
          </p:cNvPr>
          <p:cNvSpPr txBox="1"/>
          <p:nvPr/>
        </p:nvSpPr>
        <p:spPr>
          <a:xfrm>
            <a:off x="3024554" y="3725929"/>
            <a:ext cx="1238933" cy="374974"/>
          </a:xfrm>
          <a:prstGeom prst="rect">
            <a:avLst/>
          </a:prstGeom>
        </p:spPr>
        <p:txBody>
          <a:bodyPr lIns="0" tIns="0" rIns="0" bIns="0" rtlCol="0" anchor="t">
            <a:spAutoFit/>
          </a:bodyPr>
          <a:lstStyle/>
          <a:p>
            <a:pPr algn="ctr" defTabSz="609630">
              <a:lnSpc>
                <a:spcPts val="1493"/>
              </a:lnSpc>
            </a:pPr>
            <a:r>
              <a:rPr lang="en-US" sz="1050" err="1">
                <a:solidFill>
                  <a:srgbClr val="FFFFFF"/>
                </a:solidFill>
                <a:latin typeface="Poppins"/>
                <a:cs typeface="Poppins"/>
              </a:rPr>
              <a:t>CoE</a:t>
            </a:r>
            <a:r>
              <a:rPr lang="en-US" sz="1050">
                <a:solidFill>
                  <a:srgbClr val="FFFFFF"/>
                </a:solidFill>
                <a:latin typeface="Poppins"/>
                <a:cs typeface="Poppins"/>
              </a:rPr>
              <a:t> Owner</a:t>
            </a:r>
          </a:p>
          <a:p>
            <a:pPr algn="ctr" defTabSz="609630">
              <a:lnSpc>
                <a:spcPts val="1493"/>
              </a:lnSpc>
            </a:pPr>
            <a:r>
              <a:rPr lang="en-US" sz="1050">
                <a:solidFill>
                  <a:srgbClr val="FFFFFF"/>
                </a:solidFill>
                <a:latin typeface="Poppins"/>
                <a:cs typeface="Poppins"/>
              </a:rPr>
              <a:t>Robert Evans </a:t>
            </a:r>
            <a:endParaRPr lang="en-US" sz="1050">
              <a:solidFill>
                <a:srgbClr val="FFFFFF"/>
              </a:solidFill>
              <a:latin typeface="Poppins" panose="00000500000000000000" pitchFamily="2" charset="0"/>
              <a:cs typeface="Poppins" panose="00000500000000000000" pitchFamily="2" charset="0"/>
            </a:endParaRPr>
          </a:p>
        </p:txBody>
      </p:sp>
      <p:sp>
        <p:nvSpPr>
          <p:cNvPr id="101" name="TextBox 32">
            <a:extLst>
              <a:ext uri="{FF2B5EF4-FFF2-40B4-BE49-F238E27FC236}">
                <a16:creationId xmlns:a16="http://schemas.microsoft.com/office/drawing/2014/main" id="{74111F1B-60AE-19F2-676D-3D1AFDFB409D}"/>
              </a:ext>
            </a:extLst>
          </p:cNvPr>
          <p:cNvSpPr txBox="1"/>
          <p:nvPr/>
        </p:nvSpPr>
        <p:spPr>
          <a:xfrm>
            <a:off x="1200425" y="3819972"/>
            <a:ext cx="1238933" cy="182614"/>
          </a:xfrm>
          <a:prstGeom prst="rect">
            <a:avLst/>
          </a:prstGeom>
        </p:spPr>
        <p:txBody>
          <a:bodyPr lIns="0" tIns="0" rIns="0" bIns="0" rtlCol="0" anchor="t">
            <a:spAutoFit/>
          </a:bodyPr>
          <a:lstStyle/>
          <a:p>
            <a:pPr algn="ctr" defTabSz="609630">
              <a:lnSpc>
                <a:spcPts val="1493"/>
              </a:lnSpc>
            </a:pPr>
            <a:r>
              <a:rPr lang="en-US" sz="1067" err="1">
                <a:solidFill>
                  <a:srgbClr val="FFFFFF"/>
                </a:solidFill>
                <a:latin typeface="Poppins" panose="00000500000000000000" pitchFamily="2" charset="0"/>
                <a:cs typeface="Poppins" panose="00000500000000000000" pitchFamily="2" charset="0"/>
              </a:rPr>
              <a:t>CoE</a:t>
            </a:r>
            <a:r>
              <a:rPr lang="en-US" sz="1067">
                <a:solidFill>
                  <a:srgbClr val="FFFFFF"/>
                </a:solidFill>
                <a:latin typeface="Poppins" panose="00000500000000000000" pitchFamily="2" charset="0"/>
                <a:cs typeface="Poppins" panose="00000500000000000000" pitchFamily="2" charset="0"/>
              </a:rPr>
              <a:t> Analyst(s)</a:t>
            </a:r>
          </a:p>
        </p:txBody>
      </p:sp>
      <p:sp>
        <p:nvSpPr>
          <p:cNvPr id="102" name="TextBox 32">
            <a:extLst>
              <a:ext uri="{FF2B5EF4-FFF2-40B4-BE49-F238E27FC236}">
                <a16:creationId xmlns:a16="http://schemas.microsoft.com/office/drawing/2014/main" id="{07E814F2-610E-6D4F-EBDE-6F13DAFC53E0}"/>
              </a:ext>
            </a:extLst>
          </p:cNvPr>
          <p:cNvSpPr txBox="1"/>
          <p:nvPr/>
        </p:nvSpPr>
        <p:spPr>
          <a:xfrm>
            <a:off x="4875598" y="4445000"/>
            <a:ext cx="1238933" cy="287130"/>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Tech Delivery Teams</a:t>
            </a:r>
          </a:p>
        </p:txBody>
      </p:sp>
      <p:sp>
        <p:nvSpPr>
          <p:cNvPr id="103" name="TextBox 32">
            <a:extLst>
              <a:ext uri="{FF2B5EF4-FFF2-40B4-BE49-F238E27FC236}">
                <a16:creationId xmlns:a16="http://schemas.microsoft.com/office/drawing/2014/main" id="{EB9F3174-38CE-211C-595C-7F5A953BFD56}"/>
              </a:ext>
            </a:extLst>
          </p:cNvPr>
          <p:cNvSpPr txBox="1"/>
          <p:nvPr/>
        </p:nvSpPr>
        <p:spPr>
          <a:xfrm>
            <a:off x="4876800" y="4789219"/>
            <a:ext cx="1238933" cy="287130"/>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Pro Dev LCNC Delivery Teams</a:t>
            </a:r>
          </a:p>
        </p:txBody>
      </p:sp>
      <p:sp>
        <p:nvSpPr>
          <p:cNvPr id="104" name="TextBox 32">
            <a:extLst>
              <a:ext uri="{FF2B5EF4-FFF2-40B4-BE49-F238E27FC236}">
                <a16:creationId xmlns:a16="http://schemas.microsoft.com/office/drawing/2014/main" id="{A43C38A4-BDF4-5290-2EAE-DA7E0407E76B}"/>
              </a:ext>
            </a:extLst>
          </p:cNvPr>
          <p:cNvSpPr txBox="1"/>
          <p:nvPr/>
        </p:nvSpPr>
        <p:spPr>
          <a:xfrm>
            <a:off x="4857068" y="5343025"/>
            <a:ext cx="1238933" cy="287130"/>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Community of Practice</a:t>
            </a:r>
          </a:p>
        </p:txBody>
      </p:sp>
      <p:sp>
        <p:nvSpPr>
          <p:cNvPr id="107" name="TextBox 32">
            <a:extLst>
              <a:ext uri="{FF2B5EF4-FFF2-40B4-BE49-F238E27FC236}">
                <a16:creationId xmlns:a16="http://schemas.microsoft.com/office/drawing/2014/main" id="{476D954C-B27C-BE95-BB96-8A2D2150F1B3}"/>
              </a:ext>
            </a:extLst>
          </p:cNvPr>
          <p:cNvSpPr txBox="1"/>
          <p:nvPr/>
        </p:nvSpPr>
        <p:spPr>
          <a:xfrm>
            <a:off x="4827985" y="6214727"/>
            <a:ext cx="1238933" cy="374974"/>
          </a:xfrm>
          <a:prstGeom prst="rect">
            <a:avLst/>
          </a:prstGeom>
        </p:spPr>
        <p:txBody>
          <a:bodyPr lIns="0" tIns="0" rIns="0" bIns="0" rtlCol="0" anchor="t">
            <a:spAutoFit/>
          </a:bodyPr>
          <a:lstStyle/>
          <a:p>
            <a:pPr algn="ctr" defTabSz="609630">
              <a:lnSpc>
                <a:spcPts val="1493"/>
              </a:lnSpc>
            </a:pPr>
            <a:r>
              <a:rPr lang="en-US" sz="1067">
                <a:solidFill>
                  <a:srgbClr val="FFFFFF"/>
                </a:solidFill>
                <a:latin typeface="Poppins" panose="00000500000000000000" pitchFamily="2" charset="0"/>
                <a:cs typeface="Poppins" panose="00000500000000000000" pitchFamily="2" charset="0"/>
              </a:rPr>
              <a:t>Partner PMs, BAs, and Devs</a:t>
            </a:r>
          </a:p>
        </p:txBody>
      </p:sp>
      <p:sp>
        <p:nvSpPr>
          <p:cNvPr id="108" name="TextBox 32">
            <a:extLst>
              <a:ext uri="{FF2B5EF4-FFF2-40B4-BE49-F238E27FC236}">
                <a16:creationId xmlns:a16="http://schemas.microsoft.com/office/drawing/2014/main" id="{81C29403-9EA3-AB41-3D27-134E7752A769}"/>
              </a:ext>
            </a:extLst>
          </p:cNvPr>
          <p:cNvSpPr txBox="1"/>
          <p:nvPr/>
        </p:nvSpPr>
        <p:spPr>
          <a:xfrm>
            <a:off x="1200425" y="6182732"/>
            <a:ext cx="1238933" cy="370101"/>
          </a:xfrm>
          <a:prstGeom prst="rect">
            <a:avLst/>
          </a:prstGeom>
        </p:spPr>
        <p:txBody>
          <a:bodyPr lIns="0" tIns="0" rIns="0" bIns="0" rtlCol="0" anchor="t">
            <a:spAutoFit/>
          </a:bodyPr>
          <a:lstStyle/>
          <a:p>
            <a:pPr algn="ctr" defTabSz="609630">
              <a:lnSpc>
                <a:spcPts val="1493"/>
              </a:lnSpc>
            </a:pPr>
            <a:r>
              <a:rPr lang="en-US" sz="933">
                <a:solidFill>
                  <a:srgbClr val="FFFFFF"/>
                </a:solidFill>
                <a:latin typeface="Poppins" panose="00000500000000000000" pitchFamily="2" charset="0"/>
                <a:cs typeface="Poppins" panose="00000500000000000000" pitchFamily="2" charset="0"/>
              </a:rPr>
              <a:t>Planning and Governance Groups</a:t>
            </a:r>
          </a:p>
        </p:txBody>
      </p:sp>
      <p:sp>
        <p:nvSpPr>
          <p:cNvPr id="109" name="TextBox 32">
            <a:extLst>
              <a:ext uri="{FF2B5EF4-FFF2-40B4-BE49-F238E27FC236}">
                <a16:creationId xmlns:a16="http://schemas.microsoft.com/office/drawing/2014/main" id="{642D77E3-DA94-E5D3-0F4C-86DCB485E077}"/>
              </a:ext>
            </a:extLst>
          </p:cNvPr>
          <p:cNvSpPr txBox="1"/>
          <p:nvPr/>
        </p:nvSpPr>
        <p:spPr>
          <a:xfrm>
            <a:off x="1186762" y="5743823"/>
            <a:ext cx="1238933" cy="143565"/>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Agency Managers</a:t>
            </a:r>
          </a:p>
        </p:txBody>
      </p:sp>
      <p:sp>
        <p:nvSpPr>
          <p:cNvPr id="110" name="TextBox 32">
            <a:extLst>
              <a:ext uri="{FF2B5EF4-FFF2-40B4-BE49-F238E27FC236}">
                <a16:creationId xmlns:a16="http://schemas.microsoft.com/office/drawing/2014/main" id="{2325088B-981C-D39E-9B38-EEF1D1647D5C}"/>
              </a:ext>
            </a:extLst>
          </p:cNvPr>
          <p:cNvSpPr txBox="1"/>
          <p:nvPr/>
        </p:nvSpPr>
        <p:spPr>
          <a:xfrm>
            <a:off x="1186762" y="5409238"/>
            <a:ext cx="1238933" cy="143565"/>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Agency </a:t>
            </a:r>
            <a:r>
              <a:rPr lang="en-US" sz="933" err="1">
                <a:solidFill>
                  <a:srgbClr val="FFFFFF"/>
                </a:solidFill>
                <a:latin typeface="Poppins" panose="00000500000000000000" pitchFamily="2" charset="0"/>
                <a:cs typeface="Poppins" panose="00000500000000000000" pitchFamily="2" charset="0"/>
              </a:rPr>
              <a:t>CoEs</a:t>
            </a:r>
            <a:endParaRPr lang="en-US" sz="933">
              <a:solidFill>
                <a:srgbClr val="FFFFFF"/>
              </a:solidFill>
              <a:latin typeface="Poppins" panose="00000500000000000000" pitchFamily="2" charset="0"/>
              <a:cs typeface="Poppins" panose="00000500000000000000" pitchFamily="2" charset="0"/>
            </a:endParaRPr>
          </a:p>
        </p:txBody>
      </p:sp>
      <p:sp>
        <p:nvSpPr>
          <p:cNvPr id="111" name="TextBox 32">
            <a:extLst>
              <a:ext uri="{FF2B5EF4-FFF2-40B4-BE49-F238E27FC236}">
                <a16:creationId xmlns:a16="http://schemas.microsoft.com/office/drawing/2014/main" id="{9FEB1106-0488-644A-23E2-3FB252A69A6F}"/>
              </a:ext>
            </a:extLst>
          </p:cNvPr>
          <p:cNvSpPr txBox="1"/>
          <p:nvPr/>
        </p:nvSpPr>
        <p:spPr>
          <a:xfrm>
            <a:off x="1200425" y="4861340"/>
            <a:ext cx="1238933" cy="143565"/>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Managers</a:t>
            </a:r>
          </a:p>
        </p:txBody>
      </p:sp>
      <p:sp>
        <p:nvSpPr>
          <p:cNvPr id="112" name="TextBox 32">
            <a:extLst>
              <a:ext uri="{FF2B5EF4-FFF2-40B4-BE49-F238E27FC236}">
                <a16:creationId xmlns:a16="http://schemas.microsoft.com/office/drawing/2014/main" id="{8FD98926-8FA6-A3EE-5DDB-12DE542D6F9D}"/>
              </a:ext>
            </a:extLst>
          </p:cNvPr>
          <p:cNvSpPr txBox="1"/>
          <p:nvPr/>
        </p:nvSpPr>
        <p:spPr>
          <a:xfrm>
            <a:off x="1200424" y="4512006"/>
            <a:ext cx="1238933" cy="143565"/>
          </a:xfrm>
          <a:prstGeom prst="rect">
            <a:avLst/>
          </a:prstGeom>
        </p:spPr>
        <p:txBody>
          <a:bodyPr lIns="0" tIns="0" rIns="0" bIns="0" rtlCol="0" anchor="t">
            <a:spAutoFit/>
          </a:bodyPr>
          <a:lstStyle/>
          <a:p>
            <a:pPr algn="ctr" defTabSz="609630"/>
            <a:r>
              <a:rPr lang="en-US" sz="933">
                <a:solidFill>
                  <a:srgbClr val="FFFFFF"/>
                </a:solidFill>
                <a:latin typeface="Poppins" panose="00000500000000000000" pitchFamily="2" charset="0"/>
                <a:cs typeface="Poppins" panose="00000500000000000000" pitchFamily="2" charset="0"/>
              </a:rPr>
              <a:t>IOT </a:t>
            </a:r>
            <a:r>
              <a:rPr lang="en-US" sz="933" err="1">
                <a:solidFill>
                  <a:srgbClr val="FFFFFF"/>
                </a:solidFill>
                <a:latin typeface="Poppins" panose="00000500000000000000" pitchFamily="2" charset="0"/>
                <a:cs typeface="Poppins" panose="00000500000000000000" pitchFamily="2" charset="0"/>
              </a:rPr>
              <a:t>CoEs</a:t>
            </a:r>
            <a:endParaRPr lang="en-US" sz="933">
              <a:solidFill>
                <a:srgbClr val="FFFFFF"/>
              </a:solidFill>
              <a:latin typeface="Poppins" panose="00000500000000000000" pitchFamily="2" charset="0"/>
              <a:cs typeface="Poppins" panose="00000500000000000000" pitchFamily="2" charset="0"/>
            </a:endParaRPr>
          </a:p>
        </p:txBody>
      </p:sp>
      <p:sp>
        <p:nvSpPr>
          <p:cNvPr id="113" name="TextBox 32">
            <a:extLst>
              <a:ext uri="{FF2B5EF4-FFF2-40B4-BE49-F238E27FC236}">
                <a16:creationId xmlns:a16="http://schemas.microsoft.com/office/drawing/2014/main" id="{79EFC9FE-A41B-8F72-E9D0-78179F461941}"/>
              </a:ext>
            </a:extLst>
          </p:cNvPr>
          <p:cNvSpPr txBox="1"/>
          <p:nvPr/>
        </p:nvSpPr>
        <p:spPr>
          <a:xfrm>
            <a:off x="622431" y="3350446"/>
            <a:ext cx="1238933" cy="182614"/>
          </a:xfrm>
          <a:prstGeom prst="rect">
            <a:avLst/>
          </a:prstGeom>
        </p:spPr>
        <p:txBody>
          <a:bodyPr lIns="0" tIns="0" rIns="0" bIns="0" rtlCol="0" anchor="t">
            <a:spAutoFit/>
          </a:bodyPr>
          <a:lstStyle/>
          <a:p>
            <a:pPr algn="ctr" defTabSz="609630">
              <a:lnSpc>
                <a:spcPts val="1493"/>
              </a:lnSpc>
            </a:pPr>
            <a:r>
              <a:rPr lang="en-US" sz="1067" b="1">
                <a:solidFill>
                  <a:srgbClr val="FFC000"/>
                </a:solidFill>
                <a:latin typeface="Poppins" panose="00000500000000000000" pitchFamily="2" charset="0"/>
                <a:cs typeface="Poppins" panose="00000500000000000000" pitchFamily="2" charset="0"/>
              </a:rPr>
              <a:t>CORE TEAM</a:t>
            </a:r>
          </a:p>
        </p:txBody>
      </p:sp>
      <p:sp>
        <p:nvSpPr>
          <p:cNvPr id="116" name="TextBox 29">
            <a:extLst>
              <a:ext uri="{FF2B5EF4-FFF2-40B4-BE49-F238E27FC236}">
                <a16:creationId xmlns:a16="http://schemas.microsoft.com/office/drawing/2014/main" id="{B5BE8F1A-AFE3-8E79-1209-989643501593}"/>
              </a:ext>
            </a:extLst>
          </p:cNvPr>
          <p:cNvSpPr txBox="1"/>
          <p:nvPr/>
        </p:nvSpPr>
        <p:spPr>
          <a:xfrm>
            <a:off x="6916448" y="1383896"/>
            <a:ext cx="4996538" cy="4985980"/>
          </a:xfrm>
          <a:prstGeom prst="rect">
            <a:avLst/>
          </a:prstGeom>
        </p:spPr>
        <p:txBody>
          <a:bodyPr wrap="square" lIns="0" tIns="0" rIns="0" bIns="0" rtlCol="0" anchor="t">
            <a:spAutoFit/>
          </a:bodyPr>
          <a:lstStyle/>
          <a:p>
            <a:pPr marL="228600" indent="-228600" defTabSz="609630">
              <a:buFont typeface="Wingdings" panose="05000000000000000000" pitchFamily="2" charset="2"/>
              <a:buChar char="§"/>
            </a:pPr>
            <a:r>
              <a:rPr lang="en-US" sz="1200">
                <a:latin typeface="Poppins"/>
                <a:cs typeface="Poppins"/>
              </a:rPr>
              <a:t>The Steering Committee sets the vision and strategy for LCNC technology.</a:t>
            </a:r>
          </a:p>
          <a:p>
            <a:pPr marL="228600" indent="-228600" defTabSz="609630">
              <a:buFont typeface="Wingdings" panose="05000000000000000000" pitchFamily="2" charset="2"/>
              <a:buChar char="§"/>
            </a:pPr>
            <a:endParaRPr lang="en-US" sz="1200">
              <a:solidFill>
                <a:prstClr val="black"/>
              </a:solidFill>
              <a:latin typeface="Poppins"/>
              <a:cs typeface="Poppins"/>
            </a:endParaRPr>
          </a:p>
          <a:p>
            <a:pPr marL="228600" indent="-228600" defTabSz="609630">
              <a:buFont typeface="Wingdings" panose="05000000000000000000" pitchFamily="2" charset="2"/>
              <a:buChar char="§"/>
            </a:pPr>
            <a:r>
              <a:rPr lang="en-US" sz="1200">
                <a:latin typeface="Poppins"/>
                <a:cs typeface="Poppins"/>
              </a:rPr>
              <a:t>The </a:t>
            </a:r>
            <a:r>
              <a:rPr lang="en-US" sz="1200" err="1">
                <a:latin typeface="Poppins"/>
                <a:cs typeface="Poppins"/>
              </a:rPr>
              <a:t>CoE</a:t>
            </a:r>
            <a:r>
              <a:rPr lang="en-US" sz="1200">
                <a:latin typeface="Poppins"/>
                <a:cs typeface="Poppins"/>
              </a:rPr>
              <a:t> Sponsor sets the business strategy and </a:t>
            </a:r>
            <a:r>
              <a:rPr lang="en-US" sz="1200" err="1">
                <a:latin typeface="Poppins"/>
                <a:cs typeface="Poppins"/>
              </a:rPr>
              <a:t>CoE</a:t>
            </a:r>
            <a:r>
              <a:rPr lang="en-US" sz="1200">
                <a:latin typeface="Poppins"/>
                <a:cs typeface="Poppins"/>
              </a:rPr>
              <a:t> LCNC decisions based on strategic objectives.</a:t>
            </a:r>
          </a:p>
          <a:p>
            <a:pPr marL="228600" indent="-228600" defTabSz="609630">
              <a:buFont typeface="Wingdings" panose="05000000000000000000" pitchFamily="2" charset="2"/>
              <a:buChar char="§"/>
            </a:pPr>
            <a:endParaRPr lang="en-US" sz="1200">
              <a:solidFill>
                <a:prstClr val="black"/>
              </a:solidFill>
              <a:latin typeface="Poppins"/>
              <a:cs typeface="Poppins"/>
            </a:endParaRPr>
          </a:p>
          <a:p>
            <a:pPr marL="228600" indent="-228600" defTabSz="609630">
              <a:buFont typeface="Wingdings" panose="05000000000000000000" pitchFamily="2" charset="2"/>
              <a:buChar char="§"/>
            </a:pPr>
            <a:r>
              <a:rPr lang="en-US" sz="1200">
                <a:latin typeface="Poppins"/>
                <a:cs typeface="Poppins"/>
              </a:rPr>
              <a:t>The </a:t>
            </a:r>
            <a:r>
              <a:rPr lang="en-US" sz="1200" err="1">
                <a:latin typeface="Poppins"/>
                <a:cs typeface="Poppins"/>
              </a:rPr>
              <a:t>CoE</a:t>
            </a:r>
            <a:r>
              <a:rPr lang="en-US" sz="1200">
                <a:latin typeface="Poppins"/>
                <a:cs typeface="Poppins"/>
              </a:rPr>
              <a:t> Governance Committee is the cross functional team that aligns </a:t>
            </a:r>
            <a:r>
              <a:rPr lang="en-US" sz="1200" err="1">
                <a:latin typeface="Poppins"/>
                <a:cs typeface="Poppins"/>
              </a:rPr>
              <a:t>CoE</a:t>
            </a:r>
            <a:r>
              <a:rPr lang="en-US" sz="1200">
                <a:latin typeface="Poppins"/>
                <a:cs typeface="Poppins"/>
              </a:rPr>
              <a:t> policies and governance with agency requirements and objectives.</a:t>
            </a:r>
          </a:p>
          <a:p>
            <a:pPr defTabSz="609630"/>
            <a:endParaRPr lang="en-US" sz="1200">
              <a:solidFill>
                <a:prstClr val="black"/>
              </a:solidFill>
              <a:latin typeface="Poppins" panose="00000500000000000000" pitchFamily="2" charset="0"/>
              <a:cs typeface="Poppins" panose="00000500000000000000" pitchFamily="2" charset="0"/>
            </a:endParaRPr>
          </a:p>
          <a:p>
            <a:pPr marL="228600" indent="-228600" defTabSz="609630">
              <a:buFont typeface="Wingdings" panose="05000000000000000000" pitchFamily="2" charset="2"/>
              <a:buChar char="§"/>
            </a:pPr>
            <a:r>
              <a:rPr lang="en-US" sz="1200">
                <a:latin typeface="Poppins"/>
                <a:cs typeface="Poppins"/>
              </a:rPr>
              <a:t>The Core </a:t>
            </a:r>
            <a:r>
              <a:rPr lang="en-US" sz="1200" err="1">
                <a:latin typeface="Poppins"/>
                <a:cs typeface="Poppins"/>
              </a:rPr>
              <a:t>CoE</a:t>
            </a:r>
            <a:r>
              <a:rPr lang="en-US" sz="1200">
                <a:latin typeface="Poppins"/>
                <a:cs typeface="Poppins"/>
              </a:rPr>
              <a:t> team members are:</a:t>
            </a:r>
          </a:p>
          <a:p>
            <a:pPr marL="685800" lvl="1" indent="-228600" defTabSz="609630">
              <a:buFont typeface="Wingdings" panose="05000000000000000000" pitchFamily="2" charset="2"/>
              <a:buChar char="Ø"/>
            </a:pPr>
            <a:r>
              <a:rPr lang="en-US" sz="1200" err="1">
                <a:latin typeface="Poppins"/>
                <a:cs typeface="Poppins"/>
              </a:rPr>
              <a:t>CoE</a:t>
            </a:r>
            <a:r>
              <a:rPr lang="en-US" sz="1200">
                <a:latin typeface="Poppins"/>
                <a:cs typeface="Poppins"/>
              </a:rPr>
              <a:t> Owner is responsible to coordinate the COE operations to meet demands and ensure strategic alignment with stakeholders</a:t>
            </a:r>
            <a:endParaRPr lang="en-US" sz="1200">
              <a:latin typeface="Poppins" panose="00000500000000000000" pitchFamily="2" charset="0"/>
              <a:cs typeface="Poppins" panose="00000500000000000000" pitchFamily="2" charset="0"/>
            </a:endParaRPr>
          </a:p>
          <a:p>
            <a:pPr marL="685800" lvl="1" indent="-228600" defTabSz="609630">
              <a:buFont typeface="Wingdings" panose="05000000000000000000" pitchFamily="2" charset="2"/>
              <a:buChar char="Ø"/>
            </a:pPr>
            <a:r>
              <a:rPr lang="en-US" sz="1200">
                <a:latin typeface="Poppins"/>
                <a:cs typeface="Poppins"/>
              </a:rPr>
              <a:t>Analyst is responsible for portfolio and demand management, coordination objectives and maintaining strong agency relationships.</a:t>
            </a:r>
            <a:endParaRPr lang="en-US" sz="1200">
              <a:latin typeface="Poppins" panose="00000500000000000000" pitchFamily="2" charset="0"/>
              <a:cs typeface="Poppins" panose="00000500000000000000" pitchFamily="2" charset="0"/>
            </a:endParaRPr>
          </a:p>
          <a:p>
            <a:pPr marL="685800" lvl="1" indent="-228600" defTabSz="609630">
              <a:buFont typeface="Wingdings" panose="05000000000000000000" pitchFamily="2" charset="2"/>
              <a:buChar char="Ø"/>
            </a:pPr>
            <a:r>
              <a:rPr lang="en-US" sz="1200">
                <a:latin typeface="Poppins"/>
                <a:cs typeface="Poppins"/>
              </a:rPr>
              <a:t>Architect has specific MS LCNC technical expertise and will collaborate with agencies, the community of practice, and LCNC project teams.</a:t>
            </a:r>
            <a:endParaRPr lang="en-US" sz="1200">
              <a:latin typeface="Poppins" panose="00000500000000000000" pitchFamily="2" charset="0"/>
              <a:cs typeface="Poppins" panose="00000500000000000000" pitchFamily="2" charset="0"/>
            </a:endParaRPr>
          </a:p>
          <a:p>
            <a:pPr marL="171450" indent="-171450" defTabSz="609630">
              <a:buFont typeface="Wingdings" panose="05000000000000000000" pitchFamily="2" charset="2"/>
              <a:buChar char="Ø"/>
            </a:pPr>
            <a:endParaRPr lang="en-US" sz="1200">
              <a:solidFill>
                <a:prstClr val="black"/>
              </a:solidFill>
              <a:latin typeface="Poppins" panose="00000500000000000000" pitchFamily="2" charset="0"/>
              <a:cs typeface="Poppins" panose="00000500000000000000" pitchFamily="2" charset="0"/>
            </a:endParaRPr>
          </a:p>
          <a:p>
            <a:pPr marL="228600" indent="-228600" defTabSz="609630">
              <a:buFont typeface="Wingdings" panose="05000000000000000000" pitchFamily="2" charset="2"/>
              <a:buChar char="§"/>
            </a:pPr>
            <a:r>
              <a:rPr lang="en-US" sz="1200">
                <a:latin typeface="Poppins"/>
                <a:ea typeface="Gadugi"/>
                <a:cs typeface="Poppins"/>
              </a:rPr>
              <a:t>Partnerships: IOT and Agency Planning, Technology and Delivery teams. </a:t>
            </a:r>
            <a:endParaRPr lang="en-US" sz="1200">
              <a:latin typeface="Poppins" panose="00000500000000000000" pitchFamily="2" charset="0"/>
              <a:ea typeface="Gadugi" panose="020B0502040204020203" pitchFamily="34" charset="0"/>
              <a:cs typeface="Poppins" panose="00000500000000000000" pitchFamily="2" charset="0"/>
            </a:endParaRPr>
          </a:p>
          <a:p>
            <a:pPr marL="171450" indent="-171450" defTabSz="609630">
              <a:buFont typeface="Wingdings" panose="05000000000000000000" pitchFamily="2" charset="2"/>
              <a:buChar char="§"/>
            </a:pPr>
            <a:endParaRPr lang="en-US" sz="1200">
              <a:solidFill>
                <a:prstClr val="black"/>
              </a:solidFill>
              <a:latin typeface="Poppins" panose="00000500000000000000" pitchFamily="2" charset="0"/>
              <a:ea typeface="Gadugi" panose="020B0502040204020203" pitchFamily="34" charset="0"/>
              <a:cs typeface="Poppins" panose="00000500000000000000" pitchFamily="2" charset="0"/>
            </a:endParaRPr>
          </a:p>
          <a:p>
            <a:pPr marL="228600" indent="-228600" defTabSz="609630">
              <a:buFont typeface="Wingdings" panose="05000000000000000000" pitchFamily="2" charset="2"/>
              <a:buChar char="§"/>
              <a:defRPr/>
            </a:pPr>
            <a:r>
              <a:rPr lang="en-US" sz="1200">
                <a:latin typeface="Poppins"/>
                <a:ea typeface="Gadugi"/>
                <a:cs typeface="Poppins"/>
              </a:rPr>
              <a:t>Major  stakeholders and technology SMES will participate as Flex team members to provide specific business domain and/or technical expertise to the </a:t>
            </a:r>
            <a:r>
              <a:rPr lang="en-US" sz="1200" err="1">
                <a:latin typeface="Poppins"/>
                <a:ea typeface="Gadugi"/>
                <a:cs typeface="Poppins"/>
              </a:rPr>
              <a:t>CoE</a:t>
            </a:r>
            <a:r>
              <a:rPr lang="en-US" sz="1200">
                <a:latin typeface="Poppins"/>
                <a:ea typeface="Gadugi"/>
                <a:cs typeface="Poppins"/>
              </a:rPr>
              <a:t>.</a:t>
            </a:r>
          </a:p>
        </p:txBody>
      </p:sp>
      <p:cxnSp>
        <p:nvCxnSpPr>
          <p:cNvPr id="128" name="Straight Arrow Connector 127">
            <a:extLst>
              <a:ext uri="{FF2B5EF4-FFF2-40B4-BE49-F238E27FC236}">
                <a16:creationId xmlns:a16="http://schemas.microsoft.com/office/drawing/2014/main" id="{A0B079E4-5E03-AB79-C058-263A7F654E64}"/>
              </a:ext>
            </a:extLst>
          </p:cNvPr>
          <p:cNvCxnSpPr>
            <a:cxnSpLocks/>
          </p:cNvCxnSpPr>
          <p:nvPr/>
        </p:nvCxnSpPr>
        <p:spPr>
          <a:xfrm flipH="1">
            <a:off x="6270479" y="4563573"/>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8A800CB-FD00-875A-D4A3-498BB8EFC991}"/>
              </a:ext>
            </a:extLst>
          </p:cNvPr>
          <p:cNvCxnSpPr>
            <a:cxnSpLocks/>
          </p:cNvCxnSpPr>
          <p:nvPr/>
        </p:nvCxnSpPr>
        <p:spPr>
          <a:xfrm flipH="1">
            <a:off x="6274888" y="4946507"/>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F1F58D81-663F-3983-6452-7B5BEA1ED64D}"/>
              </a:ext>
            </a:extLst>
          </p:cNvPr>
          <p:cNvCxnSpPr>
            <a:cxnSpLocks/>
          </p:cNvCxnSpPr>
          <p:nvPr/>
        </p:nvCxnSpPr>
        <p:spPr>
          <a:xfrm flipH="1">
            <a:off x="6248400" y="5487061"/>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656F214-1988-BE04-AFFC-917917A6F8D6}"/>
              </a:ext>
            </a:extLst>
          </p:cNvPr>
          <p:cNvCxnSpPr>
            <a:cxnSpLocks/>
          </p:cNvCxnSpPr>
          <p:nvPr/>
        </p:nvCxnSpPr>
        <p:spPr>
          <a:xfrm flipH="1">
            <a:off x="6270479" y="6395634"/>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7F3EE00-FCAD-D7CA-248B-2367194DCEC1}"/>
              </a:ext>
            </a:extLst>
          </p:cNvPr>
          <p:cNvCxnSpPr>
            <a:cxnSpLocks/>
          </p:cNvCxnSpPr>
          <p:nvPr/>
        </p:nvCxnSpPr>
        <p:spPr>
          <a:xfrm>
            <a:off x="711200" y="4565046"/>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E25D4772-06BE-5EF3-36B7-DE0133A41A01}"/>
              </a:ext>
            </a:extLst>
          </p:cNvPr>
          <p:cNvCxnSpPr>
            <a:cxnSpLocks/>
          </p:cNvCxnSpPr>
          <p:nvPr/>
        </p:nvCxnSpPr>
        <p:spPr>
          <a:xfrm>
            <a:off x="722243" y="4895379"/>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D3032B8E-7F4E-2A54-7363-DD9D5CBA2C08}"/>
              </a:ext>
            </a:extLst>
          </p:cNvPr>
          <p:cNvCxnSpPr>
            <a:cxnSpLocks/>
          </p:cNvCxnSpPr>
          <p:nvPr/>
        </p:nvCxnSpPr>
        <p:spPr>
          <a:xfrm>
            <a:off x="711200" y="5481052"/>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34D2BDE-BE4F-60FB-0604-F1798F1D1E8C}"/>
              </a:ext>
            </a:extLst>
          </p:cNvPr>
          <p:cNvCxnSpPr>
            <a:cxnSpLocks/>
          </p:cNvCxnSpPr>
          <p:nvPr/>
        </p:nvCxnSpPr>
        <p:spPr>
          <a:xfrm>
            <a:off x="722243" y="5804266"/>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C531DFD7-B44B-0C11-9E0A-157FD1F1DF6D}"/>
              </a:ext>
            </a:extLst>
          </p:cNvPr>
          <p:cNvCxnSpPr>
            <a:cxnSpLocks/>
          </p:cNvCxnSpPr>
          <p:nvPr/>
        </p:nvCxnSpPr>
        <p:spPr>
          <a:xfrm>
            <a:off x="733287" y="6397515"/>
            <a:ext cx="304800" cy="0"/>
          </a:xfrm>
          <a:prstGeom prst="straightConnector1">
            <a:avLst/>
          </a:prstGeom>
          <a:ln w="38100">
            <a:solidFill>
              <a:srgbClr val="24365C"/>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19ACF21-E8ED-8791-B95B-0A0EA6433269}"/>
              </a:ext>
            </a:extLst>
          </p:cNvPr>
          <p:cNvCxnSpPr/>
          <p:nvPr/>
        </p:nvCxnSpPr>
        <p:spPr>
          <a:xfrm>
            <a:off x="722243" y="4563573"/>
            <a:ext cx="0" cy="1840992"/>
          </a:xfrm>
          <a:prstGeom prst="straightConnector1">
            <a:avLst/>
          </a:prstGeom>
          <a:ln w="38100">
            <a:solidFill>
              <a:srgbClr val="24365C"/>
            </a:solidFill>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6901A6E-1FE5-1962-B2CD-220C21F0C1E1}"/>
              </a:ext>
            </a:extLst>
          </p:cNvPr>
          <p:cNvCxnSpPr/>
          <p:nvPr/>
        </p:nvCxnSpPr>
        <p:spPr>
          <a:xfrm>
            <a:off x="6568313" y="4557013"/>
            <a:ext cx="0" cy="1840992"/>
          </a:xfrm>
          <a:prstGeom prst="straightConnector1">
            <a:avLst/>
          </a:prstGeom>
          <a:ln w="38100">
            <a:solidFill>
              <a:srgbClr val="24365C"/>
            </a:solidFill>
            <a:tailEnd type="non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107126BC-0435-A863-B053-0329DBBD7FDD}"/>
              </a:ext>
            </a:extLst>
          </p:cNvPr>
          <p:cNvCxnSpPr/>
          <p:nvPr/>
        </p:nvCxnSpPr>
        <p:spPr>
          <a:xfrm>
            <a:off x="1828800" y="5064760"/>
            <a:ext cx="0" cy="243840"/>
          </a:xfrm>
          <a:prstGeom prst="straightConnector1">
            <a:avLst/>
          </a:prstGeom>
          <a:ln w="38100">
            <a:solidFill>
              <a:srgbClr val="2436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61F6F24D-0684-1EFC-904E-7864E0F81AD8}"/>
              </a:ext>
            </a:extLst>
          </p:cNvPr>
          <p:cNvCxnSpPr/>
          <p:nvPr/>
        </p:nvCxnSpPr>
        <p:spPr>
          <a:xfrm>
            <a:off x="5495064" y="5079914"/>
            <a:ext cx="0" cy="243840"/>
          </a:xfrm>
          <a:prstGeom prst="straightConnector1">
            <a:avLst/>
          </a:prstGeom>
          <a:ln w="38100">
            <a:solidFill>
              <a:srgbClr val="24365C"/>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logo with a green circle and blue text&#10;&#10;Description automatically generated">
            <a:extLst>
              <a:ext uri="{FF2B5EF4-FFF2-40B4-BE49-F238E27FC236}">
                <a16:creationId xmlns:a16="http://schemas.microsoft.com/office/drawing/2014/main" id="{C9E692DF-907E-98DA-F4D4-1589057673A5}"/>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3848309" y="1532622"/>
            <a:ext cx="8361360" cy="586521"/>
          </a:xfrm>
          <a:custGeom>
            <a:avLst/>
            <a:gdLst/>
            <a:ahLst/>
            <a:cxnLst/>
            <a:rect l="l" t="t" r="r" b="b"/>
            <a:pathLst>
              <a:path w="3049338" h="256504">
                <a:moveTo>
                  <a:pt x="0" y="0"/>
                </a:moveTo>
                <a:lnTo>
                  <a:pt x="3049338" y="0"/>
                </a:lnTo>
                <a:lnTo>
                  <a:pt x="3049338" y="256504"/>
                </a:lnTo>
                <a:lnTo>
                  <a:pt x="0" y="256504"/>
                </a:lnTo>
                <a:close/>
              </a:path>
            </a:pathLst>
          </a:custGeom>
          <a:solidFill>
            <a:srgbClr val="24365C"/>
          </a:solidFill>
        </p:spPr>
        <p:txBody>
          <a:bodyPr/>
          <a:lstStyle/>
          <a:p>
            <a:endParaRPr lang="en-US"/>
          </a:p>
        </p:txBody>
      </p:sp>
      <p:grpSp>
        <p:nvGrpSpPr>
          <p:cNvPr id="15" name="Group 15"/>
          <p:cNvGrpSpPr/>
          <p:nvPr/>
        </p:nvGrpSpPr>
        <p:grpSpPr>
          <a:xfrm>
            <a:off x="3136609" y="1121965"/>
            <a:ext cx="1423403" cy="1423403"/>
            <a:chOff x="14395" y="14395"/>
            <a:chExt cx="784011" cy="784011"/>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0F0F0"/>
            </a:solidFill>
          </p:spPr>
          <p:txBody>
            <a:bodyPr/>
            <a:lstStyle/>
            <a:p>
              <a:endParaRPr lang="en-US"/>
            </a:p>
          </p:txBody>
        </p:sp>
        <p:sp>
          <p:nvSpPr>
            <p:cNvPr id="17" name="TextBox 17"/>
            <p:cNvSpPr txBox="1"/>
            <p:nvPr/>
          </p:nvSpPr>
          <p:spPr>
            <a:xfrm>
              <a:off x="139700" y="82550"/>
              <a:ext cx="533400" cy="590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6" name="TextBox 26"/>
          <p:cNvSpPr txBox="1"/>
          <p:nvPr/>
        </p:nvSpPr>
        <p:spPr>
          <a:xfrm>
            <a:off x="4714576" y="1469572"/>
            <a:ext cx="6936293" cy="598241"/>
          </a:xfrm>
          <a:prstGeom prst="rect">
            <a:avLst/>
          </a:prstGeom>
        </p:spPr>
        <p:txBody>
          <a:bodyPr wrap="square" lIns="0" tIns="0" rIns="0" bIns="0" rtlCol="0" anchor="t">
            <a:spAutoFit/>
          </a:bodyPr>
          <a:lstStyle/>
          <a:p>
            <a:pPr algn="just" defTabSz="609630">
              <a:lnSpc>
                <a:spcPts val="5092"/>
              </a:lnSpc>
              <a:spcBef>
                <a:spcPct val="0"/>
              </a:spcBef>
            </a:pPr>
            <a:r>
              <a:rPr lang="en-US" sz="3000">
                <a:solidFill>
                  <a:prstClr val="white"/>
                </a:solidFill>
                <a:latin typeface="Poppins Medium"/>
              </a:rPr>
              <a:t>Stakeholder Groups</a:t>
            </a:r>
          </a:p>
        </p:txBody>
      </p:sp>
      <p:sp>
        <p:nvSpPr>
          <p:cNvPr id="34" name="TextBox 4">
            <a:extLst>
              <a:ext uri="{FF2B5EF4-FFF2-40B4-BE49-F238E27FC236}">
                <a16:creationId xmlns:a16="http://schemas.microsoft.com/office/drawing/2014/main" id="{99173BB0-5205-8267-26E2-422E6CD79809}"/>
              </a:ext>
            </a:extLst>
          </p:cNvPr>
          <p:cNvSpPr txBox="1"/>
          <p:nvPr/>
        </p:nvSpPr>
        <p:spPr>
          <a:xfrm>
            <a:off x="-1557321" y="1535680"/>
            <a:ext cx="3114643" cy="3448354"/>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sp>
        <p:nvSpPr>
          <p:cNvPr id="42" name="TextBox 29">
            <a:extLst>
              <a:ext uri="{FF2B5EF4-FFF2-40B4-BE49-F238E27FC236}">
                <a16:creationId xmlns:a16="http://schemas.microsoft.com/office/drawing/2014/main" id="{22ABF765-44FD-3EA4-5A77-89A5793F4857}"/>
              </a:ext>
            </a:extLst>
          </p:cNvPr>
          <p:cNvSpPr txBox="1"/>
          <p:nvPr/>
        </p:nvSpPr>
        <p:spPr>
          <a:xfrm>
            <a:off x="4583947" y="2247967"/>
            <a:ext cx="7172624" cy="3216778"/>
          </a:xfrm>
          <a:prstGeom prst="rect">
            <a:avLst/>
          </a:prstGeom>
        </p:spPr>
        <p:txBody>
          <a:bodyPr wrap="square" lIns="0" tIns="0" rIns="0" bIns="0" rtlCol="0" anchor="t">
            <a:spAutoFit/>
          </a:bodyPr>
          <a:lstStyle/>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IOT CXOs</a:t>
            </a:r>
            <a:endParaRPr lang="en-US" sz="1450"/>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IOT Data Exchange Team</a:t>
            </a:r>
            <a:endParaRPr lang="en-US" sz="1450">
              <a:solidFill>
                <a:srgbClr val="2D2926"/>
              </a:solidFill>
              <a:latin typeface="Poppins Medium"/>
              <a:cs typeface="Poppins Medium"/>
            </a:endParaRPr>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IOT Messaging and Collaboration Team (Exchange Team)</a:t>
            </a:r>
            <a:endParaRPr lang="en-US"/>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IOT Security Team</a:t>
            </a:r>
            <a:endParaRPr lang="en-US" sz="1450">
              <a:solidFill>
                <a:srgbClr val="2D2926"/>
              </a:solidFill>
              <a:latin typeface="Poppins Medium"/>
              <a:cs typeface="Poppins Medium"/>
            </a:endParaRPr>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IOT Architecture Team</a:t>
            </a:r>
            <a:endParaRPr lang="en-US" sz="1450">
              <a:solidFill>
                <a:srgbClr val="2D2926"/>
              </a:solidFill>
              <a:latin typeface="Poppins Medium"/>
              <a:cs typeface="Poppins Medium"/>
            </a:endParaRPr>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IOT Project Management Team</a:t>
            </a:r>
            <a:endParaRPr lang="en-US" sz="1450">
              <a:solidFill>
                <a:srgbClr val="2D2926"/>
              </a:solidFill>
              <a:latin typeface="Poppins Medium"/>
              <a:cs typeface="Poppins Medium"/>
            </a:endParaRPr>
          </a:p>
          <a:p>
            <a:pPr marL="285750" indent="-285750" defTabSz="609630">
              <a:lnSpc>
                <a:spcPct val="120000"/>
              </a:lnSpc>
              <a:spcBef>
                <a:spcPct val="0"/>
              </a:spcBef>
              <a:buFont typeface="Wingdings" panose="05000000000000000000" pitchFamily="2" charset="2"/>
              <a:buChar char="§"/>
            </a:pPr>
            <a:r>
              <a:rPr lang="en-US" sz="1500">
                <a:solidFill>
                  <a:srgbClr val="2D2926"/>
                </a:solidFill>
                <a:latin typeface="Arial"/>
                <a:cs typeface="Arial"/>
              </a:rPr>
              <a:t>IOT Power Platform Technical Team (Managed through MSP)</a:t>
            </a:r>
          </a:p>
          <a:p>
            <a:pPr marL="285750" indent="-285750" defTabSz="609630">
              <a:lnSpc>
                <a:spcPct val="120000"/>
              </a:lnSpc>
              <a:spcBef>
                <a:spcPct val="0"/>
              </a:spcBef>
              <a:buFont typeface="Wingdings" panose="05000000000000000000" pitchFamily="2" charset="2"/>
              <a:buChar char="§"/>
            </a:pPr>
            <a:r>
              <a:rPr lang="en-US" sz="1500">
                <a:solidFill>
                  <a:srgbClr val="2D2926"/>
                </a:solidFill>
                <a:latin typeface="Arial"/>
                <a:cs typeface="Arial"/>
              </a:rPr>
              <a:t>IOT Manager Software Asset Management Team </a:t>
            </a:r>
            <a:endParaRPr lang="en-US"/>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BRM Team </a:t>
            </a:r>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LCNC Champions Community</a:t>
            </a:r>
            <a:endParaRPr lang="en-US" sz="1450">
              <a:solidFill>
                <a:srgbClr val="2D2926"/>
              </a:solidFill>
              <a:latin typeface="Poppins Medium"/>
              <a:cs typeface="Poppins Medium"/>
            </a:endParaRPr>
          </a:p>
          <a:p>
            <a:pPr marL="285750" indent="-285750" defTabSz="609630">
              <a:lnSpc>
                <a:spcPct val="120000"/>
              </a:lnSpc>
              <a:spcBef>
                <a:spcPct val="0"/>
              </a:spcBef>
              <a:buFont typeface="Wingdings" panose="05000000000000000000" pitchFamily="2" charset="2"/>
              <a:buChar char="§"/>
            </a:pPr>
            <a:r>
              <a:rPr lang="en-US" sz="1450">
                <a:solidFill>
                  <a:srgbClr val="2D2926"/>
                </a:solidFill>
                <a:latin typeface="Poppins Medium"/>
              </a:rPr>
              <a:t>LCNC Community of Practice</a:t>
            </a:r>
            <a:endParaRPr lang="en-US" sz="1450">
              <a:solidFill>
                <a:srgbClr val="2D2926"/>
              </a:solidFill>
              <a:latin typeface="Poppins Medium"/>
              <a:cs typeface="Poppins Medium"/>
            </a:endParaRPr>
          </a:p>
          <a:p>
            <a:pPr defTabSz="609630">
              <a:lnSpc>
                <a:spcPct val="120000"/>
              </a:lnSpc>
              <a:spcBef>
                <a:spcPct val="0"/>
              </a:spcBef>
            </a:pPr>
            <a:endParaRPr lang="en-US" sz="1450">
              <a:solidFill>
                <a:srgbClr val="2D2926"/>
              </a:solidFill>
              <a:latin typeface="Poppins Medium"/>
              <a:cs typeface="Poppins Medium"/>
            </a:endParaRPr>
          </a:p>
        </p:txBody>
      </p:sp>
      <p:sp>
        <p:nvSpPr>
          <p:cNvPr id="4" name="Freeform 11">
            <a:extLst>
              <a:ext uri="{FF2B5EF4-FFF2-40B4-BE49-F238E27FC236}">
                <a16:creationId xmlns:a16="http://schemas.microsoft.com/office/drawing/2014/main" id="{90C5D625-7C8C-3C77-95D0-8C9D77A1DEA0}"/>
              </a:ext>
            </a:extLst>
          </p:cNvPr>
          <p:cNvSpPr/>
          <p:nvPr/>
        </p:nvSpPr>
        <p:spPr>
          <a:xfrm>
            <a:off x="3507114" y="1334737"/>
            <a:ext cx="682390" cy="773521"/>
          </a:xfrm>
          <a:custGeom>
            <a:avLst/>
            <a:gdLst/>
            <a:ahLst/>
            <a:cxnLst/>
            <a:rect l="l" t="t" r="r" b="b"/>
            <a:pathLst>
              <a:path w="2078374" h="2042002">
                <a:moveTo>
                  <a:pt x="0" y="0"/>
                </a:moveTo>
                <a:lnTo>
                  <a:pt x="2078374" y="0"/>
                </a:lnTo>
                <a:lnTo>
                  <a:pt x="2078374" y="2042002"/>
                </a:lnTo>
                <a:lnTo>
                  <a:pt x="0" y="2042002"/>
                </a:lnTo>
                <a:lnTo>
                  <a:pt x="0" y="0"/>
                </a:lnTo>
                <a:close/>
              </a:path>
            </a:pathLst>
          </a:custGeom>
          <a:blipFill>
            <a:blip r:embed="rId2">
              <a:extLst>
                <a:ext uri="{96DAC541-7B7A-43D3-8B79-37D633B846F1}">
                  <asvg:svgBlip xmlns:asvg="http://schemas.microsoft.com/office/drawing/2016/SVG/main" r:embed="rId3"/>
                </a:ext>
              </a:extLst>
            </a:blip>
            <a:stretch>
              <a:fillRect/>
            </a:stretch>
          </a:blipFill>
          <a:effectLst>
            <a:outerShdw blurRad="50800" dist="50800" dir="5400000" algn="ctr" rotWithShape="0">
              <a:srgbClr val="3CA503"/>
            </a:outerShdw>
          </a:effectLst>
        </p:spPr>
        <p:txBody>
          <a:bodyPr/>
          <a:lstStyle/>
          <a:p>
            <a:endParaRPr lang="en-US"/>
          </a:p>
        </p:txBody>
      </p:sp>
      <p:sp>
        <p:nvSpPr>
          <p:cNvPr id="5" name="TextBox 14">
            <a:extLst>
              <a:ext uri="{FF2B5EF4-FFF2-40B4-BE49-F238E27FC236}">
                <a16:creationId xmlns:a16="http://schemas.microsoft.com/office/drawing/2014/main" id="{FEB03F98-DA10-3170-02F7-C6BD1A879C99}"/>
              </a:ext>
            </a:extLst>
          </p:cNvPr>
          <p:cNvSpPr txBox="1"/>
          <p:nvPr/>
        </p:nvSpPr>
        <p:spPr>
          <a:xfrm>
            <a:off x="0" y="185468"/>
            <a:ext cx="12192000" cy="808426"/>
          </a:xfrm>
          <a:prstGeom prst="rect">
            <a:avLst/>
          </a:prstGeom>
        </p:spPr>
        <p:txBody>
          <a:bodyPr wrap="square" lIns="0" tIns="0" rIns="0" bIns="0" rtlCol="0" anchor="t">
            <a:spAutoFit/>
          </a:bodyPr>
          <a:lstStyle/>
          <a:p>
            <a:pPr algn="ctr" defTabSz="609630">
              <a:lnSpc>
                <a:spcPts val="6756"/>
              </a:lnSpc>
              <a:spcBef>
                <a:spcPct val="0"/>
              </a:spcBef>
            </a:pPr>
            <a:r>
              <a:rPr lang="en-US" sz="4300" b="1">
                <a:solidFill>
                  <a:srgbClr val="24365C"/>
                </a:solidFill>
                <a:latin typeface="Poppins Medium"/>
                <a:cs typeface="Poppins Medium"/>
              </a:rPr>
              <a:t>Organizational Team &amp; Groups</a:t>
            </a:r>
          </a:p>
        </p:txBody>
      </p:sp>
      <p:sp>
        <p:nvSpPr>
          <p:cNvPr id="10" name="Isosceles Triangle 9">
            <a:extLst>
              <a:ext uri="{FF2B5EF4-FFF2-40B4-BE49-F238E27FC236}">
                <a16:creationId xmlns:a16="http://schemas.microsoft.com/office/drawing/2014/main" id="{375EC4FA-AF32-46C2-297C-E8303A3BE7DD}"/>
              </a:ext>
            </a:extLst>
          </p:cNvPr>
          <p:cNvSpPr/>
          <p:nvPr/>
        </p:nvSpPr>
        <p:spPr>
          <a:xfrm rot="5400000">
            <a:off x="-727939" y="2328139"/>
            <a:ext cx="4165600" cy="2709722"/>
          </a:xfrm>
          <a:prstGeom prst="triangle">
            <a:avLst/>
          </a:prstGeom>
          <a:solidFill>
            <a:srgbClr val="9B9FA1">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11" name="Isosceles Triangle 10">
            <a:extLst>
              <a:ext uri="{FF2B5EF4-FFF2-40B4-BE49-F238E27FC236}">
                <a16:creationId xmlns:a16="http://schemas.microsoft.com/office/drawing/2014/main" id="{7D630F7C-FF5C-C8AB-53D2-446AFBBB8D6D}"/>
              </a:ext>
            </a:extLst>
          </p:cNvPr>
          <p:cNvSpPr/>
          <p:nvPr/>
        </p:nvSpPr>
        <p:spPr>
          <a:xfrm rot="5400000">
            <a:off x="-329527" y="1387109"/>
            <a:ext cx="2082801" cy="1423747"/>
          </a:xfrm>
          <a:prstGeom prst="triangle">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1" descr="A logo with a green circle and blue text&#10;&#10;Description automatically generated">
            <a:extLst>
              <a:ext uri="{FF2B5EF4-FFF2-40B4-BE49-F238E27FC236}">
                <a16:creationId xmlns:a16="http://schemas.microsoft.com/office/drawing/2014/main" id="{8F5AE2C2-9278-2CF6-1FA2-DB59005FF2F4}"/>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extLst>
      <p:ext uri="{BB962C8B-B14F-4D97-AF65-F5344CB8AC3E}">
        <p14:creationId xmlns:p14="http://schemas.microsoft.com/office/powerpoint/2010/main" val="311485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2">
            <a:extLst>
              <a:ext uri="{FF2B5EF4-FFF2-40B4-BE49-F238E27FC236}">
                <a16:creationId xmlns:a16="http://schemas.microsoft.com/office/drawing/2014/main" id="{91BA5675-746C-2596-AC1E-D65276AA2F2F}"/>
              </a:ext>
            </a:extLst>
          </p:cNvPr>
          <p:cNvSpPr/>
          <p:nvPr/>
        </p:nvSpPr>
        <p:spPr>
          <a:xfrm>
            <a:off x="0" y="365846"/>
            <a:ext cx="12192000" cy="819323"/>
          </a:xfrm>
          <a:custGeom>
            <a:avLst/>
            <a:gdLst/>
            <a:ahLst/>
            <a:cxnLst/>
            <a:rect l="l" t="t" r="r" b="b"/>
            <a:pathLst>
              <a:path w="3049338" h="256504">
                <a:moveTo>
                  <a:pt x="0" y="0"/>
                </a:moveTo>
                <a:lnTo>
                  <a:pt x="3049338" y="0"/>
                </a:lnTo>
                <a:lnTo>
                  <a:pt x="3049338" y="256504"/>
                </a:lnTo>
                <a:lnTo>
                  <a:pt x="0" y="256504"/>
                </a:lnTo>
                <a:close/>
              </a:path>
            </a:pathLst>
          </a:custGeom>
          <a:solidFill>
            <a:srgbClr val="F0F0F0"/>
          </a:solidFill>
        </p:spPr>
        <p:txBody>
          <a:bodyPr/>
          <a:lstStyle/>
          <a:p>
            <a:endParaRPr lang="en-US"/>
          </a:p>
        </p:txBody>
      </p:sp>
      <p:sp>
        <p:nvSpPr>
          <p:cNvPr id="7" name="TextBox 7"/>
          <p:cNvSpPr txBox="1"/>
          <p:nvPr/>
        </p:nvSpPr>
        <p:spPr>
          <a:xfrm>
            <a:off x="946327" y="1962417"/>
            <a:ext cx="5029200" cy="1024191"/>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Provide executive vision and steering of the MS Power Platform application across the enterprise (cross-functional representation)</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Change management arbitration and approval for new projects to meet vision &amp; business objectives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Notification of 2nd escalation with cross-agency issues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Define success criteria and key metrics for Executive tracking</a:t>
            </a:r>
          </a:p>
        </p:txBody>
      </p:sp>
      <p:sp>
        <p:nvSpPr>
          <p:cNvPr id="8" name="TextBox 8"/>
          <p:cNvSpPr txBox="1"/>
          <p:nvPr/>
        </p:nvSpPr>
        <p:spPr>
          <a:xfrm>
            <a:off x="946327" y="3750837"/>
            <a:ext cx="4851400" cy="1024191"/>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Sets the business vision for the COE</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Sets priorities and steers team decisions based on strategic business objectives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Drives yearly time, resources, budget and staffing allocation decisions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Aligns Sr Stakeholders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Final Point of Escalation</a:t>
            </a:r>
          </a:p>
        </p:txBody>
      </p:sp>
      <p:sp>
        <p:nvSpPr>
          <p:cNvPr id="9" name="TextBox 9"/>
          <p:cNvSpPr txBox="1"/>
          <p:nvPr/>
        </p:nvSpPr>
        <p:spPr>
          <a:xfrm>
            <a:off x="946327" y="5339316"/>
            <a:ext cx="4699000" cy="1196481"/>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Responsible for overall implementation strategy and planning , drives program execution</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Establishes cross-functional team with regularly scheduled meetings to optimize and evolve the COE across Agencies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Ensure Adoption and Service projects map to the enterprise strategy</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Initial point of escalation</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Own success criteria and metrics for Executive tracking</a:t>
            </a:r>
          </a:p>
        </p:txBody>
      </p:sp>
      <p:sp>
        <p:nvSpPr>
          <p:cNvPr id="10" name="TextBox 10"/>
          <p:cNvSpPr txBox="1"/>
          <p:nvPr/>
        </p:nvSpPr>
        <p:spPr>
          <a:xfrm>
            <a:off x="1225727" y="1547172"/>
            <a:ext cx="4267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Executive Steering Committee</a:t>
            </a:r>
          </a:p>
        </p:txBody>
      </p:sp>
      <p:sp>
        <p:nvSpPr>
          <p:cNvPr id="11" name="TextBox 11"/>
          <p:cNvSpPr txBox="1"/>
          <p:nvPr/>
        </p:nvSpPr>
        <p:spPr>
          <a:xfrm>
            <a:off x="1225727" y="3378896"/>
            <a:ext cx="3251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Executive Sponsor</a:t>
            </a:r>
          </a:p>
        </p:txBody>
      </p:sp>
      <p:sp>
        <p:nvSpPr>
          <p:cNvPr id="12" name="TextBox 12"/>
          <p:cNvSpPr txBox="1"/>
          <p:nvPr/>
        </p:nvSpPr>
        <p:spPr>
          <a:xfrm>
            <a:off x="1225727" y="4956622"/>
            <a:ext cx="2032000" cy="294953"/>
          </a:xfrm>
          <a:prstGeom prst="rect">
            <a:avLst/>
          </a:prstGeom>
        </p:spPr>
        <p:txBody>
          <a:bodyPr wrap="square" lIns="0" tIns="0" rIns="0" bIns="0" rtlCol="0" anchor="t">
            <a:spAutoFit/>
          </a:bodyPr>
          <a:lstStyle/>
          <a:p>
            <a:pPr defTabSz="609630">
              <a:lnSpc>
                <a:spcPts val="2333"/>
              </a:lnSpc>
            </a:pPr>
            <a:r>
              <a:rPr lang="en-US" sz="2000" b="1" err="1">
                <a:solidFill>
                  <a:srgbClr val="24365C"/>
                </a:solidFill>
                <a:latin typeface="Poppins Medium" panose="00000600000000000000" pitchFamily="2" charset="0"/>
                <a:cs typeface="Poppins Medium" panose="00000600000000000000" pitchFamily="2" charset="0"/>
              </a:rPr>
              <a:t>CoE</a:t>
            </a:r>
            <a:r>
              <a:rPr lang="en-US" sz="2000" b="1">
                <a:solidFill>
                  <a:srgbClr val="24365C"/>
                </a:solidFill>
                <a:latin typeface="Poppins Medium" panose="00000600000000000000" pitchFamily="2" charset="0"/>
                <a:cs typeface="Poppins Medium" panose="00000600000000000000" pitchFamily="2" charset="0"/>
              </a:rPr>
              <a:t> Owner</a:t>
            </a:r>
          </a:p>
        </p:txBody>
      </p:sp>
      <p:sp>
        <p:nvSpPr>
          <p:cNvPr id="13" name="TextBox 23">
            <a:extLst>
              <a:ext uri="{FF2B5EF4-FFF2-40B4-BE49-F238E27FC236}">
                <a16:creationId xmlns:a16="http://schemas.microsoft.com/office/drawing/2014/main" id="{0B6C9FD1-C1C4-5A4A-D9E2-F885CEA24956}"/>
              </a:ext>
            </a:extLst>
          </p:cNvPr>
          <p:cNvSpPr txBox="1"/>
          <p:nvPr/>
        </p:nvSpPr>
        <p:spPr>
          <a:xfrm>
            <a:off x="0" y="442538"/>
            <a:ext cx="12192000" cy="661720"/>
          </a:xfrm>
          <a:prstGeom prst="rect">
            <a:avLst/>
          </a:prstGeom>
        </p:spPr>
        <p:txBody>
          <a:bodyPr wrap="square" lIns="0" tIns="0" rIns="0" bIns="0" rtlCol="0" anchor="t">
            <a:spAutoFit/>
          </a:bodyPr>
          <a:lstStyle/>
          <a:p>
            <a:pPr algn="ctr" defTabSz="609630">
              <a:defRPr/>
            </a:pPr>
            <a:r>
              <a:rPr lang="en-US" sz="4300" b="1">
                <a:solidFill>
                  <a:srgbClr val="3CA503"/>
                </a:solidFill>
                <a:latin typeface="Poppins Medium" panose="00000600000000000000" pitchFamily="2" charset="0"/>
                <a:cs typeface="Poppins Medium" panose="00000600000000000000" pitchFamily="2" charset="0"/>
              </a:rPr>
              <a:t>Team Role and Responsibilities</a:t>
            </a:r>
          </a:p>
        </p:txBody>
      </p:sp>
      <p:sp>
        <p:nvSpPr>
          <p:cNvPr id="15" name="TextBox 7">
            <a:extLst>
              <a:ext uri="{FF2B5EF4-FFF2-40B4-BE49-F238E27FC236}">
                <a16:creationId xmlns:a16="http://schemas.microsoft.com/office/drawing/2014/main" id="{0E0E0BFB-6E24-B740-C396-2270EC51B6F7}"/>
              </a:ext>
            </a:extLst>
          </p:cNvPr>
          <p:cNvSpPr txBox="1"/>
          <p:nvPr/>
        </p:nvSpPr>
        <p:spPr>
          <a:xfrm>
            <a:off x="6091971" y="1964342"/>
            <a:ext cx="5161481" cy="1368773"/>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The </a:t>
            </a:r>
            <a:r>
              <a:rPr lang="en-US" sz="933" err="1">
                <a:latin typeface="Poppins" panose="00000500000000000000" pitchFamily="2" charset="0"/>
                <a:cs typeface="Poppins" panose="00000500000000000000" pitchFamily="2" charset="0"/>
              </a:rPr>
              <a:t>CoE</a:t>
            </a:r>
            <a:r>
              <a:rPr lang="en-US" sz="933">
                <a:latin typeface="Poppins" panose="00000500000000000000" pitchFamily="2" charset="0"/>
                <a:cs typeface="Poppins" panose="00000500000000000000" pitchFamily="2" charset="0"/>
              </a:rPr>
              <a:t> Analyst manages the MSFT LCNC Portfolio, SDLC process documentation and coaching, and  oversight of governance processes.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Oversees project approval and intake (LCNC suitability, delivery track and launch)</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Provides best practice guidance for determining ROI on COE and/or agency led initiatives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Technical issue management</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Training for Agency level initiatives</a:t>
            </a:r>
          </a:p>
        </p:txBody>
      </p:sp>
      <p:sp>
        <p:nvSpPr>
          <p:cNvPr id="16" name="TextBox 10">
            <a:extLst>
              <a:ext uri="{FF2B5EF4-FFF2-40B4-BE49-F238E27FC236}">
                <a16:creationId xmlns:a16="http://schemas.microsoft.com/office/drawing/2014/main" id="{806DE132-3DED-C3B5-7316-B758BAD4ACB7}"/>
              </a:ext>
            </a:extLst>
          </p:cNvPr>
          <p:cNvSpPr txBox="1"/>
          <p:nvPr/>
        </p:nvSpPr>
        <p:spPr>
          <a:xfrm>
            <a:off x="6396771" y="1547172"/>
            <a:ext cx="4267200" cy="294953"/>
          </a:xfrm>
          <a:prstGeom prst="rect">
            <a:avLst/>
          </a:prstGeom>
        </p:spPr>
        <p:txBody>
          <a:bodyPr wrap="square" lIns="0" tIns="0" rIns="0" bIns="0" rtlCol="0" anchor="t">
            <a:spAutoFit/>
          </a:bodyPr>
          <a:lstStyle/>
          <a:p>
            <a:pPr defTabSz="609630">
              <a:lnSpc>
                <a:spcPts val="2333"/>
              </a:lnSpc>
            </a:pPr>
            <a:r>
              <a:rPr lang="en-US" sz="2000" b="1" err="1">
                <a:solidFill>
                  <a:srgbClr val="24365C"/>
                </a:solidFill>
                <a:latin typeface="Poppins Medium" panose="00000600000000000000" pitchFamily="2" charset="0"/>
                <a:cs typeface="Poppins Medium" panose="00000600000000000000" pitchFamily="2" charset="0"/>
              </a:rPr>
              <a:t>CoE</a:t>
            </a:r>
            <a:r>
              <a:rPr lang="en-US" sz="2000" b="1">
                <a:solidFill>
                  <a:srgbClr val="24365C"/>
                </a:solidFill>
                <a:latin typeface="Poppins Medium" panose="00000600000000000000" pitchFamily="2" charset="0"/>
                <a:cs typeface="Poppins Medium" panose="00000600000000000000" pitchFamily="2" charset="0"/>
              </a:rPr>
              <a:t> Analyst</a:t>
            </a:r>
          </a:p>
        </p:txBody>
      </p:sp>
      <p:sp>
        <p:nvSpPr>
          <p:cNvPr id="17" name="TextBox 7">
            <a:extLst>
              <a:ext uri="{FF2B5EF4-FFF2-40B4-BE49-F238E27FC236}">
                <a16:creationId xmlns:a16="http://schemas.microsoft.com/office/drawing/2014/main" id="{090DD351-1492-8556-F4F3-E88B6C97C479}"/>
              </a:ext>
            </a:extLst>
          </p:cNvPr>
          <p:cNvSpPr txBox="1"/>
          <p:nvPr/>
        </p:nvSpPr>
        <p:spPr>
          <a:xfrm>
            <a:off x="6091971" y="3822396"/>
            <a:ext cx="5161481" cy="2574807"/>
          </a:xfrm>
          <a:prstGeom prst="rect">
            <a:avLst/>
          </a:prstGeom>
        </p:spPr>
        <p:txBody>
          <a:bodyPr wrap="square" lIns="0" tIns="0" rIns="0" bIns="0" rtlCol="0" anchor="t">
            <a:spAutoFit/>
          </a:bodyPr>
          <a:lstStyle/>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Trained and certified in creating MSFT LCNC applications.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Experienced and qualified in using the Power platform and understands how to build compliant, scalable, and fit-for-purpose applications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Support the LCNC / citizen development process and teams to deliver applications that are tailored to meet the user and business needs, including design, data security, access, and proper licensing</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Knowledgeable about best practices in application development, user experience, nonfunctional and architectural constraints, governance, and IT procedures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Responsible for identifying training needs within IOT and Agencies and organizes training events.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Works to replace physical governance w/ technical enforcement and guardrails that prevent or limit unwanted or unforeseen impacts.</a:t>
            </a:r>
          </a:p>
          <a:p>
            <a:pPr marL="495325" lvl="1" indent="-190510" defTabSz="609630">
              <a:lnSpc>
                <a:spcPct val="120000"/>
              </a:lnSpc>
              <a:buClr>
                <a:schemeClr val="tx1"/>
              </a:buClr>
              <a:buFont typeface="Wingdings" panose="05000000000000000000" pitchFamily="2" charset="2"/>
              <a:buChar char="§"/>
            </a:pPr>
            <a:r>
              <a:rPr lang="en-US" sz="933">
                <a:latin typeface="Poppins" panose="00000500000000000000" pitchFamily="2" charset="0"/>
                <a:cs typeface="Poppins" panose="00000500000000000000" pitchFamily="2" charset="0"/>
              </a:rPr>
              <a:t>Provides project management and business analyst support to the delivery teams.</a:t>
            </a:r>
          </a:p>
        </p:txBody>
      </p:sp>
      <p:sp>
        <p:nvSpPr>
          <p:cNvPr id="18" name="TextBox 10">
            <a:extLst>
              <a:ext uri="{FF2B5EF4-FFF2-40B4-BE49-F238E27FC236}">
                <a16:creationId xmlns:a16="http://schemas.microsoft.com/office/drawing/2014/main" id="{C0B1CC7A-57BE-DC5A-651C-99401BCF6BC7}"/>
              </a:ext>
            </a:extLst>
          </p:cNvPr>
          <p:cNvSpPr txBox="1"/>
          <p:nvPr/>
        </p:nvSpPr>
        <p:spPr>
          <a:xfrm>
            <a:off x="6396771" y="3450455"/>
            <a:ext cx="4267200" cy="294953"/>
          </a:xfrm>
          <a:prstGeom prst="rect">
            <a:avLst/>
          </a:prstGeom>
        </p:spPr>
        <p:txBody>
          <a:bodyPr wrap="square" lIns="0" tIns="0" rIns="0" bIns="0" rtlCol="0" anchor="t">
            <a:spAutoFit/>
          </a:bodyPr>
          <a:lstStyle/>
          <a:p>
            <a:pPr defTabSz="609630">
              <a:lnSpc>
                <a:spcPts val="2333"/>
              </a:lnSpc>
            </a:pPr>
            <a:r>
              <a:rPr lang="en-US" sz="2000" b="1">
                <a:solidFill>
                  <a:srgbClr val="24365C"/>
                </a:solidFill>
                <a:latin typeface="Poppins Medium" panose="00000600000000000000" pitchFamily="2" charset="0"/>
                <a:cs typeface="Poppins Medium" panose="00000600000000000000" pitchFamily="2" charset="0"/>
              </a:rPr>
              <a:t>Technical Architect</a:t>
            </a:r>
          </a:p>
        </p:txBody>
      </p:sp>
      <p:pic>
        <p:nvPicPr>
          <p:cNvPr id="2" name="Picture 1" descr="A logo with a green circle and blue text&#10;&#10;Description automatically generated">
            <a:extLst>
              <a:ext uri="{FF2B5EF4-FFF2-40B4-BE49-F238E27FC236}">
                <a16:creationId xmlns:a16="http://schemas.microsoft.com/office/drawing/2014/main" id="{1689A622-DAEF-83DE-2876-AAC987330D3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6146800" y="1957165"/>
            <a:ext cx="6045200" cy="586521"/>
          </a:xfrm>
          <a:custGeom>
            <a:avLst/>
            <a:gdLst/>
            <a:ahLst/>
            <a:cxnLst/>
            <a:rect l="l" t="t" r="r" b="b"/>
            <a:pathLst>
              <a:path w="3049338" h="256504">
                <a:moveTo>
                  <a:pt x="0" y="0"/>
                </a:moveTo>
                <a:lnTo>
                  <a:pt x="3049338" y="0"/>
                </a:lnTo>
                <a:lnTo>
                  <a:pt x="3049338" y="256504"/>
                </a:lnTo>
                <a:lnTo>
                  <a:pt x="0" y="256504"/>
                </a:lnTo>
                <a:close/>
              </a:path>
            </a:pathLst>
          </a:custGeom>
          <a:solidFill>
            <a:srgbClr val="24365C"/>
          </a:solidFill>
        </p:spPr>
        <p:txBody>
          <a:bodyPr/>
          <a:lstStyle/>
          <a:p>
            <a:endParaRPr lang="en-US"/>
          </a:p>
        </p:txBody>
      </p:sp>
      <p:sp>
        <p:nvSpPr>
          <p:cNvPr id="14" name="TextBox 14"/>
          <p:cNvSpPr txBox="1"/>
          <p:nvPr/>
        </p:nvSpPr>
        <p:spPr>
          <a:xfrm>
            <a:off x="0" y="265081"/>
            <a:ext cx="12191999" cy="809645"/>
          </a:xfrm>
          <a:prstGeom prst="rect">
            <a:avLst/>
          </a:prstGeom>
        </p:spPr>
        <p:txBody>
          <a:bodyPr wrap="square" lIns="0" tIns="0" rIns="0" bIns="0" rtlCol="0" anchor="t">
            <a:spAutoFit/>
          </a:bodyPr>
          <a:lstStyle/>
          <a:p>
            <a:pPr algn="ctr" defTabSz="609630">
              <a:lnSpc>
                <a:spcPts val="6756"/>
              </a:lnSpc>
              <a:spcBef>
                <a:spcPct val="0"/>
              </a:spcBef>
            </a:pPr>
            <a:r>
              <a:rPr lang="en-US" sz="4300" b="1">
                <a:solidFill>
                  <a:srgbClr val="24365C"/>
                </a:solidFill>
                <a:latin typeface="Poppins Medium" panose="00000600000000000000" pitchFamily="2" charset="0"/>
                <a:cs typeface="Poppins Medium" panose="00000600000000000000" pitchFamily="2" charset="0"/>
              </a:rPr>
              <a:t>Governance Point of Contacts</a:t>
            </a:r>
          </a:p>
        </p:txBody>
      </p:sp>
      <p:grpSp>
        <p:nvGrpSpPr>
          <p:cNvPr id="15" name="Group 15"/>
          <p:cNvGrpSpPr/>
          <p:nvPr/>
        </p:nvGrpSpPr>
        <p:grpSpPr>
          <a:xfrm>
            <a:off x="5788729" y="1523197"/>
            <a:ext cx="1475671" cy="1475671"/>
            <a:chOff x="0" y="0"/>
            <a:chExt cx="812800" cy="812800"/>
          </a:xfrm>
        </p:grpSpPr>
        <p:sp>
          <p:nvSpPr>
            <p:cNvPr id="16" name="Freeform 16"/>
            <p:cNvSpPr/>
            <p:nvPr/>
          </p:nvSpPr>
          <p:spPr>
            <a:xfrm>
              <a:off x="14395" y="14395"/>
              <a:ext cx="784011" cy="784011"/>
            </a:xfrm>
            <a:custGeom>
              <a:avLst/>
              <a:gdLst/>
              <a:ahLst/>
              <a:cxnLst/>
              <a:rect l="l" t="t" r="r" b="b"/>
              <a:pathLst>
                <a:path w="784011" h="784011">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solidFill>
              <a:srgbClr val="F0F0F0"/>
            </a:solidFill>
          </p:spPr>
          <p:txBody>
            <a:bodyPr/>
            <a:lstStyle/>
            <a:p>
              <a:endParaRPr lang="en-US"/>
            </a:p>
          </p:txBody>
        </p:sp>
        <p:sp>
          <p:nvSpPr>
            <p:cNvPr id="17" name="TextBox 17"/>
            <p:cNvSpPr txBox="1"/>
            <p:nvPr/>
          </p:nvSpPr>
          <p:spPr>
            <a:xfrm>
              <a:off x="139700" y="82550"/>
              <a:ext cx="533400" cy="590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6" name="TextBox 26"/>
          <p:cNvSpPr txBox="1"/>
          <p:nvPr/>
        </p:nvSpPr>
        <p:spPr>
          <a:xfrm>
            <a:off x="6858001" y="1918609"/>
            <a:ext cx="4876800" cy="598241"/>
          </a:xfrm>
          <a:prstGeom prst="rect">
            <a:avLst/>
          </a:prstGeom>
        </p:spPr>
        <p:txBody>
          <a:bodyPr wrap="square" lIns="0" tIns="0" rIns="0" bIns="0" rtlCol="0" anchor="t">
            <a:spAutoFit/>
          </a:bodyPr>
          <a:lstStyle/>
          <a:p>
            <a:pPr algn="ctr" defTabSz="609630">
              <a:lnSpc>
                <a:spcPts val="5092"/>
              </a:lnSpc>
              <a:spcBef>
                <a:spcPct val="0"/>
              </a:spcBef>
            </a:pPr>
            <a:r>
              <a:rPr lang="en-US" sz="3000">
                <a:solidFill>
                  <a:prstClr val="white"/>
                </a:solidFill>
                <a:latin typeface="Poppins Medium"/>
              </a:rPr>
              <a:t>Responsibilities</a:t>
            </a:r>
          </a:p>
        </p:txBody>
      </p:sp>
      <p:sp>
        <p:nvSpPr>
          <p:cNvPr id="42" name="TextBox 29">
            <a:extLst>
              <a:ext uri="{FF2B5EF4-FFF2-40B4-BE49-F238E27FC236}">
                <a16:creationId xmlns:a16="http://schemas.microsoft.com/office/drawing/2014/main" id="{22ABF765-44FD-3EA4-5A77-89A5793F4857}"/>
              </a:ext>
            </a:extLst>
          </p:cNvPr>
          <p:cNvSpPr txBox="1"/>
          <p:nvPr/>
        </p:nvSpPr>
        <p:spPr>
          <a:xfrm>
            <a:off x="7177741" y="2862313"/>
            <a:ext cx="4484972" cy="3103927"/>
          </a:xfrm>
          <a:prstGeom prst="rect">
            <a:avLst/>
          </a:prstGeom>
        </p:spPr>
        <p:txBody>
          <a:bodyPr wrap="square" lIns="0" tIns="0" rIns="0" bIns="0" rtlCol="0" anchor="t">
            <a:spAutoFit/>
          </a:bodyPr>
          <a:lstStyle/>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LCNC – Agency Strategy alignment.</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Collaborate in LCNC governance between </a:t>
            </a:r>
            <a:r>
              <a:rPr lang="en-US" sz="1200" err="1">
                <a:solidFill>
                  <a:srgbClr val="2D2926"/>
                </a:solidFill>
                <a:latin typeface="Poppins Medium"/>
              </a:rPr>
              <a:t>CoE</a:t>
            </a:r>
            <a:r>
              <a:rPr lang="en-US" sz="1200">
                <a:solidFill>
                  <a:srgbClr val="2D2926"/>
                </a:solidFill>
                <a:latin typeface="Poppins Medium"/>
              </a:rPr>
              <a:t> Agencies.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Spearhead adoption of </a:t>
            </a:r>
            <a:r>
              <a:rPr lang="en-US" sz="1200" err="1">
                <a:solidFill>
                  <a:srgbClr val="2D2926"/>
                </a:solidFill>
                <a:latin typeface="Poppins Medium"/>
              </a:rPr>
              <a:t>CoE</a:t>
            </a:r>
            <a:r>
              <a:rPr lang="en-US" sz="1200">
                <a:solidFill>
                  <a:srgbClr val="2D2926"/>
                </a:solidFill>
                <a:latin typeface="Poppins Medium"/>
              </a:rPr>
              <a:t> Governance &amp; Delivery Frameworks.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Drive the MS LCNC roadmap.</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Determine centralized &amp; de-centralized LCNC responsibilities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Monitor </a:t>
            </a:r>
            <a:r>
              <a:rPr lang="en-US" sz="1200" err="1">
                <a:solidFill>
                  <a:srgbClr val="2D2926"/>
                </a:solidFill>
                <a:latin typeface="Poppins Medium"/>
              </a:rPr>
              <a:t>CoE</a:t>
            </a:r>
            <a:r>
              <a:rPr lang="en-US" sz="1200">
                <a:solidFill>
                  <a:srgbClr val="2D2926"/>
                </a:solidFill>
                <a:latin typeface="Poppins Medium"/>
              </a:rPr>
              <a:t> KPIs, LCNC Adoption &amp; Compliance</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Identify opportunities to fully leverage LCNC capabilities</a:t>
            </a:r>
          </a:p>
          <a:p>
            <a:pPr marL="228611" indent="-228611" defTabSz="609630">
              <a:lnSpc>
                <a:spcPct val="130000"/>
              </a:lnSpc>
              <a:spcBef>
                <a:spcPct val="0"/>
              </a:spcBef>
              <a:buClr>
                <a:srgbClr val="3CA503"/>
              </a:buClr>
              <a:buFont typeface="Wingdings" panose="05000000000000000000" pitchFamily="2" charset="2"/>
              <a:buChar char="ü"/>
            </a:pPr>
            <a:r>
              <a:rPr lang="en-US" sz="1200">
                <a:solidFill>
                  <a:srgbClr val="2D2926"/>
                </a:solidFill>
                <a:latin typeface="Poppins Medium"/>
              </a:rPr>
              <a:t>Organizational Change Management and Marketing campaign to communicate success and alignment.  </a:t>
            </a:r>
            <a:endParaRPr lang="en-US" sz="1200" i="1">
              <a:solidFill>
                <a:srgbClr val="2D2926"/>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8E68C1F5-E405-D532-B6B5-F67D5A0F3B84}"/>
              </a:ext>
            </a:extLst>
          </p:cNvPr>
          <p:cNvSpPr txBox="1"/>
          <p:nvPr/>
        </p:nvSpPr>
        <p:spPr>
          <a:xfrm>
            <a:off x="3769740" y="4830512"/>
            <a:ext cx="3241030" cy="1420389"/>
          </a:xfrm>
          <a:prstGeom prst="rect">
            <a:avLst/>
          </a:prstGeom>
          <a:noFill/>
        </p:spPr>
        <p:txBody>
          <a:bodyPr wrap="square" lIns="60960" tIns="30480" rIns="60960" bIns="30480" rtlCol="0" anchor="t">
            <a:spAutoFit/>
          </a:bodyPr>
          <a:lstStyle/>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INDOT- </a:t>
            </a:r>
            <a:r>
              <a:rPr lang="en-US" sz="1200" b="1" err="1">
                <a:solidFill>
                  <a:srgbClr val="9B9FA1"/>
                </a:solidFill>
                <a:latin typeface="Poppins Medium" panose="00000600000000000000" pitchFamily="2" charset="0"/>
                <a:cs typeface="Poppins Medium" panose="00000600000000000000" pitchFamily="2" charset="0"/>
              </a:rPr>
              <a:t>Melanee</a:t>
            </a:r>
            <a:r>
              <a:rPr lang="en-US" sz="1200" b="1">
                <a:solidFill>
                  <a:srgbClr val="9B9FA1"/>
                </a:solidFill>
                <a:latin typeface="Poppins Medium" panose="00000600000000000000" pitchFamily="2" charset="0"/>
                <a:cs typeface="Poppins Medium" panose="00000600000000000000" pitchFamily="2" charset="0"/>
              </a:rPr>
              <a:t> </a:t>
            </a:r>
            <a:r>
              <a:rPr lang="en-US" sz="1200" b="1" err="1">
                <a:solidFill>
                  <a:srgbClr val="9B9FA1"/>
                </a:solidFill>
                <a:latin typeface="Poppins Medium" panose="00000600000000000000" pitchFamily="2" charset="0"/>
                <a:cs typeface="Poppins Medium" panose="00000600000000000000" pitchFamily="2" charset="0"/>
              </a:rPr>
              <a:t>Habig</a:t>
            </a:r>
            <a:endParaRPr lang="en-US" sz="1200" b="1">
              <a:solidFill>
                <a:srgbClr val="9B9FA1"/>
              </a:solidFill>
              <a:latin typeface="Poppins Medium" panose="00000600000000000000" pitchFamily="2" charset="0"/>
              <a:cs typeface="Poppins Medium" panose="00000600000000000000" pitchFamily="2" charset="0"/>
            </a:endParaRP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IDEM- Vanessa Williams</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FSSA- Derrick Cash </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IOT Messaging and Collaboration- TBD </a:t>
            </a:r>
          </a:p>
          <a:p>
            <a:pPr defTabSz="609630">
              <a:lnSpc>
                <a:spcPct val="150000"/>
              </a:lnSpc>
            </a:pPr>
            <a:r>
              <a:rPr lang="en-US" sz="1200" b="1">
                <a:solidFill>
                  <a:srgbClr val="9B9FA1"/>
                </a:solidFill>
                <a:latin typeface="Poppins Medium" panose="00000600000000000000" pitchFamily="2" charset="0"/>
                <a:cs typeface="Poppins Medium" panose="00000600000000000000" pitchFamily="2" charset="0"/>
              </a:rPr>
              <a:t>IOT Security- TBD</a:t>
            </a:r>
          </a:p>
        </p:txBody>
      </p:sp>
      <p:sp>
        <p:nvSpPr>
          <p:cNvPr id="10" name="Freeform 27">
            <a:extLst>
              <a:ext uri="{FF2B5EF4-FFF2-40B4-BE49-F238E27FC236}">
                <a16:creationId xmlns:a16="http://schemas.microsoft.com/office/drawing/2014/main" id="{A56069C1-11C7-3FDD-3C48-E68B544A8C32}"/>
              </a:ext>
            </a:extLst>
          </p:cNvPr>
          <p:cNvSpPr/>
          <p:nvPr/>
        </p:nvSpPr>
        <p:spPr>
          <a:xfrm>
            <a:off x="711200" y="2065947"/>
            <a:ext cx="2698373" cy="1363053"/>
          </a:xfrm>
          <a:custGeom>
            <a:avLst/>
            <a:gdLst/>
            <a:ahLst/>
            <a:cxnLst/>
            <a:rect l="l" t="t" r="r" b="b"/>
            <a:pathLst>
              <a:path w="1163015" h="656010">
                <a:moveTo>
                  <a:pt x="0" y="0"/>
                </a:moveTo>
                <a:lnTo>
                  <a:pt x="1163015" y="0"/>
                </a:lnTo>
                <a:lnTo>
                  <a:pt x="1163015" y="656010"/>
                </a:lnTo>
                <a:lnTo>
                  <a:pt x="0" y="656010"/>
                </a:lnTo>
                <a:close/>
              </a:path>
            </a:pathLst>
          </a:custGeom>
          <a:solidFill>
            <a:srgbClr val="3CA503"/>
          </a:solidFill>
          <a:ln>
            <a:solidFill>
              <a:schemeClr val="bg1"/>
            </a:solidFill>
          </a:ln>
        </p:spPr>
        <p:txBody>
          <a:bodyPr/>
          <a:lstStyle/>
          <a:p>
            <a:endParaRPr lang="en-US"/>
          </a:p>
        </p:txBody>
      </p:sp>
      <p:sp>
        <p:nvSpPr>
          <p:cNvPr id="18" name="Freeform 30">
            <a:extLst>
              <a:ext uri="{FF2B5EF4-FFF2-40B4-BE49-F238E27FC236}">
                <a16:creationId xmlns:a16="http://schemas.microsoft.com/office/drawing/2014/main" id="{096BBD01-17F3-F9A5-8DE0-B4AD53DE90D7}"/>
              </a:ext>
            </a:extLst>
          </p:cNvPr>
          <p:cNvSpPr/>
          <p:nvPr/>
        </p:nvSpPr>
        <p:spPr>
          <a:xfrm>
            <a:off x="718628" y="4783689"/>
            <a:ext cx="2690945" cy="1363052"/>
          </a:xfrm>
          <a:custGeom>
            <a:avLst/>
            <a:gdLst/>
            <a:ahLst/>
            <a:cxnLst/>
            <a:rect l="l" t="t" r="r" b="b"/>
            <a:pathLst>
              <a:path w="1107581" h="706183">
                <a:moveTo>
                  <a:pt x="0" y="0"/>
                </a:moveTo>
                <a:lnTo>
                  <a:pt x="1107581" y="0"/>
                </a:lnTo>
                <a:lnTo>
                  <a:pt x="1107581" y="706183"/>
                </a:lnTo>
                <a:lnTo>
                  <a:pt x="0" y="706183"/>
                </a:lnTo>
                <a:close/>
              </a:path>
            </a:pathLst>
          </a:custGeom>
          <a:solidFill>
            <a:srgbClr val="9B9FA1"/>
          </a:solidFill>
          <a:ln>
            <a:solidFill>
              <a:schemeClr val="bg1"/>
            </a:solidFill>
          </a:ln>
        </p:spPr>
        <p:txBody>
          <a:bodyPr/>
          <a:lstStyle/>
          <a:p>
            <a:endParaRPr lang="en-US"/>
          </a:p>
        </p:txBody>
      </p:sp>
      <p:sp>
        <p:nvSpPr>
          <p:cNvPr id="25" name="Freeform 33">
            <a:extLst>
              <a:ext uri="{FF2B5EF4-FFF2-40B4-BE49-F238E27FC236}">
                <a16:creationId xmlns:a16="http://schemas.microsoft.com/office/drawing/2014/main" id="{DD656D86-56B6-E7EC-9487-393D1BA0ED57}"/>
              </a:ext>
            </a:extLst>
          </p:cNvPr>
          <p:cNvSpPr/>
          <p:nvPr/>
        </p:nvSpPr>
        <p:spPr>
          <a:xfrm>
            <a:off x="711200" y="3426212"/>
            <a:ext cx="2698373" cy="1363052"/>
          </a:xfrm>
          <a:custGeom>
            <a:avLst/>
            <a:gdLst/>
            <a:ahLst/>
            <a:cxnLst/>
            <a:rect l="l" t="t" r="r" b="b"/>
            <a:pathLst>
              <a:path w="1107581" h="656010">
                <a:moveTo>
                  <a:pt x="0" y="0"/>
                </a:moveTo>
                <a:lnTo>
                  <a:pt x="1107581" y="0"/>
                </a:lnTo>
                <a:lnTo>
                  <a:pt x="1107581" y="656010"/>
                </a:lnTo>
                <a:lnTo>
                  <a:pt x="0" y="656010"/>
                </a:lnTo>
                <a:close/>
              </a:path>
            </a:pathLst>
          </a:custGeom>
          <a:solidFill>
            <a:srgbClr val="24365C"/>
          </a:solidFill>
          <a:ln>
            <a:solidFill>
              <a:schemeClr val="bg1"/>
            </a:solidFill>
          </a:ln>
        </p:spPr>
        <p:txBody>
          <a:bodyPr/>
          <a:lstStyle/>
          <a:p>
            <a:endParaRPr lang="en-US"/>
          </a:p>
        </p:txBody>
      </p:sp>
      <p:sp>
        <p:nvSpPr>
          <p:cNvPr id="52" name="TextBox 53">
            <a:extLst>
              <a:ext uri="{FF2B5EF4-FFF2-40B4-BE49-F238E27FC236}">
                <a16:creationId xmlns:a16="http://schemas.microsoft.com/office/drawing/2014/main" id="{345432C6-0BBF-DE27-1B65-60C61BF63304}"/>
              </a:ext>
            </a:extLst>
          </p:cNvPr>
          <p:cNvSpPr txBox="1"/>
          <p:nvPr/>
        </p:nvSpPr>
        <p:spPr>
          <a:xfrm>
            <a:off x="860422" y="2288409"/>
            <a:ext cx="2029562" cy="192360"/>
          </a:xfrm>
          <a:prstGeom prst="rect">
            <a:avLst/>
          </a:prstGeom>
        </p:spPr>
        <p:txBody>
          <a:bodyPr lIns="0" tIns="0" rIns="0" bIns="0" rtlCol="0" anchor="t">
            <a:spAutoFit/>
          </a:bodyPr>
          <a:lstStyle/>
          <a:p>
            <a:pPr algn="just" defTabSz="609630">
              <a:lnSpc>
                <a:spcPts val="1507"/>
              </a:lnSpc>
            </a:pPr>
            <a:r>
              <a:rPr lang="en-US" sz="1333" spc="-40" err="1">
                <a:solidFill>
                  <a:prstClr val="white"/>
                </a:solidFill>
                <a:latin typeface="Poppins Bold"/>
              </a:rPr>
              <a:t>CoE</a:t>
            </a:r>
            <a:r>
              <a:rPr lang="en-US" sz="1333" spc="-40">
                <a:solidFill>
                  <a:prstClr val="white"/>
                </a:solidFill>
                <a:latin typeface="Poppins Bold"/>
              </a:rPr>
              <a:t> Sponsor</a:t>
            </a:r>
          </a:p>
        </p:txBody>
      </p:sp>
      <p:sp>
        <p:nvSpPr>
          <p:cNvPr id="53" name="TextBox 54">
            <a:extLst>
              <a:ext uri="{FF2B5EF4-FFF2-40B4-BE49-F238E27FC236}">
                <a16:creationId xmlns:a16="http://schemas.microsoft.com/office/drawing/2014/main" id="{20C9C634-7179-62F5-0209-17A855096A04}"/>
              </a:ext>
            </a:extLst>
          </p:cNvPr>
          <p:cNvSpPr txBox="1"/>
          <p:nvPr/>
        </p:nvSpPr>
        <p:spPr>
          <a:xfrm>
            <a:off x="802511" y="5001252"/>
            <a:ext cx="2158804" cy="179536"/>
          </a:xfrm>
          <a:prstGeom prst="rect">
            <a:avLst/>
          </a:prstGeom>
        </p:spPr>
        <p:txBody>
          <a:bodyPr wrap="square" lIns="0" tIns="0" rIns="0" bIns="0" rtlCol="0" anchor="t">
            <a:spAutoFit/>
          </a:bodyPr>
          <a:lstStyle/>
          <a:p>
            <a:pPr algn="just" defTabSz="609630">
              <a:lnSpc>
                <a:spcPts val="1405"/>
              </a:lnSpc>
            </a:pPr>
            <a:r>
              <a:rPr lang="en-US" sz="1244" spc="-37">
                <a:solidFill>
                  <a:srgbClr val="FFFFFF"/>
                </a:solidFill>
                <a:latin typeface="Poppins Bold"/>
              </a:rPr>
              <a:t>Agency Representatives</a:t>
            </a:r>
          </a:p>
        </p:txBody>
      </p:sp>
      <p:sp>
        <p:nvSpPr>
          <p:cNvPr id="56" name="TextBox 57">
            <a:extLst>
              <a:ext uri="{FF2B5EF4-FFF2-40B4-BE49-F238E27FC236}">
                <a16:creationId xmlns:a16="http://schemas.microsoft.com/office/drawing/2014/main" id="{096B549E-7E2D-CCD3-8CEC-66C51EFADF60}"/>
              </a:ext>
            </a:extLst>
          </p:cNvPr>
          <p:cNvSpPr txBox="1"/>
          <p:nvPr/>
        </p:nvSpPr>
        <p:spPr>
          <a:xfrm>
            <a:off x="851517" y="2721318"/>
            <a:ext cx="2253084" cy="287130"/>
          </a:xfrm>
          <a:prstGeom prst="rect">
            <a:avLst/>
          </a:prstGeom>
        </p:spPr>
        <p:txBody>
          <a:bodyPr wrap="square" lIns="0" tIns="0" rIns="0" bIns="0" rtlCol="0" anchor="t">
            <a:spAutoFit/>
          </a:bodyPr>
          <a:lstStyle/>
          <a:p>
            <a:pPr defTabSz="609630"/>
            <a:r>
              <a:rPr lang="en-US" sz="933">
                <a:solidFill>
                  <a:prstClr val="white"/>
                </a:solidFill>
                <a:latin typeface="Poppins" panose="00000500000000000000" pitchFamily="2" charset="0"/>
                <a:cs typeface="Poppins" panose="00000500000000000000" pitchFamily="2" charset="0"/>
              </a:rPr>
              <a:t>Provides oversight and direction to the </a:t>
            </a:r>
            <a:r>
              <a:rPr lang="en-US" sz="933" err="1">
                <a:solidFill>
                  <a:prstClr val="white"/>
                </a:solidFill>
                <a:latin typeface="Poppins" panose="00000500000000000000" pitchFamily="2" charset="0"/>
                <a:cs typeface="Poppins" panose="00000500000000000000" pitchFamily="2" charset="0"/>
              </a:rPr>
              <a:t>CoE</a:t>
            </a:r>
            <a:r>
              <a:rPr lang="en-US" sz="933">
                <a:solidFill>
                  <a:prstClr val="white"/>
                </a:solidFill>
                <a:latin typeface="Poppins" panose="00000500000000000000" pitchFamily="2" charset="0"/>
                <a:cs typeface="Poppins" panose="00000500000000000000" pitchFamily="2" charset="0"/>
              </a:rPr>
              <a:t> Governance Committee. </a:t>
            </a:r>
          </a:p>
        </p:txBody>
      </p:sp>
      <p:sp>
        <p:nvSpPr>
          <p:cNvPr id="60" name="TextBox 59">
            <a:extLst>
              <a:ext uri="{FF2B5EF4-FFF2-40B4-BE49-F238E27FC236}">
                <a16:creationId xmlns:a16="http://schemas.microsoft.com/office/drawing/2014/main" id="{36655154-70E4-AF6A-5720-CEAC8EE1E5A1}"/>
              </a:ext>
            </a:extLst>
          </p:cNvPr>
          <p:cNvSpPr txBox="1"/>
          <p:nvPr/>
        </p:nvSpPr>
        <p:spPr>
          <a:xfrm>
            <a:off x="831244" y="5338397"/>
            <a:ext cx="2269641" cy="574260"/>
          </a:xfrm>
          <a:prstGeom prst="rect">
            <a:avLst/>
          </a:prstGeom>
        </p:spPr>
        <p:txBody>
          <a:bodyPr wrap="square" lIns="0" tIns="0" rIns="0" bIns="0" rtlCol="0" anchor="t">
            <a:spAutoFit/>
          </a:bodyPr>
          <a:lstStyle/>
          <a:p>
            <a:pPr defTabSz="609630"/>
            <a:r>
              <a:rPr lang="en-US" sz="933">
                <a:solidFill>
                  <a:prstClr val="white"/>
                </a:solidFill>
                <a:latin typeface="Poppins" panose="00000500000000000000" pitchFamily="2" charset="0"/>
                <a:cs typeface="Poppins" panose="00000500000000000000" pitchFamily="2" charset="0"/>
              </a:rPr>
              <a:t>Bring the perspective of the agencies  to promote MS LCNC growth and ongoing refinement of the </a:t>
            </a:r>
            <a:r>
              <a:rPr lang="en-US" sz="933" err="1">
                <a:solidFill>
                  <a:prstClr val="white"/>
                </a:solidFill>
                <a:latin typeface="Poppins" panose="00000500000000000000" pitchFamily="2" charset="0"/>
                <a:cs typeface="Poppins" panose="00000500000000000000" pitchFamily="2" charset="0"/>
              </a:rPr>
              <a:t>CoE</a:t>
            </a:r>
            <a:r>
              <a:rPr lang="en-US" sz="933">
                <a:solidFill>
                  <a:prstClr val="white"/>
                </a:solidFill>
                <a:latin typeface="Poppins" panose="00000500000000000000" pitchFamily="2" charset="0"/>
                <a:cs typeface="Poppins" panose="00000500000000000000" pitchFamily="2" charset="0"/>
              </a:rPr>
              <a:t> governance guidelines.</a:t>
            </a:r>
            <a:endParaRPr lang="en-US" sz="933">
              <a:solidFill>
                <a:prstClr val="white"/>
              </a:solidFill>
              <a:latin typeface="Poppins" panose="00000500000000000000" pitchFamily="2" charset="0"/>
              <a:ea typeface="Gadugi" panose="020B0502040204020203" pitchFamily="34" charset="0"/>
              <a:cs typeface="Poppins" panose="00000500000000000000" pitchFamily="2" charset="0"/>
            </a:endParaRPr>
          </a:p>
        </p:txBody>
      </p:sp>
      <p:sp>
        <p:nvSpPr>
          <p:cNvPr id="64" name="TextBox 53">
            <a:extLst>
              <a:ext uri="{FF2B5EF4-FFF2-40B4-BE49-F238E27FC236}">
                <a16:creationId xmlns:a16="http://schemas.microsoft.com/office/drawing/2014/main" id="{9316809B-CEDF-8789-1A29-4411C657D29F}"/>
              </a:ext>
            </a:extLst>
          </p:cNvPr>
          <p:cNvSpPr txBox="1"/>
          <p:nvPr/>
        </p:nvSpPr>
        <p:spPr>
          <a:xfrm>
            <a:off x="3844111" y="2620156"/>
            <a:ext cx="2029562" cy="192360"/>
          </a:xfrm>
          <a:prstGeom prst="rect">
            <a:avLst/>
          </a:prstGeom>
        </p:spPr>
        <p:txBody>
          <a:bodyPr lIns="0" tIns="0" rIns="0" bIns="0" rtlCol="0" anchor="t">
            <a:spAutoFit/>
          </a:bodyPr>
          <a:lstStyle/>
          <a:p>
            <a:pPr algn="just" defTabSz="609630">
              <a:lnSpc>
                <a:spcPts val="1507"/>
              </a:lnSpc>
            </a:pPr>
            <a:r>
              <a:rPr lang="en-US" sz="1333" b="1" spc="-40">
                <a:solidFill>
                  <a:srgbClr val="3CA503"/>
                </a:solidFill>
                <a:latin typeface="Poppins Medium" panose="00000600000000000000" pitchFamily="2" charset="0"/>
                <a:cs typeface="Poppins Medium" panose="00000600000000000000" pitchFamily="2" charset="0"/>
              </a:rPr>
              <a:t>Larry Jenkins</a:t>
            </a:r>
          </a:p>
        </p:txBody>
      </p:sp>
      <p:sp>
        <p:nvSpPr>
          <p:cNvPr id="65" name="TextBox 53">
            <a:extLst>
              <a:ext uri="{FF2B5EF4-FFF2-40B4-BE49-F238E27FC236}">
                <a16:creationId xmlns:a16="http://schemas.microsoft.com/office/drawing/2014/main" id="{67964944-0AA1-8E6E-7D84-6D9DF00EC269}"/>
              </a:ext>
            </a:extLst>
          </p:cNvPr>
          <p:cNvSpPr txBox="1"/>
          <p:nvPr/>
        </p:nvSpPr>
        <p:spPr>
          <a:xfrm>
            <a:off x="3873327" y="3940047"/>
            <a:ext cx="2029562" cy="192360"/>
          </a:xfrm>
          <a:prstGeom prst="rect">
            <a:avLst/>
          </a:prstGeom>
        </p:spPr>
        <p:txBody>
          <a:bodyPr lIns="0" tIns="0" rIns="0" bIns="0" rtlCol="0" anchor="t">
            <a:spAutoFit/>
          </a:bodyPr>
          <a:lstStyle/>
          <a:p>
            <a:pPr algn="just" defTabSz="609630">
              <a:lnSpc>
                <a:spcPts val="1507"/>
              </a:lnSpc>
            </a:pPr>
            <a:r>
              <a:rPr lang="en-US" sz="1333" b="1" spc="-40">
                <a:solidFill>
                  <a:srgbClr val="24365C"/>
                </a:solidFill>
                <a:latin typeface="Poppins Medium" panose="00000600000000000000" pitchFamily="2" charset="0"/>
                <a:cs typeface="Poppins Medium" panose="00000600000000000000" pitchFamily="2" charset="0"/>
              </a:rPr>
              <a:t>Robert Evans</a:t>
            </a:r>
          </a:p>
        </p:txBody>
      </p:sp>
      <p:sp>
        <p:nvSpPr>
          <p:cNvPr id="66" name="Isosceles Triangle 65">
            <a:extLst>
              <a:ext uri="{FF2B5EF4-FFF2-40B4-BE49-F238E27FC236}">
                <a16:creationId xmlns:a16="http://schemas.microsoft.com/office/drawing/2014/main" id="{0CC52DD9-7B4E-C634-D73D-E3B4A24CEC8F}"/>
              </a:ext>
            </a:extLst>
          </p:cNvPr>
          <p:cNvSpPr/>
          <p:nvPr/>
        </p:nvSpPr>
        <p:spPr>
          <a:xfrm rot="5400000">
            <a:off x="2755563" y="2472465"/>
            <a:ext cx="1221775" cy="529287"/>
          </a:xfrm>
          <a:prstGeom prst="triangle">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67" name="Isosceles Triangle 66">
            <a:extLst>
              <a:ext uri="{FF2B5EF4-FFF2-40B4-BE49-F238E27FC236}">
                <a16:creationId xmlns:a16="http://schemas.microsoft.com/office/drawing/2014/main" id="{74E4F7D3-E807-5C58-5EA7-356B9D4D1728}"/>
              </a:ext>
            </a:extLst>
          </p:cNvPr>
          <p:cNvSpPr/>
          <p:nvPr/>
        </p:nvSpPr>
        <p:spPr>
          <a:xfrm rot="5400000">
            <a:off x="2758357" y="3801199"/>
            <a:ext cx="1221775" cy="529287"/>
          </a:xfrm>
          <a:prstGeom prst="triangle">
            <a:avLst/>
          </a:prstGeom>
          <a:solidFill>
            <a:srgbClr val="2436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68" name="Isosceles Triangle 67">
            <a:extLst>
              <a:ext uri="{FF2B5EF4-FFF2-40B4-BE49-F238E27FC236}">
                <a16:creationId xmlns:a16="http://schemas.microsoft.com/office/drawing/2014/main" id="{CB39C7BB-CA84-C3EA-0458-4C606702A424}"/>
              </a:ext>
            </a:extLst>
          </p:cNvPr>
          <p:cNvSpPr/>
          <p:nvPr/>
        </p:nvSpPr>
        <p:spPr>
          <a:xfrm rot="5400000">
            <a:off x="2754640" y="5176969"/>
            <a:ext cx="1221775" cy="529287"/>
          </a:xfrm>
          <a:prstGeom prst="triangle">
            <a:avLst/>
          </a:prstGeom>
          <a:solidFill>
            <a:srgbClr val="9B9F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3" name="Picture 2" descr="A logo with a green circle and blue text&#10;&#10;Description automatically generated">
            <a:extLst>
              <a:ext uri="{FF2B5EF4-FFF2-40B4-BE49-F238E27FC236}">
                <a16:creationId xmlns:a16="http://schemas.microsoft.com/office/drawing/2014/main" id="{C195E2F9-7A3C-5E4E-BEAF-01D36CAF5F8C}"/>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
        <p:nvSpPr>
          <p:cNvPr id="54" name="TextBox 55">
            <a:extLst>
              <a:ext uri="{FF2B5EF4-FFF2-40B4-BE49-F238E27FC236}">
                <a16:creationId xmlns:a16="http://schemas.microsoft.com/office/drawing/2014/main" id="{CCD27920-628B-FE71-DF30-5BB4BD864FB9}"/>
              </a:ext>
            </a:extLst>
          </p:cNvPr>
          <p:cNvSpPr txBox="1"/>
          <p:nvPr/>
        </p:nvSpPr>
        <p:spPr>
          <a:xfrm>
            <a:off x="831670" y="3623182"/>
            <a:ext cx="2488773" cy="384721"/>
          </a:xfrm>
          <a:prstGeom prst="rect">
            <a:avLst/>
          </a:prstGeom>
        </p:spPr>
        <p:txBody>
          <a:bodyPr wrap="square" lIns="0" tIns="0" rIns="0" bIns="0" rtlCol="0" anchor="t">
            <a:spAutoFit/>
          </a:bodyPr>
          <a:lstStyle/>
          <a:p>
            <a:pPr defTabSz="609630">
              <a:lnSpc>
                <a:spcPts val="1507"/>
              </a:lnSpc>
            </a:pPr>
            <a:r>
              <a:rPr lang="en-US" sz="1333" spc="-40" err="1">
                <a:solidFill>
                  <a:srgbClr val="FFFFFF"/>
                </a:solidFill>
                <a:latin typeface="Poppins Bold"/>
              </a:rPr>
              <a:t>CoE</a:t>
            </a:r>
            <a:r>
              <a:rPr lang="en-US" sz="1333" spc="-40">
                <a:solidFill>
                  <a:srgbClr val="FFFFFF"/>
                </a:solidFill>
                <a:latin typeface="Poppins Bold"/>
              </a:rPr>
              <a:t> Governance Committee Chair / </a:t>
            </a:r>
            <a:r>
              <a:rPr lang="en-US" sz="1333" spc="-40" err="1">
                <a:solidFill>
                  <a:srgbClr val="FFFFFF"/>
                </a:solidFill>
                <a:latin typeface="Poppins Bold"/>
              </a:rPr>
              <a:t>CoE</a:t>
            </a:r>
            <a:r>
              <a:rPr lang="en-US" sz="1333" spc="-40">
                <a:solidFill>
                  <a:srgbClr val="FFFFFF"/>
                </a:solidFill>
                <a:latin typeface="Poppins Bold"/>
              </a:rPr>
              <a:t> Sponsor</a:t>
            </a:r>
          </a:p>
        </p:txBody>
      </p:sp>
      <p:sp>
        <p:nvSpPr>
          <p:cNvPr id="58" name="TextBox 59">
            <a:extLst>
              <a:ext uri="{FF2B5EF4-FFF2-40B4-BE49-F238E27FC236}">
                <a16:creationId xmlns:a16="http://schemas.microsoft.com/office/drawing/2014/main" id="{A9DB7687-D2B5-94F3-9209-481E3CE655FC}"/>
              </a:ext>
            </a:extLst>
          </p:cNvPr>
          <p:cNvSpPr txBox="1"/>
          <p:nvPr/>
        </p:nvSpPr>
        <p:spPr>
          <a:xfrm>
            <a:off x="837246" y="4172115"/>
            <a:ext cx="2431561" cy="456663"/>
          </a:xfrm>
          <a:prstGeom prst="rect">
            <a:avLst/>
          </a:prstGeom>
        </p:spPr>
        <p:txBody>
          <a:bodyPr wrap="square" lIns="0" tIns="0" rIns="0" bIns="0" rtlCol="0" anchor="t">
            <a:spAutoFit/>
          </a:bodyPr>
          <a:lstStyle/>
          <a:p>
            <a:pPr defTabSz="609630">
              <a:lnSpc>
                <a:spcPts val="1190"/>
              </a:lnSpc>
            </a:pPr>
            <a:r>
              <a:rPr lang="en-US" sz="933">
                <a:solidFill>
                  <a:prstClr val="white"/>
                </a:solidFill>
                <a:latin typeface="Poppins" panose="00000500000000000000" pitchFamily="2" charset="0"/>
                <a:cs typeface="Poppins" panose="00000500000000000000" pitchFamily="2" charset="0"/>
              </a:rPr>
              <a:t>Responsible for bringing forward any issues to the committee and communicating governance decisions</a:t>
            </a:r>
          </a:p>
        </p:txBody>
      </p:sp>
      <p:sp>
        <p:nvSpPr>
          <p:cNvPr id="6" name="Freeform 11">
            <a:extLst>
              <a:ext uri="{FF2B5EF4-FFF2-40B4-BE49-F238E27FC236}">
                <a16:creationId xmlns:a16="http://schemas.microsoft.com/office/drawing/2014/main" id="{8AC793FF-1048-3D42-30C2-2EBBA42986B1}"/>
              </a:ext>
            </a:extLst>
          </p:cNvPr>
          <p:cNvSpPr/>
          <p:nvPr/>
        </p:nvSpPr>
        <p:spPr>
          <a:xfrm>
            <a:off x="6170428" y="1844902"/>
            <a:ext cx="712272" cy="671948"/>
          </a:xfrm>
          <a:custGeom>
            <a:avLst/>
            <a:gdLst/>
            <a:ahLst/>
            <a:cxnLst/>
            <a:rect l="l" t="t" r="r" b="b"/>
            <a:pathLst>
              <a:path w="2078374" h="2042002">
                <a:moveTo>
                  <a:pt x="0" y="0"/>
                </a:moveTo>
                <a:lnTo>
                  <a:pt x="2078374" y="0"/>
                </a:lnTo>
                <a:lnTo>
                  <a:pt x="2078374" y="2042002"/>
                </a:lnTo>
                <a:lnTo>
                  <a:pt x="0" y="2042002"/>
                </a:lnTo>
                <a:lnTo>
                  <a:pt x="0" y="0"/>
                </a:lnTo>
                <a:close/>
              </a:path>
            </a:pathLst>
          </a:custGeom>
          <a:blipFill>
            <a:blip r:embed="rId3">
              <a:extLst>
                <a:ext uri="{96DAC541-7B7A-43D3-8B79-37D633B846F1}">
                  <asvg:svgBlip xmlns:asvg="http://schemas.microsoft.com/office/drawing/2016/SVG/main" r:embed="rId4"/>
                </a:ext>
              </a:extLst>
            </a:blip>
            <a:stretch>
              <a:fillRect/>
            </a:stretch>
          </a:blipFill>
          <a:effectLst>
            <a:outerShdw blurRad="50800" dist="50800" dir="5400000" algn="ctr" rotWithShape="0">
              <a:srgbClr val="3C8503"/>
            </a:outerShdw>
          </a:effectLst>
        </p:spPr>
        <p:txBody>
          <a:bodyPr/>
          <a:lstStyle/>
          <a:p>
            <a:endParaRPr lang="en-US"/>
          </a:p>
        </p:txBody>
      </p:sp>
    </p:spTree>
    <p:extLst>
      <p:ext uri="{BB962C8B-B14F-4D97-AF65-F5344CB8AC3E}">
        <p14:creationId xmlns:p14="http://schemas.microsoft.com/office/powerpoint/2010/main" val="380500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34475" y="1315017"/>
            <a:ext cx="10242236" cy="430887"/>
          </a:xfrm>
          <a:prstGeom prst="rect">
            <a:avLst/>
          </a:prstGeom>
        </p:spPr>
        <p:txBody>
          <a:bodyPr wrap="square" lIns="0" tIns="0" rIns="0" bIns="0" rtlCol="0" anchor="t">
            <a:spAutoFit/>
          </a:bodyPr>
          <a:lstStyle/>
          <a:p>
            <a:pPr algn="ctr" defTabSz="457223">
              <a:lnSpc>
                <a:spcPct val="120000"/>
              </a:lnSpc>
            </a:pPr>
            <a:r>
              <a:rPr lang="en-US" sz="1200">
                <a:solidFill>
                  <a:prstClr val="black"/>
                </a:solidFill>
                <a:latin typeface="Poppins" panose="00000500000000000000" pitchFamily="2" charset="0"/>
                <a:cs typeface="Poppins" panose="00000500000000000000" pitchFamily="2" charset="0"/>
              </a:rPr>
              <a:t>State Agencies have varying  levels of MS LCNC knowledge and development experience. The IOT LCNC </a:t>
            </a:r>
            <a:r>
              <a:rPr lang="en-US" sz="1200" err="1">
                <a:solidFill>
                  <a:prstClr val="black"/>
                </a:solidFill>
                <a:latin typeface="Poppins" panose="00000500000000000000" pitchFamily="2" charset="0"/>
                <a:cs typeface="Poppins" panose="00000500000000000000" pitchFamily="2" charset="0"/>
              </a:rPr>
              <a:t>CoE</a:t>
            </a:r>
            <a:r>
              <a:rPr lang="en-US" sz="1200">
                <a:solidFill>
                  <a:prstClr val="black"/>
                </a:solidFill>
                <a:latin typeface="Poppins" panose="00000500000000000000" pitchFamily="2" charset="0"/>
                <a:cs typeface="Poppins" panose="00000500000000000000" pitchFamily="2" charset="0"/>
              </a:rPr>
              <a:t> will provide corresponding levels of services - Consultative, Governance and Directing -  to best align with the agency's objectives and requirements. </a:t>
            </a:r>
          </a:p>
        </p:txBody>
      </p:sp>
      <p:sp>
        <p:nvSpPr>
          <p:cNvPr id="5" name="Freeform 5"/>
          <p:cNvSpPr/>
          <p:nvPr/>
        </p:nvSpPr>
        <p:spPr>
          <a:xfrm>
            <a:off x="685800" y="2260601"/>
            <a:ext cx="1838931" cy="575119"/>
          </a:xfrm>
          <a:custGeom>
            <a:avLst/>
            <a:gdLst/>
            <a:ahLst/>
            <a:cxnLst/>
            <a:rect l="l" t="t" r="r" b="b"/>
            <a:pathLst>
              <a:path w="1299455" h="406400">
                <a:moveTo>
                  <a:pt x="0" y="0"/>
                </a:moveTo>
                <a:lnTo>
                  <a:pt x="1096255" y="0"/>
                </a:lnTo>
                <a:lnTo>
                  <a:pt x="1299455" y="203200"/>
                </a:lnTo>
                <a:lnTo>
                  <a:pt x="1096255" y="406400"/>
                </a:lnTo>
                <a:lnTo>
                  <a:pt x="0" y="406400"/>
                </a:lnTo>
                <a:lnTo>
                  <a:pt x="203200" y="203200"/>
                </a:lnTo>
                <a:lnTo>
                  <a:pt x="0" y="0"/>
                </a:lnTo>
                <a:close/>
              </a:path>
            </a:pathLst>
          </a:custGeom>
          <a:solidFill>
            <a:srgbClr val="3CA503"/>
          </a:solidFill>
          <a:ln>
            <a:solidFill>
              <a:srgbClr val="9B9FA1"/>
            </a:solidFill>
          </a:ln>
        </p:spPr>
        <p:txBody>
          <a:bodyPr/>
          <a:lstStyle/>
          <a:p>
            <a:endParaRPr lang="en-US"/>
          </a:p>
        </p:txBody>
      </p:sp>
      <p:sp>
        <p:nvSpPr>
          <p:cNvPr id="8" name="Freeform 8"/>
          <p:cNvSpPr/>
          <p:nvPr/>
        </p:nvSpPr>
        <p:spPr>
          <a:xfrm>
            <a:off x="2574222" y="2260600"/>
            <a:ext cx="624597" cy="6273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CA503"/>
          </a:solidFill>
          <a:ln>
            <a:solidFill>
              <a:srgbClr val="9B9FA1"/>
            </a:solidFill>
          </a:ln>
        </p:spPr>
        <p:txBody>
          <a:bodyPr/>
          <a:lstStyle/>
          <a:p>
            <a:endParaRPr lang="en-US"/>
          </a:p>
        </p:txBody>
      </p:sp>
      <p:sp>
        <p:nvSpPr>
          <p:cNvPr id="11" name="Freeform 11"/>
          <p:cNvSpPr/>
          <p:nvPr/>
        </p:nvSpPr>
        <p:spPr>
          <a:xfrm>
            <a:off x="685799" y="3060012"/>
            <a:ext cx="2514420" cy="2246853"/>
          </a:xfrm>
          <a:custGeom>
            <a:avLst/>
            <a:gdLst/>
            <a:ahLst/>
            <a:cxnLst/>
            <a:rect l="l" t="t" r="r" b="b"/>
            <a:pathLst>
              <a:path w="1686329" h="884009">
                <a:moveTo>
                  <a:pt x="1561869" y="884008"/>
                </a:moveTo>
                <a:lnTo>
                  <a:pt x="124460" y="884008"/>
                </a:lnTo>
                <a:cubicBezTo>
                  <a:pt x="55880" y="884008"/>
                  <a:pt x="0" y="828128"/>
                  <a:pt x="0" y="759548"/>
                </a:cubicBezTo>
                <a:lnTo>
                  <a:pt x="0" y="124460"/>
                </a:lnTo>
                <a:cubicBezTo>
                  <a:pt x="0" y="55880"/>
                  <a:pt x="55880" y="0"/>
                  <a:pt x="124460" y="0"/>
                </a:cubicBezTo>
                <a:lnTo>
                  <a:pt x="1561869" y="0"/>
                </a:lnTo>
                <a:cubicBezTo>
                  <a:pt x="1630449" y="0"/>
                  <a:pt x="1686329" y="55880"/>
                  <a:pt x="1686329" y="124460"/>
                </a:cubicBezTo>
                <a:lnTo>
                  <a:pt x="1686329" y="759549"/>
                </a:lnTo>
                <a:cubicBezTo>
                  <a:pt x="1686329" y="828129"/>
                  <a:pt x="1630449" y="884009"/>
                  <a:pt x="1561869" y="884009"/>
                </a:cubicBezTo>
                <a:close/>
              </a:path>
            </a:pathLst>
          </a:custGeom>
          <a:solidFill>
            <a:srgbClr val="24365C"/>
          </a:solidFill>
          <a:ln>
            <a:solidFill>
              <a:schemeClr val="bg1"/>
            </a:solidFill>
          </a:ln>
        </p:spPr>
        <p:txBody>
          <a:bodyPr/>
          <a:lstStyle/>
          <a:p>
            <a:endParaRPr lang="en-US"/>
          </a:p>
        </p:txBody>
      </p:sp>
      <p:sp>
        <p:nvSpPr>
          <p:cNvPr id="12" name="TextBox 12"/>
          <p:cNvSpPr txBox="1"/>
          <p:nvPr/>
        </p:nvSpPr>
        <p:spPr>
          <a:xfrm>
            <a:off x="934475" y="2390680"/>
            <a:ext cx="1503925" cy="264303"/>
          </a:xfrm>
          <a:prstGeom prst="rect">
            <a:avLst/>
          </a:prstGeom>
        </p:spPr>
        <p:txBody>
          <a:bodyPr lIns="0" tIns="0" rIns="0" bIns="0" rtlCol="0" anchor="t">
            <a:spAutoFit/>
          </a:bodyPr>
          <a:lstStyle/>
          <a:p>
            <a:pPr algn="ctr" defTabSz="609630">
              <a:lnSpc>
                <a:spcPts val="2239"/>
              </a:lnSpc>
            </a:pPr>
            <a:r>
              <a:rPr lang="en-US" sz="1467" spc="51">
                <a:solidFill>
                  <a:srgbClr val="F4F4F3"/>
                </a:solidFill>
                <a:latin typeface="Poppins" panose="00000500000000000000" pitchFamily="2" charset="0"/>
                <a:cs typeface="Poppins" panose="00000500000000000000" pitchFamily="2" charset="0"/>
              </a:rPr>
              <a:t>Consultative </a:t>
            </a:r>
          </a:p>
        </p:txBody>
      </p:sp>
      <p:sp>
        <p:nvSpPr>
          <p:cNvPr id="13" name="TextBox 13"/>
          <p:cNvSpPr txBox="1"/>
          <p:nvPr/>
        </p:nvSpPr>
        <p:spPr>
          <a:xfrm>
            <a:off x="2696890" y="2416819"/>
            <a:ext cx="379262" cy="258276"/>
          </a:xfrm>
          <a:prstGeom prst="rect">
            <a:avLst/>
          </a:prstGeom>
        </p:spPr>
        <p:txBody>
          <a:bodyPr lIns="0" tIns="0" rIns="0" bIns="0" rtlCol="0" anchor="t">
            <a:spAutoFit/>
          </a:bodyPr>
          <a:lstStyle/>
          <a:p>
            <a:pPr algn="ctr" defTabSz="609630">
              <a:lnSpc>
                <a:spcPts val="2239"/>
              </a:lnSpc>
            </a:pPr>
            <a:r>
              <a:rPr lang="en-US" sz="1600" spc="51">
                <a:solidFill>
                  <a:prstClr val="white"/>
                </a:solidFill>
                <a:latin typeface="Barlow Semi-Bold"/>
              </a:rPr>
              <a:t>1</a:t>
            </a:r>
          </a:p>
        </p:txBody>
      </p:sp>
      <p:sp>
        <p:nvSpPr>
          <p:cNvPr id="15" name="Freeform 15"/>
          <p:cNvSpPr/>
          <p:nvPr/>
        </p:nvSpPr>
        <p:spPr>
          <a:xfrm>
            <a:off x="6727212" y="2260600"/>
            <a:ext cx="624597" cy="6273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CA503"/>
          </a:solidFill>
          <a:ln>
            <a:solidFill>
              <a:srgbClr val="9B9FA1"/>
            </a:solidFill>
          </a:ln>
        </p:spPr>
        <p:txBody>
          <a:bodyPr/>
          <a:lstStyle/>
          <a:p>
            <a:endParaRPr lang="en-US"/>
          </a:p>
        </p:txBody>
      </p:sp>
      <p:sp>
        <p:nvSpPr>
          <p:cNvPr id="18" name="Freeform 18"/>
          <p:cNvSpPr/>
          <p:nvPr/>
        </p:nvSpPr>
        <p:spPr>
          <a:xfrm>
            <a:off x="10880202" y="2260600"/>
            <a:ext cx="624597" cy="6273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3CA503"/>
          </a:solidFill>
          <a:ln>
            <a:solidFill>
              <a:srgbClr val="9B9FA1"/>
            </a:solidFill>
          </a:ln>
        </p:spPr>
        <p:txBody>
          <a:bodyPr/>
          <a:lstStyle/>
          <a:p>
            <a:endParaRPr lang="en-US"/>
          </a:p>
        </p:txBody>
      </p:sp>
      <p:sp>
        <p:nvSpPr>
          <p:cNvPr id="26" name="TextBox 26"/>
          <p:cNvSpPr txBox="1"/>
          <p:nvPr/>
        </p:nvSpPr>
        <p:spPr>
          <a:xfrm>
            <a:off x="6849880" y="2416819"/>
            <a:ext cx="379262" cy="258276"/>
          </a:xfrm>
          <a:prstGeom prst="rect">
            <a:avLst/>
          </a:prstGeom>
        </p:spPr>
        <p:txBody>
          <a:bodyPr lIns="0" tIns="0" rIns="0" bIns="0" rtlCol="0" anchor="t">
            <a:spAutoFit/>
          </a:bodyPr>
          <a:lstStyle/>
          <a:p>
            <a:pPr algn="ctr" defTabSz="609630">
              <a:lnSpc>
                <a:spcPts val="2239"/>
              </a:lnSpc>
            </a:pPr>
            <a:r>
              <a:rPr lang="en-US" sz="1600" spc="51">
                <a:solidFill>
                  <a:prstClr val="white"/>
                </a:solidFill>
                <a:latin typeface="Barlow Semi-Bold"/>
              </a:rPr>
              <a:t>2</a:t>
            </a:r>
          </a:p>
        </p:txBody>
      </p:sp>
      <p:sp>
        <p:nvSpPr>
          <p:cNvPr id="29" name="TextBox 29"/>
          <p:cNvSpPr txBox="1"/>
          <p:nvPr/>
        </p:nvSpPr>
        <p:spPr>
          <a:xfrm>
            <a:off x="11002870" y="2416819"/>
            <a:ext cx="379262" cy="258276"/>
          </a:xfrm>
          <a:prstGeom prst="rect">
            <a:avLst/>
          </a:prstGeom>
        </p:spPr>
        <p:txBody>
          <a:bodyPr lIns="0" tIns="0" rIns="0" bIns="0" rtlCol="0" anchor="t">
            <a:spAutoFit/>
          </a:bodyPr>
          <a:lstStyle/>
          <a:p>
            <a:pPr algn="ctr" defTabSz="609630">
              <a:lnSpc>
                <a:spcPts val="2239"/>
              </a:lnSpc>
            </a:pPr>
            <a:r>
              <a:rPr lang="en-US" sz="1600" spc="51">
                <a:solidFill>
                  <a:prstClr val="white"/>
                </a:solidFill>
                <a:latin typeface="Barlow Semi-Bold"/>
              </a:rPr>
              <a:t>3</a:t>
            </a:r>
          </a:p>
        </p:txBody>
      </p:sp>
      <p:sp>
        <p:nvSpPr>
          <p:cNvPr id="32" name="AutoShape 32"/>
          <p:cNvSpPr/>
          <p:nvPr/>
        </p:nvSpPr>
        <p:spPr>
          <a:xfrm>
            <a:off x="3928405" y="3343961"/>
            <a:ext cx="943512"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33" name="AutoShape 33"/>
          <p:cNvSpPr/>
          <p:nvPr/>
        </p:nvSpPr>
        <p:spPr>
          <a:xfrm>
            <a:off x="3350198" y="2522760"/>
            <a:ext cx="581382"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34" name="AutoShape 34"/>
          <p:cNvSpPr/>
          <p:nvPr/>
        </p:nvSpPr>
        <p:spPr>
          <a:xfrm>
            <a:off x="3350198" y="4194502"/>
            <a:ext cx="578207"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35" name="AutoShape 35"/>
          <p:cNvSpPr/>
          <p:nvPr/>
        </p:nvSpPr>
        <p:spPr>
          <a:xfrm rot="-5400000">
            <a:off x="3090946" y="3353869"/>
            <a:ext cx="1662217"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37" name="Freeform 37"/>
          <p:cNvSpPr/>
          <p:nvPr/>
        </p:nvSpPr>
        <p:spPr>
          <a:xfrm>
            <a:off x="4838790" y="2260601"/>
            <a:ext cx="1838931" cy="575119"/>
          </a:xfrm>
          <a:custGeom>
            <a:avLst/>
            <a:gdLst/>
            <a:ahLst/>
            <a:cxnLst/>
            <a:rect l="l" t="t" r="r" b="b"/>
            <a:pathLst>
              <a:path w="1299455" h="406400">
                <a:moveTo>
                  <a:pt x="0" y="0"/>
                </a:moveTo>
                <a:lnTo>
                  <a:pt x="1096255" y="0"/>
                </a:lnTo>
                <a:lnTo>
                  <a:pt x="1299455" y="203200"/>
                </a:lnTo>
                <a:lnTo>
                  <a:pt x="1096255" y="406400"/>
                </a:lnTo>
                <a:lnTo>
                  <a:pt x="0" y="406400"/>
                </a:lnTo>
                <a:lnTo>
                  <a:pt x="203200" y="203200"/>
                </a:lnTo>
                <a:lnTo>
                  <a:pt x="0" y="0"/>
                </a:lnTo>
                <a:close/>
              </a:path>
            </a:pathLst>
          </a:custGeom>
          <a:solidFill>
            <a:srgbClr val="3CA503"/>
          </a:solidFill>
          <a:ln>
            <a:solidFill>
              <a:srgbClr val="9B9FA1"/>
            </a:solidFill>
          </a:ln>
        </p:spPr>
        <p:txBody>
          <a:bodyPr/>
          <a:lstStyle/>
          <a:p>
            <a:endParaRPr lang="en-US"/>
          </a:p>
        </p:txBody>
      </p:sp>
      <p:grpSp>
        <p:nvGrpSpPr>
          <p:cNvPr id="39" name="Group 39"/>
          <p:cNvGrpSpPr/>
          <p:nvPr/>
        </p:nvGrpSpPr>
        <p:grpSpPr>
          <a:xfrm>
            <a:off x="4838789" y="3060011"/>
            <a:ext cx="2514420" cy="2246850"/>
            <a:chOff x="0" y="0"/>
            <a:chExt cx="1686329" cy="884008"/>
          </a:xfrm>
          <a:solidFill>
            <a:srgbClr val="24365C"/>
          </a:solidFill>
        </p:grpSpPr>
        <p:sp>
          <p:nvSpPr>
            <p:cNvPr id="40" name="Freeform 40"/>
            <p:cNvSpPr/>
            <p:nvPr/>
          </p:nvSpPr>
          <p:spPr>
            <a:xfrm>
              <a:off x="0" y="0"/>
              <a:ext cx="1686329" cy="884009"/>
            </a:xfrm>
            <a:custGeom>
              <a:avLst/>
              <a:gdLst/>
              <a:ahLst/>
              <a:cxnLst/>
              <a:rect l="l" t="t" r="r" b="b"/>
              <a:pathLst>
                <a:path w="1686329" h="884009">
                  <a:moveTo>
                    <a:pt x="1561869" y="884008"/>
                  </a:moveTo>
                  <a:lnTo>
                    <a:pt x="124460" y="884008"/>
                  </a:lnTo>
                  <a:cubicBezTo>
                    <a:pt x="55880" y="884008"/>
                    <a:pt x="0" y="828128"/>
                    <a:pt x="0" y="759548"/>
                  </a:cubicBezTo>
                  <a:lnTo>
                    <a:pt x="0" y="124460"/>
                  </a:lnTo>
                  <a:cubicBezTo>
                    <a:pt x="0" y="55880"/>
                    <a:pt x="55880" y="0"/>
                    <a:pt x="124460" y="0"/>
                  </a:cubicBezTo>
                  <a:lnTo>
                    <a:pt x="1561869" y="0"/>
                  </a:lnTo>
                  <a:cubicBezTo>
                    <a:pt x="1630449" y="0"/>
                    <a:pt x="1686329" y="55880"/>
                    <a:pt x="1686329" y="124460"/>
                  </a:cubicBezTo>
                  <a:lnTo>
                    <a:pt x="1686329" y="759549"/>
                  </a:lnTo>
                  <a:cubicBezTo>
                    <a:pt x="1686329" y="828129"/>
                    <a:pt x="1630449" y="884009"/>
                    <a:pt x="1561869" y="884009"/>
                  </a:cubicBezTo>
                  <a:close/>
                </a:path>
              </a:pathLst>
            </a:custGeom>
            <a:grpFill/>
            <a:ln>
              <a:solidFill>
                <a:schemeClr val="bg1"/>
              </a:solidFill>
            </a:ln>
          </p:spPr>
          <p:txBody>
            <a:bodyPr/>
            <a:lstStyle/>
            <a:p>
              <a:endParaRPr lang="en-US"/>
            </a:p>
          </p:txBody>
        </p:sp>
      </p:grpSp>
      <p:sp>
        <p:nvSpPr>
          <p:cNvPr id="41" name="TextBox 41"/>
          <p:cNvSpPr txBox="1"/>
          <p:nvPr/>
        </p:nvSpPr>
        <p:spPr>
          <a:xfrm>
            <a:off x="5100075" y="2390680"/>
            <a:ext cx="1503925" cy="264303"/>
          </a:xfrm>
          <a:prstGeom prst="rect">
            <a:avLst/>
          </a:prstGeom>
        </p:spPr>
        <p:txBody>
          <a:bodyPr lIns="0" tIns="0" rIns="0" bIns="0" rtlCol="0" anchor="t">
            <a:spAutoFit/>
          </a:bodyPr>
          <a:lstStyle/>
          <a:p>
            <a:pPr algn="ctr" defTabSz="609630">
              <a:lnSpc>
                <a:spcPts val="2239"/>
              </a:lnSpc>
            </a:pPr>
            <a:r>
              <a:rPr lang="en-US" sz="1467" spc="51">
                <a:solidFill>
                  <a:srgbClr val="F4F4F3"/>
                </a:solidFill>
                <a:latin typeface="Poppins" panose="00000500000000000000" pitchFamily="2" charset="0"/>
                <a:cs typeface="Poppins" panose="00000500000000000000" pitchFamily="2" charset="0"/>
              </a:rPr>
              <a:t>Governance</a:t>
            </a:r>
          </a:p>
        </p:txBody>
      </p:sp>
      <p:sp>
        <p:nvSpPr>
          <p:cNvPr id="45" name="Freeform 45"/>
          <p:cNvSpPr/>
          <p:nvPr/>
        </p:nvSpPr>
        <p:spPr>
          <a:xfrm>
            <a:off x="8991780" y="2260601"/>
            <a:ext cx="1838931" cy="575119"/>
          </a:xfrm>
          <a:custGeom>
            <a:avLst/>
            <a:gdLst/>
            <a:ahLst/>
            <a:cxnLst/>
            <a:rect l="l" t="t" r="r" b="b"/>
            <a:pathLst>
              <a:path w="1299455" h="406400">
                <a:moveTo>
                  <a:pt x="0" y="0"/>
                </a:moveTo>
                <a:lnTo>
                  <a:pt x="1096255" y="0"/>
                </a:lnTo>
                <a:lnTo>
                  <a:pt x="1299455" y="203200"/>
                </a:lnTo>
                <a:lnTo>
                  <a:pt x="1096255" y="406400"/>
                </a:lnTo>
                <a:lnTo>
                  <a:pt x="0" y="406400"/>
                </a:lnTo>
                <a:lnTo>
                  <a:pt x="203200" y="203200"/>
                </a:lnTo>
                <a:lnTo>
                  <a:pt x="0" y="0"/>
                </a:lnTo>
                <a:close/>
              </a:path>
            </a:pathLst>
          </a:custGeom>
          <a:solidFill>
            <a:srgbClr val="3CA503"/>
          </a:solidFill>
          <a:ln>
            <a:solidFill>
              <a:srgbClr val="9B9FA1"/>
            </a:solidFill>
          </a:ln>
        </p:spPr>
        <p:txBody>
          <a:bodyPr/>
          <a:lstStyle/>
          <a:p>
            <a:endParaRPr lang="en-US"/>
          </a:p>
        </p:txBody>
      </p:sp>
      <p:grpSp>
        <p:nvGrpSpPr>
          <p:cNvPr id="47" name="Group 47"/>
          <p:cNvGrpSpPr/>
          <p:nvPr/>
        </p:nvGrpSpPr>
        <p:grpSpPr>
          <a:xfrm>
            <a:off x="8991779" y="3060011"/>
            <a:ext cx="2514420" cy="2246849"/>
            <a:chOff x="0" y="0"/>
            <a:chExt cx="1686329" cy="884008"/>
          </a:xfrm>
          <a:solidFill>
            <a:srgbClr val="24365C"/>
          </a:solidFill>
        </p:grpSpPr>
        <p:sp>
          <p:nvSpPr>
            <p:cNvPr id="48" name="Freeform 48"/>
            <p:cNvSpPr/>
            <p:nvPr/>
          </p:nvSpPr>
          <p:spPr>
            <a:xfrm>
              <a:off x="0" y="0"/>
              <a:ext cx="1686329" cy="884009"/>
            </a:xfrm>
            <a:custGeom>
              <a:avLst/>
              <a:gdLst/>
              <a:ahLst/>
              <a:cxnLst/>
              <a:rect l="l" t="t" r="r" b="b"/>
              <a:pathLst>
                <a:path w="1686329" h="884009">
                  <a:moveTo>
                    <a:pt x="1561869" y="884008"/>
                  </a:moveTo>
                  <a:lnTo>
                    <a:pt x="124460" y="884008"/>
                  </a:lnTo>
                  <a:cubicBezTo>
                    <a:pt x="55880" y="884008"/>
                    <a:pt x="0" y="828128"/>
                    <a:pt x="0" y="759548"/>
                  </a:cubicBezTo>
                  <a:lnTo>
                    <a:pt x="0" y="124460"/>
                  </a:lnTo>
                  <a:cubicBezTo>
                    <a:pt x="0" y="55880"/>
                    <a:pt x="55880" y="0"/>
                    <a:pt x="124460" y="0"/>
                  </a:cubicBezTo>
                  <a:lnTo>
                    <a:pt x="1561869" y="0"/>
                  </a:lnTo>
                  <a:cubicBezTo>
                    <a:pt x="1630449" y="0"/>
                    <a:pt x="1686329" y="55880"/>
                    <a:pt x="1686329" y="124460"/>
                  </a:cubicBezTo>
                  <a:lnTo>
                    <a:pt x="1686329" y="759549"/>
                  </a:lnTo>
                  <a:cubicBezTo>
                    <a:pt x="1686329" y="828129"/>
                    <a:pt x="1630449" y="884009"/>
                    <a:pt x="1561869" y="884009"/>
                  </a:cubicBezTo>
                  <a:close/>
                </a:path>
              </a:pathLst>
            </a:custGeom>
            <a:grpFill/>
            <a:ln>
              <a:solidFill>
                <a:schemeClr val="bg1"/>
              </a:solidFill>
            </a:ln>
          </p:spPr>
          <p:txBody>
            <a:bodyPr/>
            <a:lstStyle/>
            <a:p>
              <a:endParaRPr lang="en-US"/>
            </a:p>
          </p:txBody>
        </p:sp>
      </p:grpSp>
      <p:sp>
        <p:nvSpPr>
          <p:cNvPr id="49" name="TextBox 49"/>
          <p:cNvSpPr txBox="1"/>
          <p:nvPr/>
        </p:nvSpPr>
        <p:spPr>
          <a:xfrm>
            <a:off x="9159283" y="2390680"/>
            <a:ext cx="1503925" cy="264303"/>
          </a:xfrm>
          <a:prstGeom prst="rect">
            <a:avLst/>
          </a:prstGeom>
        </p:spPr>
        <p:txBody>
          <a:bodyPr lIns="0" tIns="0" rIns="0" bIns="0" rtlCol="0" anchor="t">
            <a:spAutoFit/>
          </a:bodyPr>
          <a:lstStyle/>
          <a:p>
            <a:pPr algn="ctr" defTabSz="609630">
              <a:lnSpc>
                <a:spcPts val="2239"/>
              </a:lnSpc>
            </a:pPr>
            <a:r>
              <a:rPr lang="en-US" sz="1467" spc="51">
                <a:solidFill>
                  <a:srgbClr val="F4F4F3"/>
                </a:solidFill>
                <a:latin typeface="Poppins" panose="00000500000000000000" pitchFamily="2" charset="0"/>
                <a:cs typeface="Poppins" panose="00000500000000000000" pitchFamily="2" charset="0"/>
              </a:rPr>
              <a:t>Directing</a:t>
            </a:r>
          </a:p>
        </p:txBody>
      </p:sp>
      <p:sp>
        <p:nvSpPr>
          <p:cNvPr id="69" name="AutoShape 69"/>
          <p:cNvSpPr/>
          <p:nvPr/>
        </p:nvSpPr>
        <p:spPr>
          <a:xfrm>
            <a:off x="8083816" y="3343961"/>
            <a:ext cx="943512"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70" name="AutoShape 70"/>
          <p:cNvSpPr/>
          <p:nvPr/>
        </p:nvSpPr>
        <p:spPr>
          <a:xfrm>
            <a:off x="7505610" y="2522760"/>
            <a:ext cx="597257"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71" name="AutoShape 71"/>
          <p:cNvSpPr/>
          <p:nvPr/>
        </p:nvSpPr>
        <p:spPr>
          <a:xfrm>
            <a:off x="7505610" y="4194502"/>
            <a:ext cx="597257" cy="0"/>
          </a:xfrm>
          <a:prstGeom prst="line">
            <a:avLst/>
          </a:prstGeom>
          <a:ln w="28575" cap="flat">
            <a:solidFill>
              <a:srgbClr val="9B9FA1"/>
            </a:solidFill>
            <a:prstDash val="sysDash"/>
            <a:headEnd type="oval" w="lg" len="lg"/>
            <a:tailEnd type="none" w="sm" len="sm"/>
          </a:ln>
        </p:spPr>
        <p:txBody>
          <a:bodyPr/>
          <a:lstStyle/>
          <a:p>
            <a:endParaRPr lang="en-US"/>
          </a:p>
        </p:txBody>
      </p:sp>
      <p:sp>
        <p:nvSpPr>
          <p:cNvPr id="72" name="AutoShape 72"/>
          <p:cNvSpPr/>
          <p:nvPr/>
        </p:nvSpPr>
        <p:spPr>
          <a:xfrm rot="-5400000">
            <a:off x="7241595" y="3358631"/>
            <a:ext cx="1671742" cy="0"/>
          </a:xfrm>
          <a:prstGeom prst="line">
            <a:avLst/>
          </a:prstGeom>
          <a:ln w="28575" cap="flat">
            <a:solidFill>
              <a:srgbClr val="9B9FA1"/>
            </a:solidFill>
            <a:prstDash val="sysDash"/>
            <a:headEnd type="none" w="sm" len="sm"/>
            <a:tailEnd type="none" w="sm" len="sm"/>
          </a:ln>
        </p:spPr>
        <p:txBody>
          <a:bodyPr/>
          <a:lstStyle/>
          <a:p>
            <a:endParaRPr lang="en-US"/>
          </a:p>
        </p:txBody>
      </p:sp>
      <p:sp>
        <p:nvSpPr>
          <p:cNvPr id="84" name="TextBox 2">
            <a:extLst>
              <a:ext uri="{FF2B5EF4-FFF2-40B4-BE49-F238E27FC236}">
                <a16:creationId xmlns:a16="http://schemas.microsoft.com/office/drawing/2014/main" id="{E1D12C7E-9A80-A180-9FB3-10AE608D86A1}"/>
              </a:ext>
            </a:extLst>
          </p:cNvPr>
          <p:cNvSpPr txBox="1"/>
          <p:nvPr/>
        </p:nvSpPr>
        <p:spPr>
          <a:xfrm>
            <a:off x="-19878" y="486646"/>
            <a:ext cx="12192000" cy="665375"/>
          </a:xfrm>
          <a:prstGeom prst="rect">
            <a:avLst/>
          </a:prstGeom>
        </p:spPr>
        <p:txBody>
          <a:bodyPr wrap="square" lIns="0" tIns="0" rIns="0" bIns="0" rtlCol="0" anchor="t">
            <a:spAutoFit/>
          </a:bodyPr>
          <a:lstStyle/>
          <a:p>
            <a:pPr algn="ctr" defTabSz="609630">
              <a:lnSpc>
                <a:spcPts val="5348"/>
              </a:lnSpc>
            </a:pPr>
            <a:r>
              <a:rPr lang="en-US" sz="4300" b="1" err="1">
                <a:solidFill>
                  <a:srgbClr val="24365C"/>
                </a:solidFill>
                <a:latin typeface="Poppins Medium" panose="00000600000000000000" pitchFamily="2" charset="0"/>
                <a:cs typeface="Poppins Medium" panose="00000600000000000000" pitchFamily="2" charset="0"/>
              </a:rPr>
              <a:t>CoE</a:t>
            </a:r>
            <a:r>
              <a:rPr lang="en-US" sz="4300" b="1">
                <a:solidFill>
                  <a:srgbClr val="24365C"/>
                </a:solidFill>
                <a:latin typeface="Poppins Medium" panose="00000600000000000000" pitchFamily="2" charset="0"/>
                <a:cs typeface="Poppins Medium" panose="00000600000000000000" pitchFamily="2" charset="0"/>
              </a:rPr>
              <a:t> Service Levels</a:t>
            </a:r>
          </a:p>
        </p:txBody>
      </p:sp>
      <p:sp>
        <p:nvSpPr>
          <p:cNvPr id="86" name="TextBox 3">
            <a:extLst>
              <a:ext uri="{FF2B5EF4-FFF2-40B4-BE49-F238E27FC236}">
                <a16:creationId xmlns:a16="http://schemas.microsoft.com/office/drawing/2014/main" id="{B4280066-E935-FC43-2A9A-BAA73E7C7DA9}"/>
              </a:ext>
            </a:extLst>
          </p:cNvPr>
          <p:cNvSpPr txBox="1"/>
          <p:nvPr/>
        </p:nvSpPr>
        <p:spPr>
          <a:xfrm>
            <a:off x="820647" y="3278881"/>
            <a:ext cx="2193444" cy="1541063"/>
          </a:xfrm>
          <a:prstGeom prst="rect">
            <a:avLst/>
          </a:prstGeom>
        </p:spPr>
        <p:txBody>
          <a:bodyPr wrap="square" lIns="0" tIns="0" rIns="0" bIns="0" rtlCol="0" anchor="t">
            <a:spAutoFit/>
          </a:bodyPr>
          <a:lstStyle/>
          <a:p>
            <a:pPr marL="190510" indent="-190510" defTabSz="457223">
              <a:lnSpc>
                <a:spcPct val="12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Educate agencies on MS LCNC benefits and opportunities.</a:t>
            </a:r>
          </a:p>
          <a:p>
            <a:pPr marL="190510" indent="-190510" defTabSz="457223">
              <a:lnSpc>
                <a:spcPct val="12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Establish development best practices, standards, and training for LCNC development.</a:t>
            </a:r>
          </a:p>
          <a:p>
            <a:pPr marL="190510" indent="-190510" defTabSz="457223">
              <a:lnSpc>
                <a:spcPct val="12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Provide secure Power Platform Environments.</a:t>
            </a:r>
          </a:p>
          <a:p>
            <a:pPr marL="190510" indent="-190510" defTabSz="457223">
              <a:lnSpc>
                <a:spcPct val="12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Evaluate and recommend LCNC Initiatives. </a:t>
            </a:r>
          </a:p>
        </p:txBody>
      </p:sp>
      <p:sp>
        <p:nvSpPr>
          <p:cNvPr id="87" name="TextBox 86">
            <a:extLst>
              <a:ext uri="{FF2B5EF4-FFF2-40B4-BE49-F238E27FC236}">
                <a16:creationId xmlns:a16="http://schemas.microsoft.com/office/drawing/2014/main" id="{06329982-AA9B-EE44-663E-7726223333DF}"/>
              </a:ext>
            </a:extLst>
          </p:cNvPr>
          <p:cNvSpPr txBox="1"/>
          <p:nvPr/>
        </p:nvSpPr>
        <p:spPr>
          <a:xfrm>
            <a:off x="4946493" y="3223007"/>
            <a:ext cx="2273188" cy="19815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8985" indent="-188985" defTabSz="457223">
              <a:lnSpc>
                <a:spcPct val="11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Builds on Consultative services.</a:t>
            </a:r>
          </a:p>
          <a:p>
            <a:pPr marL="188985" indent="-188985" defTabSz="457223">
              <a:lnSpc>
                <a:spcPct val="11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Assists agencies to build secure and scalable applications through standardizing on best practices.</a:t>
            </a:r>
          </a:p>
          <a:p>
            <a:pPr marL="188985" indent="-188985" defTabSz="457223">
              <a:lnSpc>
                <a:spcPct val="11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Alerts agencies and makers to risks and areas for improvements.</a:t>
            </a:r>
          </a:p>
          <a:p>
            <a:pPr marL="188985" indent="-188985" defTabSz="457223">
              <a:lnSpc>
                <a:spcPct val="11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Provides operation dashboards and usage reports to manage applications and growth.</a:t>
            </a:r>
          </a:p>
          <a:p>
            <a:pPr marL="188985" indent="-188985" defTabSz="457223">
              <a:lnSpc>
                <a:spcPct val="110000"/>
              </a:lnSpc>
              <a:buFont typeface="Arial" panose="020B0604020202020204" pitchFamily="34" charset="0"/>
              <a:buChar char="•"/>
            </a:pPr>
            <a:r>
              <a:rPr lang="en-US" sz="933">
                <a:solidFill>
                  <a:prstClr val="white"/>
                </a:solidFill>
                <a:latin typeface="Poppins" panose="00000500000000000000" pitchFamily="2" charset="0"/>
                <a:cs typeface="Poppins" panose="00000500000000000000" pitchFamily="2" charset="0"/>
              </a:rPr>
              <a:t>License management</a:t>
            </a:r>
          </a:p>
        </p:txBody>
      </p:sp>
      <p:sp>
        <p:nvSpPr>
          <p:cNvPr id="88" name="TextBox 87">
            <a:extLst>
              <a:ext uri="{FF2B5EF4-FFF2-40B4-BE49-F238E27FC236}">
                <a16:creationId xmlns:a16="http://schemas.microsoft.com/office/drawing/2014/main" id="{60F73547-277A-5FF3-4168-405AF625494D}"/>
              </a:ext>
            </a:extLst>
          </p:cNvPr>
          <p:cNvSpPr txBox="1"/>
          <p:nvPr/>
        </p:nvSpPr>
        <p:spPr>
          <a:xfrm>
            <a:off x="9108342" y="3228095"/>
            <a:ext cx="2263010" cy="1602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188985" indent="-188985" defTabSz="609630">
              <a:lnSpc>
                <a:spcPct val="120000"/>
              </a:lnSpc>
              <a:buFont typeface="Arial"/>
              <a:buChar char="•"/>
            </a:pPr>
            <a:r>
              <a:rPr lang="en-US" sz="933">
                <a:solidFill>
                  <a:prstClr val="white"/>
                </a:solidFill>
                <a:latin typeface="Poppins" panose="00000500000000000000" pitchFamily="2" charset="0"/>
                <a:cs typeface="Poppins" panose="00000500000000000000" pitchFamily="2" charset="0"/>
              </a:rPr>
              <a:t>Extends Consultative and Governance services to engage directly in  LCNC  application </a:t>
            </a:r>
          </a:p>
          <a:p>
            <a:pPr marL="188985" indent="-188985" defTabSz="609630">
              <a:lnSpc>
                <a:spcPct val="120000"/>
              </a:lnSpc>
            </a:pPr>
            <a:r>
              <a:rPr lang="en-US" sz="933">
                <a:solidFill>
                  <a:prstClr val="white"/>
                </a:solidFill>
                <a:latin typeface="Poppins" panose="00000500000000000000" pitchFamily="2" charset="0"/>
                <a:cs typeface="Poppins" panose="00000500000000000000" pitchFamily="2" charset="0"/>
              </a:rPr>
              <a:t>      delivery.</a:t>
            </a:r>
          </a:p>
          <a:p>
            <a:pPr marL="188985" indent="-188985" defTabSz="609630">
              <a:lnSpc>
                <a:spcPct val="120000"/>
              </a:lnSpc>
              <a:buFont typeface="Arial"/>
              <a:buChar char="•"/>
            </a:pPr>
            <a:r>
              <a:rPr lang="en-US" sz="933">
                <a:solidFill>
                  <a:prstClr val="white"/>
                </a:solidFill>
                <a:latin typeface="Poppins" panose="00000500000000000000" pitchFamily="2" charset="0"/>
                <a:cs typeface="Poppins" panose="00000500000000000000" pitchFamily="2" charset="0"/>
              </a:rPr>
              <a:t>Full project lifecycle support.</a:t>
            </a:r>
          </a:p>
          <a:p>
            <a:pPr marL="188985" indent="-188985" defTabSz="609630">
              <a:lnSpc>
                <a:spcPct val="120000"/>
              </a:lnSpc>
              <a:buFont typeface="Arial"/>
              <a:buChar char="•"/>
            </a:pPr>
            <a:r>
              <a:rPr lang="en-US" sz="933">
                <a:solidFill>
                  <a:prstClr val="white"/>
                </a:solidFill>
                <a:latin typeface="Poppins" panose="00000500000000000000" pitchFamily="2" charset="0"/>
                <a:cs typeface="Poppins" panose="00000500000000000000" pitchFamily="2" charset="0"/>
              </a:rPr>
              <a:t>Provides Architecture role for large projects</a:t>
            </a:r>
          </a:p>
          <a:p>
            <a:pPr marL="188985" indent="-188985" defTabSz="609630">
              <a:lnSpc>
                <a:spcPct val="120000"/>
              </a:lnSpc>
              <a:buFont typeface="Arial"/>
              <a:buChar char="•"/>
            </a:pPr>
            <a:r>
              <a:rPr lang="en-US" sz="933">
                <a:solidFill>
                  <a:prstClr val="white"/>
                </a:solidFill>
                <a:latin typeface="Poppins" panose="00000500000000000000" pitchFamily="2" charset="0"/>
                <a:cs typeface="Poppins" panose="00000500000000000000" pitchFamily="2" charset="0"/>
              </a:rPr>
              <a:t>Fusion teams of Pro Dev and citizen developers.</a:t>
            </a:r>
          </a:p>
        </p:txBody>
      </p:sp>
      <p:pic>
        <p:nvPicPr>
          <p:cNvPr id="2" name="Picture 1" descr="A logo with a green circle and blue text&#10;&#10;Description automatically generated">
            <a:extLst>
              <a:ext uri="{FF2B5EF4-FFF2-40B4-BE49-F238E27FC236}">
                <a16:creationId xmlns:a16="http://schemas.microsoft.com/office/drawing/2014/main" id="{1778092A-058C-E205-FA3C-5A18A3772397}"/>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38498"/>
          <a:stretch/>
        </p:blipFill>
        <p:spPr>
          <a:xfrm>
            <a:off x="195051" y="6445540"/>
            <a:ext cx="560372" cy="2896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fd08bd5-9688-46bd-a9c3-5a20dd98ce1f">
      <UserInfo>
        <DisplayName>Young, Josephine</DisplayName>
        <AccountId>17</AccountId>
        <AccountType/>
      </UserInfo>
      <UserInfo>
        <DisplayName>Walker, Ann (IOT)</DisplayName>
        <AccountId>11</AccountId>
        <AccountType/>
      </UserInfo>
      <UserInfo>
        <DisplayName>Steele, Sarah R</DisplayName>
        <AccountId>16</AccountId>
        <AccountType/>
      </UserInfo>
      <UserInfo>
        <DisplayName>Giblin, Mark W</DisplayName>
        <AccountId>37</AccountId>
        <AccountType/>
      </UserInfo>
      <UserInfo>
        <DisplayName>Welsh, Brad</DisplayName>
        <AccountId>38</AccountId>
        <AccountType/>
      </UserInfo>
      <UserInfo>
        <DisplayName>Jenkins, Larry D</DisplayName>
        <AccountId>21</AccountId>
        <AccountType/>
      </UserInfo>
      <UserInfo>
        <DisplayName>Sheely, Ryan</DisplayName>
        <AccountId>36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E4BB6168F9CC4A9EDE44034EA8DB7F" ma:contentTypeVersion="9" ma:contentTypeDescription="Create a new document." ma:contentTypeScope="" ma:versionID="8e6712455ecd1b3caf0742925b4085b4">
  <xsd:schema xmlns:xsd="http://www.w3.org/2001/XMLSchema" xmlns:xs="http://www.w3.org/2001/XMLSchema" xmlns:p="http://schemas.microsoft.com/office/2006/metadata/properties" xmlns:ns2="5798d86e-ca74-407b-b667-f47cc23bc559" xmlns:ns3="1fd08bd5-9688-46bd-a9c3-5a20dd98ce1f" targetNamespace="http://schemas.microsoft.com/office/2006/metadata/properties" ma:root="true" ma:fieldsID="992d260979c65732458df2888a7a3655" ns2:_="" ns3:_="">
    <xsd:import namespace="5798d86e-ca74-407b-b667-f47cc23bc559"/>
    <xsd:import namespace="1fd08bd5-9688-46bd-a9c3-5a20dd98c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8d86e-ca74-407b-b667-f47cc23bc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d08bd5-9688-46bd-a9c3-5a20dd98ce1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91A67A-C9C4-4222-8E33-EF7A47822390}">
  <ds:schemaRefs>
    <ds:schemaRef ds:uri="51471d87-5182-4477-ae25-5591082685cd"/>
    <ds:schemaRef ds:uri="77ce7ae4-26c4-4a09-9306-8cf0adceb9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fd08bd5-9688-46bd-a9c3-5a20dd98ce1f"/>
  </ds:schemaRefs>
</ds:datastoreItem>
</file>

<file path=customXml/itemProps2.xml><?xml version="1.0" encoding="utf-8"?>
<ds:datastoreItem xmlns:ds="http://schemas.openxmlformats.org/officeDocument/2006/customXml" ds:itemID="{5AE921A4-D5E5-4118-B69D-51B932294D58}">
  <ds:schemaRefs>
    <ds:schemaRef ds:uri="http://schemas.microsoft.com/sharepoint/v3/contenttype/forms"/>
  </ds:schemaRefs>
</ds:datastoreItem>
</file>

<file path=customXml/itemProps3.xml><?xml version="1.0" encoding="utf-8"?>
<ds:datastoreItem xmlns:ds="http://schemas.openxmlformats.org/officeDocument/2006/customXml" ds:itemID="{BB0708C4-1DD8-42FF-9A63-D607A744B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8d86e-ca74-407b-b667-f47cc23bc559"/>
    <ds:schemaRef ds:uri="1fd08bd5-9688-46bd-a9c3-5a20dd98ce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Office Theme 2013 - 2022</Template>
  <TotalTime>0</TotalTime>
  <Words>2584</Words>
  <Application>Microsoft Office PowerPoint</Application>
  <PresentationFormat>Widescreen</PresentationFormat>
  <Paragraphs>255</Paragraphs>
  <Slides>15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Barlow Semi-Bold</vt:lpstr>
      <vt:lpstr>Calibri</vt:lpstr>
      <vt:lpstr>Calibri Light</vt:lpstr>
      <vt:lpstr>Poppins</vt:lpstr>
      <vt:lpstr>Poppins Bold</vt:lpstr>
      <vt:lpstr>Poppins Medium</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Gulafsha parveen</dc:creator>
  <cp:lastModifiedBy>Walker, Ann (IOT)</cp:lastModifiedBy>
  <cp:revision>2</cp:revision>
  <dcterms:created xsi:type="dcterms:W3CDTF">2021-07-02T11:24:47Z</dcterms:created>
  <dcterms:modified xsi:type="dcterms:W3CDTF">2024-10-15T17:02:37Z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0x01010025E4BB6168F9CC4A9EDE44034EA8DB7F</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17;#Young, Josephine;#11;#Walker, Ann (IOT);#16;#Steele, Sarah R;#37;#Giblin, Mark W;#38;#Welsh, Brad;#21;#Jenkins, Larry D;#36;#Sheely, Ryan</vt:lpwstr>
  </property>
</Properties>
</file>