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9" r:id="rId1"/>
  </p:sldMasterIdLst>
  <p:sldIdLst>
    <p:sldId id="27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36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1" i="0" u="none" strike="noStrike" kern="1200" baseline="0">
                <a:solidFill>
                  <a:prstClr val="black"/>
                </a:solidFill>
                <a:latin typeface="Garamond" pitchFamily="18" charset="0"/>
                <a:ea typeface="+mn-ea"/>
                <a:cs typeface="+mn-cs"/>
              </a:defRPr>
            </a:pPr>
            <a:r>
              <a:rPr lang="en-US" sz="1600" baseline="0" dirty="0">
                <a:solidFill>
                  <a:schemeClr val="tx1"/>
                </a:solidFill>
              </a:rPr>
              <a:t>PC Refresh Deployments in Progress </a:t>
            </a:r>
            <a:r>
              <a:rPr lang="en-US" sz="1600" b="1" baseline="0" dirty="0">
                <a:solidFill>
                  <a:prstClr val="black"/>
                </a:solidFill>
                <a:effectLst/>
              </a:rPr>
              <a:t>(June 2024 </a:t>
            </a:r>
            <a:r>
              <a:rPr lang="en-US" sz="1600" b="1" dirty="0">
                <a:effectLst/>
              </a:rPr>
              <a:t>Monthly Report)</a:t>
            </a:r>
            <a:endParaRPr lang="en-US" sz="1600" baseline="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12896822481559994"/>
          <c:y val="0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600" b="1" i="0" u="none" strike="noStrike" kern="1200" baseline="0">
              <a:solidFill>
                <a:prstClr val="black"/>
              </a:solidFill>
              <a:latin typeface="Garamond" pitchFamily="18" charset="0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rAngAx val="1"/>
    </c:view3D>
    <c:floor>
      <c:thickness val="0"/>
      <c:spPr>
        <a:solidFill>
          <a:srgbClr val="301C02"/>
        </a:solidFill>
        <a:ln w="6350" cap="flat" cmpd="sng" algn="ctr">
          <a:solidFill>
            <a:prstClr val="black"/>
          </a:solidFill>
          <a:prstDash val="solid"/>
          <a:round/>
        </a:ln>
        <a:effectLst>
          <a:outerShdw blurRad="50800" dist="50800" dir="5400000" algn="ctr" rotWithShape="0">
            <a:schemeClr val="accent6">
              <a:lumMod val="50000"/>
            </a:schemeClr>
          </a:outerShdw>
        </a:effectLst>
        <a:scene3d>
          <a:camera prst="orthographicFront"/>
          <a:lightRig rig="threePt" dir="t"/>
        </a:scene3d>
        <a:sp3d contourW="6350">
          <a:bevelT w="165100" prst="coolSlant"/>
          <a:contourClr>
            <a:prstClr val="black"/>
          </a:contourClr>
        </a:sp3d>
      </c:spPr>
    </c:floor>
    <c:sideWall>
      <c:thickness val="0"/>
      <c:spPr>
        <a:solidFill>
          <a:schemeClr val="accent2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threePt" dir="t"/>
        </a:scene3d>
        <a:sp3d prstMaterial="matte"/>
      </c:spPr>
    </c:sideWall>
    <c:backWall>
      <c:thickness val="0"/>
      <c:spPr>
        <a:solidFill>
          <a:schemeClr val="accent2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threePt" dir="t"/>
        </a:scene3d>
        <a:sp3d prstMaterial="matte"/>
      </c:spPr>
    </c:backWall>
    <c:plotArea>
      <c:layout>
        <c:manualLayout>
          <c:layoutTarget val="inner"/>
          <c:xMode val="edge"/>
          <c:yMode val="edge"/>
          <c:x val="5.4400126818599466E-2"/>
          <c:y val="0.1431988188976378"/>
          <c:w val="0.88408671082682511"/>
          <c:h val="0.6926571678540182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Percentage Complete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dkEdge">
              <a:bevelT w="165100" prst="coolSlant"/>
              <a:bevelB prst="angle"/>
            </a:sp3d>
          </c:spPr>
          <c:invertIfNegative val="0"/>
          <c:dLbls>
            <c:dLbl>
              <c:idx val="0"/>
              <c:layout>
                <c:manualLayout>
                  <c:x val="8.8514608183948157E-3"/>
                  <c:y val="-1.5581177352830896E-2"/>
                </c:manualLayout>
              </c:layout>
              <c:tx>
                <c:rich>
                  <a:bodyPr/>
                  <a:lstStyle/>
                  <a:p>
                    <a:fld id="{DD69DB29-3446-4809-93EB-B4B072B8CC04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330F-442E-9336-3320FD666E3F}"/>
                </c:ext>
              </c:extLst>
            </c:dLbl>
            <c:dLbl>
              <c:idx val="1"/>
              <c:layout>
                <c:manualLayout>
                  <c:x val="8.0434325892049345E-3"/>
                  <c:y val="-2.21094238220222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30F-442E-9336-3320FD666E3F}"/>
                </c:ext>
              </c:extLst>
            </c:dLbl>
            <c:dLbl>
              <c:idx val="2"/>
              <c:layout>
                <c:manualLayout>
                  <c:x val="7.2630995768193781E-3"/>
                  <c:y val="-1.36571991001124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30F-442E-9336-3320FD666E3F}"/>
                </c:ext>
              </c:extLst>
            </c:dLbl>
            <c:dLbl>
              <c:idx val="3"/>
              <c:layout>
                <c:manualLayout>
                  <c:x val="7.3934640910655273E-3"/>
                  <c:y val="-1.60747094113235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30F-442E-9336-3320FD666E3F}"/>
                </c:ext>
              </c:extLst>
            </c:dLbl>
            <c:dLbl>
              <c:idx val="4"/>
              <c:layout>
                <c:manualLayout>
                  <c:x val="1.0979820847869942E-2"/>
                  <c:y val="-1.52765279340082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30F-442E-9336-3320FD666E3F}"/>
                </c:ext>
              </c:extLst>
            </c:dLbl>
            <c:dLbl>
              <c:idx val="5"/>
              <c:layout>
                <c:manualLayout>
                  <c:x val="2.1797120601312989E-2"/>
                  <c:y val="-2.29752530933633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30F-442E-9336-3320FD666E3F}"/>
                </c:ext>
              </c:extLst>
            </c:dLbl>
            <c:dLbl>
              <c:idx val="6"/>
              <c:layout>
                <c:manualLayout>
                  <c:x val="9.810943643246672E-3"/>
                  <c:y val="-1.51445131858517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30F-442E-9336-3320FD666E3F}"/>
                </c:ext>
              </c:extLst>
            </c:dLbl>
            <c:dLbl>
              <c:idx val="7"/>
              <c:layout>
                <c:manualLayout>
                  <c:x val="1.4716705163790556E-2"/>
                  <c:y val="-2.38095238095238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30F-442E-9336-3320FD666E3F}"/>
                </c:ext>
              </c:extLst>
            </c:dLbl>
            <c:dLbl>
              <c:idx val="8"/>
              <c:layout>
                <c:manualLayout>
                  <c:x val="1.1111001749781494E-2"/>
                  <c:y val="-2.40740740740744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30F-442E-9336-3320FD666E3F}"/>
                </c:ext>
              </c:extLst>
            </c:dLbl>
            <c:dLbl>
              <c:idx val="9"/>
              <c:layout>
                <c:manualLayout>
                  <c:x val="1.2500000000000096E-2"/>
                  <c:y val="-2.59259259259262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30F-442E-9336-3320FD666E3F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non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Garamond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strRef>
              <c:f>Sheet1!$A$2:$A$15</c:f>
              <c:strCache>
                <c:ptCount val="14"/>
                <c:pt idx="0">
                  <c:v>ATG</c:v>
                </c:pt>
                <c:pt idx="1">
                  <c:v>BMV</c:v>
                </c:pt>
                <c:pt idx="2">
                  <c:v>COMP</c:v>
                </c:pt>
                <c:pt idx="3">
                  <c:v>DCS</c:v>
                </c:pt>
                <c:pt idx="4">
                  <c:v>DNR</c:v>
                </c:pt>
                <c:pt idx="5">
                  <c:v>DOE</c:v>
                </c:pt>
                <c:pt idx="6">
                  <c:v>DWD</c:v>
                </c:pt>
                <c:pt idx="7">
                  <c:v>GCPD</c:v>
                </c:pt>
                <c:pt idx="8">
                  <c:v>IDOH</c:v>
                </c:pt>
                <c:pt idx="9">
                  <c:v>INDOT</c:v>
                </c:pt>
                <c:pt idx="10">
                  <c:v>INPRS</c:v>
                </c:pt>
                <c:pt idx="11">
                  <c:v>IOT</c:v>
                </c:pt>
                <c:pt idx="12">
                  <c:v>IWM</c:v>
                </c:pt>
                <c:pt idx="13">
                  <c:v>LGO</c:v>
                </c:pt>
              </c:strCache>
            </c:strRef>
          </c:cat>
          <c:val>
            <c:numRef>
              <c:f>Sheet1!$B$2:$B$15</c:f>
              <c:numCache>
                <c:formatCode>0%</c:formatCode>
                <c:ptCount val="14"/>
                <c:pt idx="0">
                  <c:v>0.63087248322147649</c:v>
                </c:pt>
                <c:pt idx="1">
                  <c:v>0.9948774240761068</c:v>
                </c:pt>
                <c:pt idx="2">
                  <c:v>0</c:v>
                </c:pt>
                <c:pt idx="3">
                  <c:v>2.4432432432432434E-2</c:v>
                </c:pt>
                <c:pt idx="4">
                  <c:v>0.98479087452471481</c:v>
                </c:pt>
                <c:pt idx="5">
                  <c:v>0</c:v>
                </c:pt>
                <c:pt idx="6">
                  <c:v>0.19329073482428116</c:v>
                </c:pt>
                <c:pt idx="7">
                  <c:v>0.83333333333333337</c:v>
                </c:pt>
                <c:pt idx="8">
                  <c:v>0.41341295360587965</c:v>
                </c:pt>
                <c:pt idx="9">
                  <c:v>0.878</c:v>
                </c:pt>
                <c:pt idx="10">
                  <c:v>0</c:v>
                </c:pt>
                <c:pt idx="11">
                  <c:v>0.98601398601398604</c:v>
                </c:pt>
                <c:pt idx="12">
                  <c:v>0</c:v>
                </c:pt>
                <c:pt idx="13">
                  <c:v>5.0847457627118647E-2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30F-442E-9336-3320FD666E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7"/>
        <c:gapDepth val="0"/>
        <c:shape val="box"/>
        <c:axId val="252095304"/>
        <c:axId val="252101576"/>
        <c:axId val="0"/>
      </c:bar3DChart>
      <c:catAx>
        <c:axId val="25209530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pPr>
            <a:endParaRPr lang="en-US"/>
          </a:p>
        </c:txPr>
        <c:crossAx val="252101576"/>
        <c:crosses val="autoZero"/>
        <c:auto val="1"/>
        <c:lblAlgn val="ctr"/>
        <c:lblOffset val="100"/>
        <c:noMultiLvlLbl val="0"/>
      </c:catAx>
      <c:valAx>
        <c:axId val="25210157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one"/>
        <c:crossAx val="25209530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gradFill>
      <a:gsLst>
        <a:gs pos="74000">
          <a:schemeClr val="bg2">
            <a:tint val="90000"/>
            <a:lumMod val="120000"/>
          </a:schemeClr>
        </a:gs>
        <a:gs pos="100000">
          <a:schemeClr val="bg2">
            <a:shade val="98000"/>
            <a:satMod val="120000"/>
            <a:lumMod val="98000"/>
          </a:schemeClr>
        </a:gs>
      </a:gsLst>
      <a:lin ang="5400000" scaled="0"/>
    </a:gradFill>
    <a:ln w="6350" cap="flat" cmpd="sng" algn="ctr">
      <a:solidFill>
        <a:schemeClr val="bg1"/>
      </a:solidFill>
      <a:prstDash val="solid"/>
      <a:miter lim="800000"/>
    </a:ln>
    <a:effectLst>
      <a:outerShdw blurRad="50800" dist="50800" dir="5400000" algn="ctr" rotWithShape="0">
        <a:schemeClr val="accent1">
          <a:lumMod val="60000"/>
          <a:lumOff val="40000"/>
        </a:schemeClr>
      </a:outerShdw>
    </a:effectLst>
  </c:spPr>
  <c:txPr>
    <a:bodyPr/>
    <a:lstStyle/>
    <a:p>
      <a:pPr>
        <a:defRPr sz="1200" b="1" i="0" baseline="0">
          <a:latin typeface="Garamond" pitchFamily="18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0C00D-5DC2-4DF4-0C91-5B0D34E53F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2C8DD4-49C2-A1A7-8BA3-1D154A3ABE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99C6A0-7A27-0D1F-2960-62783FCE5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841D62-4365-1F3A-3A75-CE1C423CA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108698-66DA-BBFB-671C-B9FD88BE6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4539A-44B5-4C48-B025-7A86F87DBB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682305"/>
      </p:ext>
    </p:extLst>
  </p:cSld>
  <p:clrMapOvr>
    <a:masterClrMapping/>
  </p:clrMapOvr>
  <p:transition>
    <p:wipe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8D231-3BA1-A59D-C02E-BA11E6C27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C8A94A-2DB8-F641-F9E8-1B65752B4E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CD7990-ED2F-90A4-F06E-725CD4283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BA85B9-28E3-7E49-8C37-17422E511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DB2D4-441E-71DA-E9D4-F22E53CCB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5E7E-8D5B-4815-9AEC-3C729C989A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080730"/>
      </p:ext>
    </p:extLst>
  </p:cSld>
  <p:clrMapOvr>
    <a:masterClrMapping/>
  </p:clrMapOvr>
  <p:transition>
    <p:wipe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1D4E6F3-A922-8C09-1772-3AA9C4B270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DD58B3-8E9D-D07A-E5B4-09502FD82E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466417-C0D5-6228-077D-75AD78067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330E7F-FB0E-4DDF-E359-A0F6C67FC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4D9E0D-95D7-37C3-339E-4067DF24E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3EAA5-AD2C-4025-8460-3F6819CF37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117935"/>
      </p:ext>
    </p:extLst>
  </p:cSld>
  <p:clrMapOvr>
    <a:masterClrMapping/>
  </p:clrMapOvr>
  <p:transition>
    <p:wipe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CF581-977E-1F1B-B7CF-A9026BAE8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B9AF2E-7A98-04D8-BAB3-6D4F9FDE8B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0FAA8D-4583-EFC3-A325-706636B7E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659AE9-E07B-4D6C-411B-AB67583B7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A6D59B-FEA3-AC85-D4A9-B38E16146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DC823-E1FE-44B4-AC7D-CB787EDA00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982802"/>
      </p:ext>
    </p:extLst>
  </p:cSld>
  <p:clrMapOvr>
    <a:masterClrMapping/>
  </p:clrMapOvr>
  <p:transition>
    <p:wipe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F2ED3-000C-1EA5-ADE7-546E22506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FECA5A-818A-15FF-C5EE-6289313E8B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261FC5-4695-E272-97D4-C713FBBEC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228B9B-0364-EF16-5C43-7B276DD15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4F3FB-BA75-4B97-0EC2-A4247B926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DC945-0659-4196-907F-F1553A3F85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453292"/>
      </p:ext>
    </p:extLst>
  </p:cSld>
  <p:clrMapOvr>
    <a:masterClrMapping/>
  </p:clrMapOvr>
  <p:transition>
    <p:wipe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DC0832-DAAB-6CFF-45D5-C73A96D67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458D3B-F80C-015A-C4D5-709F2E374E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5974AB-6536-D426-DFB1-3407661007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54E876-14A0-B2A5-6B0F-40E19C05D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0EDD21-1664-9C0A-41D4-6729A59C0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9BBF5C-6288-A0A2-0008-CCB6116CD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A60F4-5E41-4253-9A22-1413E26438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556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B366F-3493-F310-7C3A-0F63CE31D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C8159F-BF60-E47A-C039-1334D5A2F5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36227A-0578-EC01-F864-4C4931849C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693947-78EB-C0C3-692C-91959D9698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92C862-1924-4E68-70A4-21245C75F3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71A1B4C-07B4-9EBF-E433-6B5BD588E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9EF3DBF-72C7-C66F-EC4F-4D5A66F22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B3595A-C99B-CB20-50AE-80EEA087D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23438-B244-4397-9848-66DA5ACAE9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973355"/>
      </p:ext>
    </p:extLst>
  </p:cSld>
  <p:clrMapOvr>
    <a:masterClrMapping/>
  </p:clrMapOvr>
  <p:transition>
    <p:wipe dir="u"/>
  </p:transition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1BA74-CE19-48B1-694E-21C653C00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E0EA05-3F5E-8FD1-93B1-253EDCADD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5D6112-DB65-39F4-0CD4-AAF6D1969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1534AC-C921-3F15-AE1E-2B22795D8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43195-CEE6-4927-A2AE-4B21A1A1FC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685389"/>
      </p:ext>
    </p:extLst>
  </p:cSld>
  <p:clrMapOvr>
    <a:masterClrMapping/>
  </p:clrMapOvr>
  <p:transition>
    <p:wipe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8E3BA4-1BB8-396D-F2C1-8B1D5F6F6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6FAD63-E595-0F64-3630-8C91699CF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EF0738-AECC-4730-1B04-58AC6678F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9A73B-9547-405C-B257-08C2CECC2D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605091"/>
      </p:ext>
    </p:extLst>
  </p:cSld>
  <p:clrMapOvr>
    <a:masterClrMapping/>
  </p:clrMapOvr>
  <p:transition>
    <p:wipe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E1B-6624-C695-69C4-84AE7572C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B97907-628E-E1B5-539F-D5FB556221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F71EB5-7334-CEC0-F79C-3777FD52F3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DB8F05-DCCE-7505-7838-9F072D459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259357-F78F-9F7B-E4FA-F0D6D5388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17AED3-2126-AA90-467D-F4C5F444F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90E55-D2AA-4771-A95B-15E019BB4A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531908"/>
      </p:ext>
    </p:extLst>
  </p:cSld>
  <p:clrMapOvr>
    <a:masterClrMapping/>
  </p:clrMapOvr>
  <p:transition>
    <p:wipe dir="u"/>
  </p:transition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52085-D4A9-6DF6-9485-C0D4FD215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31B52B-3DF4-F32A-9250-39F6CB1347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4C2808-1DA6-FA23-2241-6CD3C6CD53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57C135-6BE3-C1CC-675F-177193A03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17EC8D-DE2B-E291-1AC5-C2FB6162C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4B2E76-8565-E5CA-8B33-EFAD35815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A60F4-5E41-4253-9A22-1413E26438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268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2928C6F-B67F-2F86-6D81-F5A3430BF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49014D-6F6B-5466-E409-96F432923A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D2FE29-8FFD-B16B-AC9C-5B8F0B7AA2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818F54-828A-B2AE-1BED-8AA3B0D3BD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FD0F82-A132-EE80-54BA-BB1847D269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A60F4-5E41-4253-9A22-1413E26438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9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821" r:id="rId2"/>
    <p:sldLayoutId id="2147483822" r:id="rId3"/>
    <p:sldLayoutId id="2147483823" r:id="rId4"/>
    <p:sldLayoutId id="2147483824" r:id="rId5"/>
    <p:sldLayoutId id="2147483825" r:id="rId6"/>
    <p:sldLayoutId id="2147483826" r:id="rId7"/>
    <p:sldLayoutId id="2147483827" r:id="rId8"/>
    <p:sldLayoutId id="2147483828" r:id="rId9"/>
    <p:sldLayoutId id="2147483829" r:id="rId10"/>
    <p:sldLayoutId id="2147483830" r:id="rId11"/>
  </p:sldLayoutIdLst>
  <p:transition>
    <p:wipe dir="u"/>
  </p:transition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3740676777"/>
              </p:ext>
            </p:extLst>
          </p:nvPr>
        </p:nvGraphicFramePr>
        <p:xfrm>
          <a:off x="342900" y="457200"/>
          <a:ext cx="8458200" cy="594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80510651"/>
      </p:ext>
    </p:extLst>
  </p:cSld>
  <p:clrMapOvr>
    <a:masterClrMapping/>
  </p:clrMapOvr>
  <p:transition>
    <p:wipe dir="d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491</TotalTime>
  <Words>21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State of Indiana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Culley, Patrick (IOT)</dc:creator>
  <cp:lastModifiedBy>Silva, John (IOT)</cp:lastModifiedBy>
  <cp:revision>111</cp:revision>
  <dcterms:created xsi:type="dcterms:W3CDTF">2015-02-05T19:04:54Z</dcterms:created>
  <dcterms:modified xsi:type="dcterms:W3CDTF">2024-07-01T19:16:42Z</dcterms:modified>
</cp:coreProperties>
</file>