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735" r:id="rId3"/>
  </p:sldMasterIdLst>
  <p:notesMasterIdLst>
    <p:notesMasterId r:id="rId20"/>
  </p:notesMasterIdLst>
  <p:sldIdLst>
    <p:sldId id="453" r:id="rId4"/>
    <p:sldId id="645" r:id="rId5"/>
    <p:sldId id="693" r:id="rId6"/>
    <p:sldId id="719" r:id="rId7"/>
    <p:sldId id="756" r:id="rId8"/>
    <p:sldId id="691" r:id="rId9"/>
    <p:sldId id="699" r:id="rId10"/>
    <p:sldId id="471" r:id="rId11"/>
    <p:sldId id="460" r:id="rId12"/>
    <p:sldId id="694" r:id="rId13"/>
    <p:sldId id="469" r:id="rId14"/>
    <p:sldId id="789" r:id="rId15"/>
    <p:sldId id="790" r:id="rId16"/>
    <p:sldId id="697" r:id="rId17"/>
    <p:sldId id="596" r:id="rId18"/>
    <p:sldId id="53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31" autoAdjust="0"/>
    <p:restoredTop sz="87897" autoAdjust="0"/>
  </p:normalViewPr>
  <p:slideViewPr>
    <p:cSldViewPr snapToGrid="0">
      <p:cViewPr varScale="1">
        <p:scale>
          <a:sx n="96" d="100"/>
          <a:sy n="96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aoyisun\Library\CloudStorage\OneDrive-purdue.edu\1st_year\PCRD\READI_Sept_2024\241203%20Industry%20Cluster%20Analysis%20NIRPC\NIRPC_IndustryClusterAnalysis_BubbleCharts%20(12-02-2024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aoyisun\Library\CloudStorage\OneDrive-purdue.edu\1st_year\PCRD\READI_Sept_2024\241203%20Industry%20Cluster%20Analysis%20NIRPC\NIRPC_IndustryClusterAnalysis_BubbleCharts%20(12-02-2024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aoyisun\Library\CloudStorage\OneDrive-purdue.edu\1st_year\PCRD\READI_Sept_2024\241203%20Industry%20Cluster%20Analysis%20NIRPC\NIRPC_IndustryClusterAnalysis_BubbleCharts%20(12-02-2024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748277824495237E-2"/>
          <c:y val="1.7562013381420848E-2"/>
          <c:w val="0.92631185179522457"/>
          <c:h val="0.92316025937934232"/>
        </c:manualLayout>
      </c:layout>
      <c:bubbleChart>
        <c:varyColors val="1"/>
        <c:ser>
          <c:idx val="0"/>
          <c:order val="0"/>
          <c:tx>
            <c:v>Industry Clusters</c:v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221-2948-9B0D-E2D52691F9AD}"/>
              </c:ext>
            </c:extLst>
          </c:dPt>
          <c:dPt>
            <c:idx val="1"/>
            <c:invertIfNegative val="0"/>
            <c:bubble3D val="0"/>
            <c:spPr>
              <a:solidFill>
                <a:srgbClr val="00FF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221-2948-9B0D-E2D52691F9A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alpha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221-2948-9B0D-E2D52691F9A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alpha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221-2948-9B0D-E2D52691F9A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alpha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221-2948-9B0D-E2D52691F9A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221-2948-9B0D-E2D52691F9AD}"/>
              </c:ext>
            </c:extLst>
          </c:dPt>
          <c:dPt>
            <c:idx val="6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221-2948-9B0D-E2D52691F9AD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221-2948-9B0D-E2D52691F9AD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221-2948-9B0D-E2D52691F9AD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B221-2948-9B0D-E2D52691F9AD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  <a:alpha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B221-2948-9B0D-E2D52691F9AD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B221-2948-9B0D-E2D52691F9AD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  <a:alpha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B221-2948-9B0D-E2D52691F9AD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  <a:alpha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B221-2948-9B0D-E2D52691F9AD}"/>
              </c:ext>
            </c:extLst>
          </c:dPt>
          <c:dPt>
            <c:idx val="14"/>
            <c:invertIfNegative val="0"/>
            <c:bubble3D val="0"/>
            <c:spPr>
              <a:solidFill>
                <a:srgbClr val="FFFF66">
                  <a:alpha val="8980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B221-2948-9B0D-E2D52691F9AD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>
                  <a:lumMod val="60000"/>
                  <a:lumOff val="40000"/>
                  <a:alpha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B221-2948-9B0D-E2D52691F9AD}"/>
              </c:ext>
            </c:extLst>
          </c:dPt>
          <c:dLbls>
            <c:dLbl>
              <c:idx val="0"/>
              <c:layout>
                <c:manualLayout>
                  <c:x val="-0.16693350831146112"/>
                  <c:y val="-9.7420833175302327E-2"/>
                </c:manualLayout>
              </c:layout>
              <c:tx>
                <c:rich>
                  <a:bodyPr/>
                  <a:lstStyle/>
                  <a:p>
                    <a:fld id="{DD144D6C-2250-49E7-8920-70D243B0F4C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4FB14EBC-D247-4F1E-A634-8AD8A89167F8}" type="YVALUE">
                      <a:rPr lang="en-US" b="1" baseline="0">
                        <a:solidFill>
                          <a:srgbClr val="FF0000"/>
                        </a:solidFill>
                      </a:rPr>
                      <a:pPr/>
                      <a:t>[Y VALUE]</a:t>
                    </a:fld>
                    <a:r>
                      <a:rPr lang="en-US" baseline="0"/>
                      <a:t>, </a:t>
                    </a:r>
                    <a:fld id="{C29E727C-0E7F-4EA5-A24C-B2AEFA436B59}" type="BUBBLESIZE">
                      <a:rPr lang="en-US" baseline="0"/>
                      <a:pPr/>
                      <a:t>[BUBBLE SIZE]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B221-2948-9B0D-E2D52691F9AD}"/>
                </c:ext>
              </c:extLst>
            </c:dLbl>
            <c:dLbl>
              <c:idx val="1"/>
              <c:layout>
                <c:manualLayout>
                  <c:x val="-2.8562568831498773E-2"/>
                  <c:y val="5.6791580098487886E-2"/>
                </c:manualLayout>
              </c:layout>
              <c:tx>
                <c:rich>
                  <a:bodyPr/>
                  <a:lstStyle/>
                  <a:p>
                    <a:fld id="{6DCDAB38-70D2-4C25-8402-BBB199918BB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87FB78A5-94D5-40F5-B7D3-587F3947CE3B}" type="YVALUE">
                      <a:rPr lang="en-US" b="1" baseline="0">
                        <a:solidFill>
                          <a:srgbClr val="FF0000"/>
                        </a:solidFill>
                      </a:rPr>
                      <a:pPr/>
                      <a:t>[Y VALUE]</a:t>
                    </a:fld>
                    <a:r>
                      <a:rPr lang="en-US" baseline="0"/>
                      <a:t>, </a:t>
                    </a:r>
                    <a:fld id="{C4526368-903A-4B76-BF35-5253F60ABBA3}" type="BUBBLESIZE">
                      <a:rPr lang="en-US" baseline="0"/>
                      <a:pPr/>
                      <a:t>[BUBBLE SIZE]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B221-2948-9B0D-E2D52691F9AD}"/>
                </c:ext>
              </c:extLst>
            </c:dLbl>
            <c:dLbl>
              <c:idx val="2"/>
              <c:layout>
                <c:manualLayout>
                  <c:x val="-5.5679233706837861E-2"/>
                  <c:y val="4.4359528778032863E-2"/>
                </c:manualLayout>
              </c:layout>
              <c:tx>
                <c:rich>
                  <a:bodyPr/>
                  <a:lstStyle/>
                  <a:p>
                    <a:fld id="{AA4ED0AC-7695-49A3-A19D-130F57E2E44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C931E34F-E872-4B7D-8F6F-36F4E13382F0}" type="YVALUE">
                      <a:rPr lang="en-US" b="1" baseline="0">
                        <a:solidFill>
                          <a:srgbClr val="FF0000"/>
                        </a:solidFill>
                      </a:rPr>
                      <a:pPr/>
                      <a:t>[Y VALUE]</a:t>
                    </a:fld>
                    <a:r>
                      <a:rPr lang="en-US" baseline="0"/>
                      <a:t>, </a:t>
                    </a:r>
                    <a:fld id="{F3500698-2022-4ADF-B27A-B7996EF83A65}" type="BUBBLESIZE">
                      <a:rPr lang="en-US" baseline="0"/>
                      <a:pPr/>
                      <a:t>[BUBBLE SIZE]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B221-2948-9B0D-E2D52691F9AD}"/>
                </c:ext>
              </c:extLst>
            </c:dLbl>
            <c:dLbl>
              <c:idx val="3"/>
              <c:layout>
                <c:manualLayout>
                  <c:x val="4.1145104257801109E-2"/>
                  <c:y val="-5.361957696464426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7FDC686-B222-4D98-A790-1FCF2475E064}" type="CELLRANGE">
                      <a:rPr lang="en-US" sz="1100">
                        <a:solidFill>
                          <a:schemeClr val="tx1"/>
                        </a:solidFill>
                      </a:rPr>
                      <a:pPr algn="l">
                        <a:defRPr sz="1100"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r>
                      <a:rPr lang="en-US" sz="1100" baseline="0">
                        <a:solidFill>
                          <a:schemeClr val="tx1"/>
                        </a:solidFill>
                      </a:rPr>
                      <a:t>, </a:t>
                    </a:r>
                    <a:fld id="{97FE8838-2D52-432D-9B10-C0EC7A7DF440}" type="YVALUE">
                      <a:rPr lang="en-US" sz="1100" b="1" baseline="0">
                        <a:solidFill>
                          <a:srgbClr val="FF0000"/>
                        </a:solidFill>
                      </a:rPr>
                      <a:pPr algn="l">
                        <a:defRPr sz="1100">
                          <a:solidFill>
                            <a:schemeClr val="tx1"/>
                          </a:solidFill>
                        </a:defRPr>
                      </a:pPr>
                      <a:t>[Y VALUE]</a:t>
                    </a:fld>
                    <a:r>
                      <a:rPr lang="en-US" sz="1100" baseline="0">
                        <a:solidFill>
                          <a:schemeClr val="tx1"/>
                        </a:solidFill>
                      </a:rPr>
                      <a:t>, </a:t>
                    </a:r>
                    <a:fld id="{3275CBFB-339C-43AA-8FF8-4D25F80EC43C}" type="BUBBLESIZE">
                      <a:rPr lang="en-US" sz="1100" baseline="0">
                        <a:solidFill>
                          <a:schemeClr val="tx1"/>
                        </a:solidFill>
                      </a:rPr>
                      <a:pPr algn="l">
                        <a:defRPr sz="1100">
                          <a:solidFill>
                            <a:schemeClr val="tx1"/>
                          </a:solidFill>
                        </a:defRPr>
                      </a:pPr>
                      <a:t>[BUBBLE SIZE]</a:t>
                    </a:fld>
                    <a:endParaRPr lang="en-US" sz="1100" baseline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18056594488188979"/>
                      <c:h val="3.6768306620218412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B221-2948-9B0D-E2D52691F9AD}"/>
                </c:ext>
              </c:extLst>
            </c:dLbl>
            <c:dLbl>
              <c:idx val="4"/>
              <c:layout>
                <c:manualLayout>
                  <c:x val="-0.2401170129033223"/>
                  <c:y val="-5.1772137103843527E-2"/>
                </c:manualLayout>
              </c:layout>
              <c:tx>
                <c:rich>
                  <a:bodyPr/>
                  <a:lstStyle/>
                  <a:p>
                    <a:fld id="{6C7F8706-F4C5-4D2B-B941-C5230C7C7F8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A9B8D42F-7CB3-4DD2-8D9D-6C104F38E54B}" type="YVALUE">
                      <a:rPr lang="en-US" b="1" baseline="0">
                        <a:solidFill>
                          <a:srgbClr val="FF0000"/>
                        </a:solidFill>
                      </a:rPr>
                      <a:pPr/>
                      <a:t>[Y VALUE]</a:t>
                    </a:fld>
                    <a:r>
                      <a:rPr lang="en-US" baseline="0"/>
                      <a:t>, </a:t>
                    </a:r>
                    <a:fld id="{AAE11135-AD9C-4C75-B18A-6C447CE0CC0B}" type="BUBBLESIZE">
                      <a:rPr lang="en-US" baseline="0"/>
                      <a:pPr/>
                      <a:t>[BUBBLE SIZE]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B221-2948-9B0D-E2D52691F9AD}"/>
                </c:ext>
              </c:extLst>
            </c:dLbl>
            <c:dLbl>
              <c:idx val="5"/>
              <c:layout>
                <c:manualLayout>
                  <c:x val="-7.806821965367805E-2"/>
                  <c:y val="6.2597777540435986E-3"/>
                </c:manualLayout>
              </c:layout>
              <c:tx>
                <c:rich>
                  <a:bodyPr/>
                  <a:lstStyle/>
                  <a:p>
                    <a:fld id="{4201D684-267E-4136-8F34-FCE6797D8ED1}" type="CELLRANGE">
                      <a:rPr lang="en-US"/>
                      <a:pPr/>
                      <a:t>[CELLRANGE]</a:t>
                    </a:fld>
                    <a:r>
                      <a:rPr lang="en-US" b="1" baseline="0">
                        <a:solidFill>
                          <a:sysClr val="windowText" lastClr="000000"/>
                        </a:solidFill>
                      </a:rPr>
                      <a:t>,</a:t>
                    </a:r>
                    <a:r>
                      <a:rPr lang="en-US" b="1" baseline="0">
                        <a:solidFill>
                          <a:srgbClr val="FF0000"/>
                        </a:solidFill>
                      </a:rPr>
                      <a:t> </a:t>
                    </a:r>
                    <a:fld id="{02E2AEC7-20E3-430E-8993-C1B4B4302DA8}" type="YVALUE">
                      <a:rPr lang="en-US" b="1" baseline="0">
                        <a:solidFill>
                          <a:srgbClr val="FF0000"/>
                        </a:solidFill>
                      </a:rPr>
                      <a:pPr/>
                      <a:t>[Y VALUE]</a:t>
                    </a:fld>
                    <a:r>
                      <a:rPr lang="en-US" baseline="0"/>
                      <a:t>, </a:t>
                    </a:r>
                    <a:fld id="{2C33513A-3DD9-4B1C-B281-9B2820238690}" type="BUBBLESIZE">
                      <a:rPr lang="en-US" baseline="0"/>
                      <a:pPr/>
                      <a:t>[BUBBLE SIZE]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B221-2948-9B0D-E2D52691F9AD}"/>
                </c:ext>
              </c:extLst>
            </c:dLbl>
            <c:dLbl>
              <c:idx val="6"/>
              <c:layout>
                <c:manualLayout>
                  <c:x val="3.1502442403032955E-3"/>
                  <c:y val="-7.2432453296279065E-2"/>
                </c:manualLayout>
              </c:layout>
              <c:tx>
                <c:rich>
                  <a:bodyPr/>
                  <a:lstStyle/>
                  <a:p>
                    <a:fld id="{FA294F14-1E26-4E79-A63C-E5445ED4074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96B93A79-70FC-4B00-90BA-E10CAE9E8A83}" type="YVALUE">
                      <a:rPr lang="en-US" b="1" baseline="0">
                        <a:solidFill>
                          <a:srgbClr val="FF0000"/>
                        </a:solidFill>
                      </a:rPr>
                      <a:pPr/>
                      <a:t>[Y VALUE]</a:t>
                    </a:fld>
                    <a:r>
                      <a:rPr lang="en-US" baseline="0"/>
                      <a:t>, </a:t>
                    </a:r>
                    <a:fld id="{48A38D2E-8C47-43E6-B3B7-A5B7F597CDED}" type="BUBBLESIZE">
                      <a:rPr lang="en-US" baseline="0"/>
                      <a:pPr/>
                      <a:t>[BUBBLE SIZE]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B221-2948-9B0D-E2D52691F9AD}"/>
                </c:ext>
              </c:extLst>
            </c:dLbl>
            <c:dLbl>
              <c:idx val="7"/>
              <c:layout>
                <c:manualLayout>
                  <c:x val="-0.2417809036891222"/>
                  <c:y val="5.679180176007396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r">
                      <a:defRPr sz="11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DF9D60D-D300-4860-8534-D4795136B870}" type="CELLRANGE">
                      <a:rPr lang="en-US" sz="1100">
                        <a:solidFill>
                          <a:schemeClr val="tx1"/>
                        </a:solidFill>
                      </a:rPr>
                      <a:pPr algn="r">
                        <a:defRPr sz="1100"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r>
                      <a:rPr lang="en-US" sz="1100" b="1" baseline="0">
                        <a:solidFill>
                          <a:schemeClr val="tx1"/>
                        </a:solidFill>
                      </a:rPr>
                      <a:t>, </a:t>
                    </a:r>
                    <a:fld id="{9BDFE52A-113F-407A-8AD9-5A8F9C0CA2E3}" type="YVALUE">
                      <a:rPr lang="en-US" sz="1100" b="1" baseline="0">
                        <a:solidFill>
                          <a:srgbClr val="FF0000"/>
                        </a:solidFill>
                      </a:rPr>
                      <a:pPr algn="r">
                        <a:defRPr sz="1100">
                          <a:solidFill>
                            <a:schemeClr val="tx1"/>
                          </a:solidFill>
                        </a:defRPr>
                      </a:pPr>
                      <a:t>[Y VALUE]</a:t>
                    </a:fld>
                    <a:r>
                      <a:rPr lang="en-US" sz="1100" baseline="0">
                        <a:solidFill>
                          <a:schemeClr val="tx1"/>
                        </a:solidFill>
                      </a:rPr>
                      <a:t>, </a:t>
                    </a:r>
                    <a:fld id="{9AB0D4E4-F708-4B84-9746-91F7910D3BDC}" type="BUBBLESIZE">
                      <a:rPr lang="en-US" sz="1100" baseline="0">
                        <a:solidFill>
                          <a:schemeClr val="tx1"/>
                        </a:solidFill>
                      </a:rPr>
                      <a:pPr algn="r">
                        <a:defRPr sz="1100">
                          <a:solidFill>
                            <a:schemeClr val="tx1"/>
                          </a:solidFill>
                        </a:defRPr>
                      </a:pPr>
                      <a:t>[BUBBLE SIZE]</a:t>
                    </a:fld>
                    <a:endParaRPr lang="en-US" sz="1100" baseline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20024378463108775"/>
                      <c:h val="3.446086150995830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B221-2948-9B0D-E2D52691F9AD}"/>
                </c:ext>
              </c:extLst>
            </c:dLbl>
            <c:dLbl>
              <c:idx val="8"/>
              <c:layout>
                <c:manualLayout>
                  <c:x val="-0.26353556065908429"/>
                  <c:y val="1.123050795121198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r">
                      <a:defRPr sz="11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1DD724E-E3D6-4767-A5FD-DF7DF69F9C92}" type="CELLRANGE">
                      <a:rPr lang="en-US" sz="1100"/>
                      <a:pPr algn="r">
                        <a:defRPr sz="1100"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r>
                      <a:rPr lang="en-US" sz="1100" b="1" baseline="0">
                        <a:solidFill>
                          <a:srgbClr val="FF0000"/>
                        </a:solidFill>
                      </a:rPr>
                      <a:t>, </a:t>
                    </a:r>
                    <a:fld id="{4DA4AE4A-95A3-45EA-B9E3-D4433CAB87EA}" type="YVALUE">
                      <a:rPr lang="en-US" sz="1100" b="1" baseline="0">
                        <a:solidFill>
                          <a:srgbClr val="FF0000"/>
                        </a:solidFill>
                      </a:rPr>
                      <a:pPr algn="r">
                        <a:defRPr sz="1100">
                          <a:solidFill>
                            <a:schemeClr val="tx1"/>
                          </a:solidFill>
                        </a:defRPr>
                      </a:pPr>
                      <a:t>[Y VALUE]</a:t>
                    </a:fld>
                    <a:r>
                      <a:rPr lang="en-US" sz="1100" baseline="0"/>
                      <a:t>, </a:t>
                    </a:r>
                    <a:fld id="{F453CFD2-6CE9-4132-A5DB-81A66D5AFAA0}" type="BUBBLESIZE">
                      <a:rPr lang="en-US" sz="1100" baseline="0"/>
                      <a:pPr algn="r">
                        <a:defRPr sz="1100">
                          <a:solidFill>
                            <a:schemeClr val="tx1"/>
                          </a:solidFill>
                        </a:defRPr>
                      </a:pPr>
                      <a:t>[BUBBLE SIZE]</a:t>
                    </a:fld>
                    <a:endParaRPr lang="en-US" sz="11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21559677153457479"/>
                      <c:h val="3.2569111684482115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B221-2948-9B0D-E2D52691F9AD}"/>
                </c:ext>
              </c:extLst>
            </c:dLbl>
            <c:dLbl>
              <c:idx val="9"/>
              <c:layout>
                <c:manualLayout>
                  <c:x val="-0.15324854593324555"/>
                  <c:y val="-3.74186964427617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3D6FA5F-901D-4377-80EE-27447A5411AE}" type="CELLRANGE">
                      <a:rPr lang="en-US" sz="1100">
                        <a:solidFill>
                          <a:schemeClr val="tx1"/>
                        </a:solidFill>
                      </a:rPr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r>
                      <a:rPr lang="en-US" sz="1100" baseline="0">
                        <a:solidFill>
                          <a:schemeClr val="tx1"/>
                        </a:solidFill>
                      </a:rPr>
                      <a:t>, </a:t>
                    </a:r>
                    <a:fld id="{8CE2AE23-86F8-43F2-8962-BE0D11A28739}" type="YVALUE">
                      <a:rPr lang="en-US" sz="1100" b="1" baseline="0">
                        <a:solidFill>
                          <a:srgbClr val="FF0000"/>
                        </a:solidFill>
                      </a:rPr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[Y VALUE]</a:t>
                    </a:fld>
                    <a:r>
                      <a:rPr lang="en-US" sz="1100" baseline="0">
                        <a:solidFill>
                          <a:schemeClr val="tx1"/>
                        </a:solidFill>
                      </a:rPr>
                      <a:t>, </a:t>
                    </a:r>
                    <a:fld id="{1F3BA49B-D8AA-42FE-96B6-87923D854B4C}" type="BUBBLESIZE">
                      <a:rPr lang="en-US" sz="1100" baseline="0">
                        <a:solidFill>
                          <a:schemeClr val="tx1"/>
                        </a:solidFill>
                      </a:rPr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[BUBBLE SIZE]</a:t>
                    </a:fld>
                    <a:endParaRPr lang="en-US" sz="1100" baseline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11938198553583169"/>
                      <c:h val="7.797880196221179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B221-2948-9B0D-E2D52691F9AD}"/>
                </c:ext>
              </c:extLst>
            </c:dLbl>
            <c:dLbl>
              <c:idx val="10"/>
              <c:layout>
                <c:manualLayout>
                  <c:x val="-0.18346903251676874"/>
                  <c:y val="8.6916319283618954E-2"/>
                </c:manualLayout>
              </c:layout>
              <c:tx>
                <c:rich>
                  <a:bodyPr/>
                  <a:lstStyle/>
                  <a:p>
                    <a:fld id="{B052802C-3A70-4ED6-87A2-4A0E0CDF55C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DD422B41-6530-4DDD-99E9-30C2B2C8A480}" type="YVALUE">
                      <a:rPr lang="en-US" b="1" baseline="0">
                        <a:solidFill>
                          <a:srgbClr val="FF0000"/>
                        </a:solidFill>
                      </a:rPr>
                      <a:pPr/>
                      <a:t>[Y VALUE]</a:t>
                    </a:fld>
                    <a:r>
                      <a:rPr lang="en-US" baseline="0"/>
                      <a:t>, </a:t>
                    </a:r>
                    <a:fld id="{52CE10AD-725A-4DDC-A5C6-3411447951C3}" type="BUBBLESIZE">
                      <a:rPr lang="en-US" baseline="0"/>
                      <a:pPr/>
                      <a:t>[BUBBLE SIZE]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B221-2948-9B0D-E2D52691F9AD}"/>
                </c:ext>
              </c:extLst>
            </c:dLbl>
            <c:dLbl>
              <c:idx val="11"/>
              <c:layout>
                <c:manualLayout>
                  <c:x val="-0.16042459536307963"/>
                  <c:y val="-2.81193392032486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sz="11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914FF4C-A288-4E33-ADC3-80BFD4428C03}" type="CELLRANGE">
                      <a:rPr lang="en-US" sz="1100">
                        <a:solidFill>
                          <a:schemeClr val="tx1"/>
                        </a:solidFill>
                      </a:rPr>
                      <a:pPr algn="ctr">
                        <a:defRPr sz="1100"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r>
                      <a:rPr lang="en-US" sz="1100" b="1" baseline="0">
                        <a:solidFill>
                          <a:schemeClr val="tx1"/>
                        </a:solidFill>
                      </a:rPr>
                      <a:t>, </a:t>
                    </a:r>
                    <a:fld id="{799ED847-C01E-4353-BA5A-FDAB26B7AF1B}" type="YVALUE">
                      <a:rPr lang="en-US" sz="1100" b="1" baseline="0">
                        <a:solidFill>
                          <a:srgbClr val="FF0000"/>
                        </a:solidFill>
                      </a:rPr>
                      <a:pPr algn="ctr">
                        <a:defRPr sz="1100">
                          <a:solidFill>
                            <a:schemeClr val="tx1"/>
                          </a:solidFill>
                        </a:defRPr>
                      </a:pPr>
                      <a:t>[Y VALUE]</a:t>
                    </a:fld>
                    <a:r>
                      <a:rPr lang="en-US" sz="1100" baseline="0">
                        <a:solidFill>
                          <a:schemeClr val="tx1"/>
                        </a:solidFill>
                      </a:rPr>
                      <a:t>, </a:t>
                    </a:r>
                    <a:fld id="{8569A6F1-A806-48FD-ACBE-E308BF9AC924}" type="BUBBLESIZE">
                      <a:rPr lang="en-US" sz="1100" baseline="0">
                        <a:solidFill>
                          <a:schemeClr val="tx1"/>
                        </a:solidFill>
                      </a:rPr>
                      <a:pPr algn="ctr">
                        <a:defRPr sz="1100">
                          <a:solidFill>
                            <a:schemeClr val="tx1"/>
                          </a:solidFill>
                        </a:defRPr>
                      </a:pPr>
                      <a:t>[BUBBLE SIZE]</a:t>
                    </a:fld>
                    <a:endParaRPr lang="en-US" sz="1100" baseline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B221-2948-9B0D-E2D52691F9AD}"/>
                </c:ext>
              </c:extLst>
            </c:dLbl>
            <c:dLbl>
              <c:idx val="12"/>
              <c:layout>
                <c:manualLayout>
                  <c:x val="-2.9215150189559638E-2"/>
                  <c:y val="4.9928458101754968E-2"/>
                </c:manualLayout>
              </c:layout>
              <c:tx>
                <c:rich>
                  <a:bodyPr/>
                  <a:lstStyle/>
                  <a:p>
                    <a:fld id="{7DEDD0AD-B866-4049-B58D-B11E49CDDA4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3FA512A-48EC-47D8-BF49-AFA436FE381B}" type="YVALUE">
                      <a:rPr lang="en-US" b="1" baseline="0">
                        <a:solidFill>
                          <a:srgbClr val="FF0000"/>
                        </a:solidFill>
                      </a:rPr>
                      <a:pPr/>
                      <a:t>[Y VALUE]</a:t>
                    </a:fld>
                    <a:r>
                      <a:rPr lang="en-US" baseline="0"/>
                      <a:t>, </a:t>
                    </a:r>
                    <a:fld id="{758B0501-498E-4811-9DBD-21967818F638}" type="BUBBLESIZE">
                      <a:rPr lang="en-US" baseline="0"/>
                      <a:pPr/>
                      <a:t>[BUBBLE SIZE]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B221-2948-9B0D-E2D52691F9AD}"/>
                </c:ext>
              </c:extLst>
            </c:dLbl>
            <c:dLbl>
              <c:idx val="13"/>
              <c:layout>
                <c:manualLayout>
                  <c:x val="-9.8938283756197145E-3"/>
                  <c:y val="-3.2448270156170425E-2"/>
                </c:manualLayout>
              </c:layout>
              <c:tx>
                <c:rich>
                  <a:bodyPr/>
                  <a:lstStyle/>
                  <a:p>
                    <a:fld id="{ACB3DDBA-256F-4A28-945A-0F8BEB3D50F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7061A090-84ED-4A4D-B851-9A8D7092CEA0}" type="YVALUE">
                      <a:rPr lang="en-US" b="1" baseline="0">
                        <a:solidFill>
                          <a:srgbClr val="FF0000"/>
                        </a:solidFill>
                      </a:rPr>
                      <a:pPr/>
                      <a:t>[Y VALUE]</a:t>
                    </a:fld>
                    <a:r>
                      <a:rPr lang="en-US" baseline="0"/>
                      <a:t>, </a:t>
                    </a:r>
                    <a:fld id="{90F6DDE6-0C62-4DF1-A6A7-6BAD4F0F756F}" type="BUBBLESIZE">
                      <a:rPr lang="en-US" baseline="0"/>
                      <a:pPr/>
                      <a:t>[BUBBLE SIZE]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B221-2948-9B0D-E2D52691F9AD}"/>
                </c:ext>
              </c:extLst>
            </c:dLbl>
            <c:dLbl>
              <c:idx val="14"/>
              <c:layout>
                <c:manualLayout>
                  <c:x val="-2.0576106372120151E-2"/>
                  <c:y val="-0.1023083989501312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r">
                      <a:defRPr sz="11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92AE939-AF67-4FA2-94CF-B2D8B41B00B3}" type="CELLRANGE">
                      <a:rPr lang="en-US" sz="1100"/>
                      <a:pPr algn="r">
                        <a:defRPr sz="1100"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r>
                      <a:rPr lang="en-US" sz="1100" baseline="0"/>
                      <a:t>, </a:t>
                    </a:r>
                    <a:fld id="{798834EE-FCA3-44C9-AB44-57F801C20A1B}" type="YVALUE">
                      <a:rPr lang="en-US" sz="1100" b="1" baseline="0">
                        <a:solidFill>
                          <a:srgbClr val="FF0000"/>
                        </a:solidFill>
                      </a:rPr>
                      <a:pPr algn="r">
                        <a:defRPr sz="1100">
                          <a:solidFill>
                            <a:schemeClr val="tx1"/>
                          </a:solidFill>
                        </a:defRPr>
                      </a:pPr>
                      <a:t>[Y VALUE]</a:t>
                    </a:fld>
                    <a:r>
                      <a:rPr lang="en-US" sz="1100" baseline="0"/>
                      <a:t>, </a:t>
                    </a:r>
                    <a:fld id="{DC44C27B-0E19-48F4-9D89-6C5A5388C446}" type="BUBBLESIZE">
                      <a:rPr lang="en-US" sz="1100" baseline="0"/>
                      <a:pPr algn="r">
                        <a:defRPr sz="1100">
                          <a:solidFill>
                            <a:schemeClr val="tx1"/>
                          </a:solidFill>
                        </a:defRPr>
                      </a:pPr>
                      <a:t>[BUBBLE SIZE]</a:t>
                    </a:fld>
                    <a:endParaRPr lang="en-US" sz="11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23079567481249311"/>
                      <c:h val="2.372281607077036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B221-2948-9B0D-E2D52691F9AD}"/>
                </c:ext>
              </c:extLst>
            </c:dLbl>
            <c:dLbl>
              <c:idx val="15"/>
              <c:layout>
                <c:manualLayout>
                  <c:x val="-0.24448135389326334"/>
                  <c:y val="-6.6378395722858502E-2"/>
                </c:manualLayout>
              </c:layout>
              <c:tx>
                <c:rich>
                  <a:bodyPr/>
                  <a:lstStyle/>
                  <a:p>
                    <a:fld id="{A373DE01-9645-4716-9E39-EDED429E792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F19DB729-6993-44C1-A741-BABB78A34DCC}" type="YVALUE">
                      <a:rPr lang="en-US" b="1" baseline="0">
                        <a:solidFill>
                          <a:srgbClr val="FF0000"/>
                        </a:solidFill>
                      </a:rPr>
                      <a:pPr/>
                      <a:t>[Y VALUE]</a:t>
                    </a:fld>
                    <a:r>
                      <a:rPr lang="en-US" baseline="0"/>
                      <a:t>, </a:t>
                    </a:r>
                    <a:fld id="{E9DA12AA-237F-41B1-9DDA-22238896D00B}" type="BUBBLESIZE">
                      <a:rPr lang="en-US" baseline="0"/>
                      <a:pPr/>
                      <a:t>[BUBBLE SIZE]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B221-2948-9B0D-E2D52691F9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'LQ plot_MAIN4'!$B$2:$B$17</c:f>
              <c:numCache>
                <c:formatCode>0%;[Red]\ \(0%\)</c:formatCode>
                <c:ptCount val="16"/>
                <c:pt idx="0">
                  <c:v>-9.1347482944700006E-2</c:v>
                </c:pt>
                <c:pt idx="1">
                  <c:v>0.26948789213300001</c:v>
                </c:pt>
                <c:pt idx="2">
                  <c:v>0.57308682580000003</c:v>
                </c:pt>
                <c:pt idx="3">
                  <c:v>-1.9262583779E-2</c:v>
                </c:pt>
                <c:pt idx="4">
                  <c:v>-5.7714404067399999E-2</c:v>
                </c:pt>
                <c:pt idx="5">
                  <c:v>0.10729374942600001</c:v>
                </c:pt>
                <c:pt idx="6">
                  <c:v>1.9683256404399999E-2</c:v>
                </c:pt>
                <c:pt idx="7">
                  <c:v>-5.7026501891200001E-3</c:v>
                </c:pt>
                <c:pt idx="8">
                  <c:v>-0.122623086788</c:v>
                </c:pt>
                <c:pt idx="9">
                  <c:v>-4.5606151417499997E-2</c:v>
                </c:pt>
                <c:pt idx="10">
                  <c:v>-6.1589935421199997E-2</c:v>
                </c:pt>
                <c:pt idx="11">
                  <c:v>0.13101339883599999</c:v>
                </c:pt>
                <c:pt idx="12">
                  <c:v>-2.62060779539E-3</c:v>
                </c:pt>
                <c:pt idx="13">
                  <c:v>2.07435776323E-2</c:v>
                </c:pt>
                <c:pt idx="14">
                  <c:v>0.29013511867199998</c:v>
                </c:pt>
                <c:pt idx="15">
                  <c:v>-1.0272182988200001E-3</c:v>
                </c:pt>
              </c:numCache>
            </c:numRef>
          </c:xVal>
          <c:yVal>
            <c:numRef>
              <c:f>'LQ plot_MAIN4'!$C$2:$C$17</c:f>
              <c:numCache>
                <c:formatCode>#,##0.00;[Red]\ \(#,##0.00\)</c:formatCode>
                <c:ptCount val="16"/>
                <c:pt idx="0">
                  <c:v>2.4454020000000001</c:v>
                </c:pt>
                <c:pt idx="1">
                  <c:v>0.71894400000000003</c:v>
                </c:pt>
                <c:pt idx="2">
                  <c:v>0.94701400000000002</c:v>
                </c:pt>
                <c:pt idx="3">
                  <c:v>0.85484800000000005</c:v>
                </c:pt>
                <c:pt idx="4">
                  <c:v>1.146477</c:v>
                </c:pt>
                <c:pt idx="5">
                  <c:v>0.62690100000000004</c:v>
                </c:pt>
                <c:pt idx="6">
                  <c:v>1.371216</c:v>
                </c:pt>
                <c:pt idx="7">
                  <c:v>0.48000500000000001</c:v>
                </c:pt>
                <c:pt idx="8">
                  <c:v>0.61777599999999999</c:v>
                </c:pt>
                <c:pt idx="9">
                  <c:v>0.96975100000000003</c:v>
                </c:pt>
                <c:pt idx="10">
                  <c:v>0.81505700000000003</c:v>
                </c:pt>
                <c:pt idx="11">
                  <c:v>2.9440979999999999</c:v>
                </c:pt>
                <c:pt idx="12">
                  <c:v>0.40837400000000001</c:v>
                </c:pt>
                <c:pt idx="13">
                  <c:v>3.9957630000000002</c:v>
                </c:pt>
                <c:pt idx="14">
                  <c:v>0.70952400000000004</c:v>
                </c:pt>
                <c:pt idx="15">
                  <c:v>1.3381639999999999</c:v>
                </c:pt>
              </c:numCache>
            </c:numRef>
          </c:yVal>
          <c:bubbleSize>
            <c:numRef>
              <c:f>'LQ plot_MAIN4'!$D$2:$D$17</c:f>
              <c:numCache>
                <c:formatCode>#,##0;[Red]\ \(#,##0\)</c:formatCode>
                <c:ptCount val="16"/>
                <c:pt idx="0">
                  <c:v>26091.263805300001</c:v>
                </c:pt>
                <c:pt idx="1">
                  <c:v>7740.8008522800001</c:v>
                </c:pt>
                <c:pt idx="2">
                  <c:v>2319.4264525600001</c:v>
                </c:pt>
                <c:pt idx="3">
                  <c:v>12809.491998699999</c:v>
                </c:pt>
                <c:pt idx="4">
                  <c:v>35145.075205699999</c:v>
                </c:pt>
                <c:pt idx="5">
                  <c:v>36490.742699800001</c:v>
                </c:pt>
                <c:pt idx="6">
                  <c:v>5991.1694436300004</c:v>
                </c:pt>
                <c:pt idx="7">
                  <c:v>7623.64424831</c:v>
                </c:pt>
                <c:pt idx="8">
                  <c:v>5398.4344259600002</c:v>
                </c:pt>
                <c:pt idx="9">
                  <c:v>19851.693088399999</c:v>
                </c:pt>
                <c:pt idx="10">
                  <c:v>4352.90641633</c:v>
                </c:pt>
                <c:pt idx="11">
                  <c:v>1535.0666503299999</c:v>
                </c:pt>
                <c:pt idx="12">
                  <c:v>6891.0518708199997</c:v>
                </c:pt>
                <c:pt idx="13">
                  <c:v>3873.6555166500002</c:v>
                </c:pt>
                <c:pt idx="14">
                  <c:v>4477.4041237199999</c:v>
                </c:pt>
                <c:pt idx="15">
                  <c:v>25764.657571399999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'LQ plot_MAIN4'!$A$2:$A$17</c15:f>
                <c15:dlblRangeCache>
                  <c:ptCount val="16"/>
                  <c:pt idx="0">
                    <c:v>Adv. Mat.</c:v>
                  </c:pt>
                  <c:pt idx="1">
                    <c:v>Agri &amp; Food Processing</c:v>
                  </c:pt>
                  <c:pt idx="2">
                    <c:v>Apparel &amp; Textiles</c:v>
                  </c:pt>
                  <c:pt idx="3">
                    <c:v>Arts &amp; Ent</c:v>
                  </c:pt>
                  <c:pt idx="4">
                    <c:v>Biomedical/Biotech</c:v>
                  </c:pt>
                  <c:pt idx="5">
                    <c:v>Business &amp; Financial</c:v>
                  </c:pt>
                  <c:pt idx="6">
                    <c:v>Chemicals</c:v>
                  </c:pt>
                  <c:pt idx="7">
                    <c:v>Defense &amp; Security</c:v>
                  </c:pt>
                  <c:pt idx="8">
                    <c:v>Education &amp; Knowledge</c:v>
                  </c:pt>
                  <c:pt idx="9">
                    <c:v>Energy</c:v>
                  </c:pt>
                  <c:pt idx="10">
                    <c:v>Forest &amp; Wood Prod</c:v>
                  </c:pt>
                  <c:pt idx="11">
                    <c:v>Glass &amp; Ceramics</c:v>
                  </c:pt>
                  <c:pt idx="12">
                    <c:v>IT &amp; Telecomm.</c:v>
                  </c:pt>
                  <c:pt idx="13">
                    <c:v>Mining</c:v>
                  </c:pt>
                  <c:pt idx="14">
                    <c:v>Printing &amp; Publishing</c:v>
                  </c:pt>
                  <c:pt idx="15">
                    <c:v>Transp. &amp; Logistics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0-B221-2948-9B0D-E2D52691F9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292244976"/>
        <c:axId val="292246096"/>
      </c:bubbleChart>
      <c:valAx>
        <c:axId val="292244976"/>
        <c:scaling>
          <c:orientation val="minMax"/>
          <c:max val="0.4"/>
          <c:min val="-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1"/>
                    </a:solidFill>
                  </a:rPr>
                  <a:t>Percent</a:t>
                </a:r>
                <a:r>
                  <a:rPr lang="en-US" sz="1400" b="1" baseline="0">
                    <a:solidFill>
                      <a:schemeClr val="tx1"/>
                    </a:solidFill>
                  </a:rPr>
                  <a:t> change in LQ, 2018-2023</a:t>
                </a:r>
                <a:endParaRPr lang="en-US" sz="1400" b="1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9302256488772236"/>
              <c:y val="0.955304307549791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3810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246096"/>
        <c:crossesAt val="1"/>
        <c:crossBetween val="midCat"/>
      </c:valAx>
      <c:valAx>
        <c:axId val="292246096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0808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rgbClr val="000808"/>
                    </a:solidFill>
                  </a:rPr>
                  <a:t>LQ 2023</a:t>
                </a:r>
                <a:endParaRPr lang="en-US" altLang="zh-CN" sz="1600" b="1">
                  <a:solidFill>
                    <a:srgbClr val="000808"/>
                  </a:solidFill>
                </a:endParaRPr>
              </a:p>
            </c:rich>
          </c:tx>
          <c:layout>
            <c:manualLayout>
              <c:xMode val="edge"/>
              <c:yMode val="edge"/>
              <c:x val="4.4042541557305333E-3"/>
              <c:y val="0.317912527233078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rgbClr val="000808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3810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244976"/>
        <c:crossesAt val="0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430895151263988E-2"/>
          <c:y val="7.2210295376054917E-2"/>
          <c:w val="0.93925686677700315"/>
          <c:h val="0.86461646942229886"/>
        </c:manualLayout>
      </c:layout>
      <c:bubbleChart>
        <c:varyColors val="1"/>
        <c:ser>
          <c:idx val="0"/>
          <c:order val="0"/>
          <c:tx>
            <c:v>Manufacturing Industry Clusters</c:v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2BF-5240-94D8-5C9AE182120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2BF-5240-94D8-5C9AE182120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alpha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2BF-5240-94D8-5C9AE182120D}"/>
              </c:ext>
            </c:extLst>
          </c:dPt>
          <c:dPt>
            <c:idx val="3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2BF-5240-94D8-5C9AE182120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alpha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BF-5240-94D8-5C9AE182120D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2BF-5240-94D8-5C9AE182120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2BF-5240-94D8-5C9AE182120D}"/>
              </c:ext>
            </c:extLst>
          </c:dPt>
          <c:dPt>
            <c:idx val="7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2BF-5240-94D8-5C9AE182120D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2BF-5240-94D8-5C9AE182120D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2BF-5240-94D8-5C9AE182120D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  <a:alpha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2BF-5240-94D8-5C9AE182120D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2BF-5240-94D8-5C9AE182120D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  <a:alpha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2BF-5240-94D8-5C9AE182120D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  <a:alpha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F2BF-5240-94D8-5C9AE182120D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80000"/>
                  <a:lumOff val="20000"/>
                  <a:alpha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F2BF-5240-94D8-5C9AE182120D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>
                  <a:lumMod val="80000"/>
                  <a:lumOff val="20000"/>
                  <a:alpha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F2BF-5240-94D8-5C9AE182120D}"/>
              </c:ext>
            </c:extLst>
          </c:dPt>
          <c:dLbls>
            <c:dLbl>
              <c:idx val="0"/>
              <c:layout>
                <c:manualLayout>
                  <c:x val="-0.1466456154903838"/>
                  <c:y val="-2.9524379699377247E-2"/>
                </c:manualLayout>
              </c:layout>
              <c:tx>
                <c:rich>
                  <a:bodyPr/>
                  <a:lstStyle/>
                  <a:p>
                    <a:fld id="{DD144D6C-2250-49E7-8920-70D243B0F4C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4FB14EBC-D247-4F1E-A634-8AD8A89167F8}" type="YVALUE">
                      <a:rPr lang="en-US" b="1" baseline="0">
                        <a:solidFill>
                          <a:srgbClr val="FF0000"/>
                        </a:solidFill>
                      </a:rPr>
                      <a:pPr/>
                      <a:t>[Y VALUE]</a:t>
                    </a:fld>
                    <a:r>
                      <a:rPr lang="en-US" baseline="0"/>
                      <a:t>, </a:t>
                    </a:r>
                    <a:fld id="{C29E727C-0E7F-4EA5-A24C-B2AEFA436B59}" type="BUBBLESIZE">
                      <a:rPr lang="en-US" baseline="0"/>
                      <a:pPr/>
                      <a:t>[BUBBLE SIZE]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17149062191510364"/>
                      <c:h val="7.635932384741089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2BF-5240-94D8-5C9AE182120D}"/>
                </c:ext>
              </c:extLst>
            </c:dLbl>
            <c:dLbl>
              <c:idx val="1"/>
              <c:layout>
                <c:manualLayout>
                  <c:x val="6.1804723237976716E-4"/>
                  <c:y val="-1.3270845345635197E-2"/>
                </c:manualLayout>
              </c:layout>
              <c:tx>
                <c:rich>
                  <a:bodyPr/>
                  <a:lstStyle/>
                  <a:p>
                    <a:fld id="{6DCDAB38-70D2-4C25-8402-BBB199918BB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87FB78A5-94D5-40F5-B7D3-587F3947CE3B}" type="YVALUE">
                      <a:rPr lang="en-US" b="1" baseline="0">
                        <a:solidFill>
                          <a:srgbClr val="FF0000"/>
                        </a:solidFill>
                      </a:rPr>
                      <a:pPr/>
                      <a:t>[Y VALUE]</a:t>
                    </a:fld>
                    <a:r>
                      <a:rPr lang="en-US" baseline="0"/>
                      <a:t>, </a:t>
                    </a:r>
                    <a:fld id="{C4526368-903A-4B76-BF35-5253F60ABBA3}" type="BUBBLESIZE">
                      <a:rPr lang="en-US" baseline="0"/>
                      <a:pPr/>
                      <a:t>[BUBBLE SIZE]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27759992755267726"/>
                      <c:h val="6.68104803088905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2BF-5240-94D8-5C9AE182120D}"/>
                </c:ext>
              </c:extLst>
            </c:dLbl>
            <c:dLbl>
              <c:idx val="2"/>
              <c:layout>
                <c:manualLayout>
                  <c:x val="-0.26191901513502558"/>
                  <c:y val="-7.9037713072039606E-3"/>
                </c:manualLayout>
              </c:layout>
              <c:tx>
                <c:rich>
                  <a:bodyPr/>
                  <a:lstStyle/>
                  <a:p>
                    <a:fld id="{AA4ED0AC-7695-49A3-A19D-130F57E2E44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C931E34F-E872-4B7D-8F6F-36F4E13382F0}" type="YVALUE">
                      <a:rPr lang="en-US" b="1" baseline="0">
                        <a:solidFill>
                          <a:srgbClr val="FF0000"/>
                        </a:solidFill>
                      </a:rPr>
                      <a:pPr/>
                      <a:t>[Y VALUE]</a:t>
                    </a:fld>
                    <a:r>
                      <a:rPr lang="en-US" baseline="0"/>
                      <a:t>, </a:t>
                    </a:r>
                    <a:fld id="{F3500698-2022-4ADF-B27A-B7996EF83A65}" type="BUBBLESIZE">
                      <a:rPr lang="en-US" baseline="0"/>
                      <a:pPr/>
                      <a:t>[BUBBLE SIZE]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F2BF-5240-94D8-5C9AE182120D}"/>
                </c:ext>
              </c:extLst>
            </c:dLbl>
            <c:dLbl>
              <c:idx val="3"/>
              <c:layout>
                <c:manualLayout>
                  <c:x val="1.4750254650145009E-3"/>
                  <c:y val="3.2804372396058915E-4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l"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5009589-F779-974A-B0D8-26A19FF66429}" type="CELLRANGE">
                      <a:rPr lang="en-US" baseline="0"/>
                      <a:pPr algn="l">
                        <a:defRPr sz="1200"/>
                      </a:pPr>
                      <a:t>[CELLRANGE]</a:t>
                    </a:fld>
                    <a:r>
                      <a:rPr lang="en-US" baseline="0" dirty="0"/>
                      <a:t>, </a:t>
                    </a:r>
                    <a:fld id="{25B8C52B-21D4-134B-BCB3-AB895291CE89}" type="YVALUE">
                      <a:rPr lang="en-US" b="1" baseline="0">
                        <a:solidFill>
                          <a:srgbClr val="FF0000"/>
                        </a:solidFill>
                      </a:rPr>
                      <a:pPr algn="l">
                        <a:defRPr sz="1200"/>
                      </a:pPr>
                      <a:t>[Y VALUE]</a:t>
                    </a:fld>
                    <a:r>
                      <a:rPr lang="en-US" baseline="0" dirty="0"/>
                      <a:t>, </a:t>
                    </a:r>
                    <a:fld id="{A7C82186-3609-D146-A268-B1C2D78FF467}" type="BUBBLESIZE">
                      <a:rPr lang="en-US" baseline="0"/>
                      <a:pPr algn="l">
                        <a:defRPr sz="1200"/>
                      </a:pPr>
                      <a:t>[BUBBLE SIZE]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l"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2082500364537766"/>
                      <c:h val="4.562062554680664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F2BF-5240-94D8-5C9AE182120D}"/>
                </c:ext>
              </c:extLst>
            </c:dLbl>
            <c:dLbl>
              <c:idx val="4"/>
              <c:layout>
                <c:manualLayout>
                  <c:x val="-3.1191582822980461E-2"/>
                  <c:y val="0.16504137503645361"/>
                </c:manualLayout>
              </c:layout>
              <c:tx>
                <c:rich>
                  <a:bodyPr/>
                  <a:lstStyle/>
                  <a:p>
                    <a:fld id="{6C7F8706-F4C5-4D2B-B941-C5230C7C7F8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A9B8D42F-7CB3-4DD2-8D9D-6C104F38E54B}" type="YVALUE">
                      <a:rPr lang="en-US" b="1" baseline="0">
                        <a:solidFill>
                          <a:srgbClr val="FF0000"/>
                        </a:solidFill>
                      </a:rPr>
                      <a:pPr/>
                      <a:t>[Y VALUE]</a:t>
                    </a:fld>
                    <a:r>
                      <a:rPr lang="en-US" baseline="0"/>
                      <a:t>, </a:t>
                    </a:r>
                    <a:fld id="{AAE11135-AD9C-4C75-B18A-6C447CE0CC0B}" type="BUBBLESIZE">
                      <a:rPr lang="en-US" baseline="0"/>
                      <a:pPr/>
                      <a:t>[BUBBLE SIZE]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F2BF-5240-94D8-5C9AE182120D}"/>
                </c:ext>
              </c:extLst>
            </c:dLbl>
            <c:dLbl>
              <c:idx val="5"/>
              <c:layout>
                <c:manualLayout>
                  <c:x val="-2.7561539094530407E-2"/>
                  <c:y val="5.438876842762471E-2"/>
                </c:manualLayout>
              </c:layout>
              <c:tx>
                <c:rich>
                  <a:bodyPr/>
                  <a:lstStyle/>
                  <a:p>
                    <a:fld id="{4201D684-267E-4136-8F34-FCE6797D8ED1}" type="CELLRANGE">
                      <a:rPr lang="en-US"/>
                      <a:pPr/>
                      <a:t>[CELLRANGE]</a:t>
                    </a:fld>
                    <a:r>
                      <a:rPr lang="en-US" b="1" baseline="0" dirty="0">
                        <a:solidFill>
                          <a:schemeClr val="tx1"/>
                        </a:solidFill>
                      </a:rPr>
                      <a:t>,</a:t>
                    </a:r>
                    <a:r>
                      <a:rPr lang="en-US" b="1" baseline="0" dirty="0">
                        <a:solidFill>
                          <a:srgbClr val="FF0000"/>
                        </a:solidFill>
                      </a:rPr>
                      <a:t> </a:t>
                    </a:r>
                    <a:fld id="{02E2AEC7-20E3-430E-8993-C1B4B4302DA8}" type="YVALUE">
                      <a:rPr lang="en-US" b="1" baseline="0">
                        <a:solidFill>
                          <a:srgbClr val="FF0000"/>
                        </a:solidFill>
                      </a:rPr>
                      <a:pPr/>
                      <a:t>[Y VALUE]</a:t>
                    </a:fld>
                    <a:r>
                      <a:rPr lang="en-US" baseline="0" dirty="0"/>
                      <a:t>, </a:t>
                    </a:r>
                    <a:fld id="{2C33513A-3DD9-4B1C-B281-9B2820238690}" type="BUBBLESIZE">
                      <a:rPr lang="en-US" baseline="0"/>
                      <a:pPr/>
                      <a:t>[BUBBLE SIZE]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F2BF-5240-94D8-5C9AE182120D}"/>
                </c:ext>
              </c:extLst>
            </c:dLbl>
            <c:dLbl>
              <c:idx val="6"/>
              <c:layout>
                <c:manualLayout>
                  <c:x val="-3.9447731755425028E-3"/>
                  <c:y val="4.2553183568216607E-2"/>
                </c:manualLayout>
              </c:layout>
              <c:tx>
                <c:rich>
                  <a:bodyPr/>
                  <a:lstStyle/>
                  <a:p>
                    <a:fld id="{FA294F14-1E26-4E79-A63C-E5445ED4074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96B93A79-70FC-4B00-90BA-E10CAE9E8A83}" type="YVALUE">
                      <a:rPr lang="en-US" b="1" baseline="0">
                        <a:solidFill>
                          <a:srgbClr val="FF0000"/>
                        </a:solidFill>
                      </a:rPr>
                      <a:pPr/>
                      <a:t>[Y VALUE]</a:t>
                    </a:fld>
                    <a:r>
                      <a:rPr lang="en-US" baseline="0"/>
                      <a:t>, </a:t>
                    </a:r>
                    <a:fld id="{48A38D2E-8C47-43E6-B3B7-A5B7F597CDED}" type="BUBBLESIZE">
                      <a:rPr lang="en-US" baseline="0"/>
                      <a:pPr/>
                      <a:t>[BUBBLE SIZE]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F2BF-5240-94D8-5C9AE182120D}"/>
                </c:ext>
              </c:extLst>
            </c:dLbl>
            <c:dLbl>
              <c:idx val="7"/>
              <c:layout>
                <c:manualLayout>
                  <c:x val="4.2735042735042736E-2"/>
                  <c:y val="-1.773058622687846E-2"/>
                </c:manualLayout>
              </c:layout>
              <c:tx>
                <c:rich>
                  <a:bodyPr/>
                  <a:lstStyle/>
                  <a:p>
                    <a:fld id="{ADF9D60D-D300-4860-8534-D4795136B870}" type="CELLRANGE">
                      <a:rPr lang="en-US"/>
                      <a:pPr/>
                      <a:t>[CELLRANGE]</a:t>
                    </a:fld>
                    <a:r>
                      <a:rPr lang="en-US"/>
                      <a:t>, </a:t>
                    </a:r>
                    <a:fld id="{9BDFE52A-113F-407A-8AD9-5A8F9C0CA2E3}" type="YVALUE">
                      <a:rPr lang="en-US"/>
                      <a:pPr/>
                      <a:t>[Y VALUE]</a:t>
                    </a:fld>
                    <a:r>
                      <a:rPr lang="en-US"/>
                      <a:t>, </a:t>
                    </a:r>
                    <a:fld id="{9AB0D4E4-F708-4B84-9746-91F7910D3BDC}" type="BUBBLESIZE">
                      <a:rPr lang="en-US"/>
                      <a:pPr/>
                      <a:t>[BUBBLE SIZE]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1145956607495069"/>
                      <c:h val="7.325067045463216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F2BF-5240-94D8-5C9AE182120D}"/>
                </c:ext>
              </c:extLst>
            </c:dLbl>
            <c:dLbl>
              <c:idx val="8"/>
              <c:layout>
                <c:manualLayout>
                  <c:x val="-0.17329844124514021"/>
                  <c:y val="1.6548460276528679E-2"/>
                </c:manualLayout>
              </c:layout>
              <c:tx>
                <c:rich>
                  <a:bodyPr/>
                  <a:lstStyle/>
                  <a:p>
                    <a:fld id="{41DD724E-E3D6-4767-A5FD-DF7DF69F9C92}" type="CELLRANGE">
                      <a:rPr lang="en-US"/>
                      <a:pPr/>
                      <a:t>[CELLRANGE]</a:t>
                    </a:fld>
                    <a:r>
                      <a:rPr lang="en-US" b="1" baseline="0">
                        <a:solidFill>
                          <a:srgbClr val="FF0000"/>
                        </a:solidFill>
                      </a:rPr>
                      <a:t>, </a:t>
                    </a:r>
                    <a:fld id="{4DA4AE4A-95A3-45EA-B9E3-D4433CAB87EA}" type="YVALUE">
                      <a:rPr lang="en-US" b="1" baseline="0">
                        <a:solidFill>
                          <a:srgbClr val="FF0000"/>
                        </a:solidFill>
                      </a:rPr>
                      <a:pPr/>
                      <a:t>[Y VALUE]</a:t>
                    </a:fld>
                    <a:r>
                      <a:rPr lang="en-US" baseline="0"/>
                      <a:t>, </a:t>
                    </a:r>
                    <a:fld id="{F453CFD2-6CE9-4132-A5DB-81A66D5AFAA0}" type="BUBBLESIZE">
                      <a:rPr lang="en-US" baseline="0"/>
                      <a:pPr/>
                      <a:t>[BUBBLE SIZE]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F2BF-5240-94D8-5C9AE182120D}"/>
                </c:ext>
              </c:extLst>
            </c:dLbl>
            <c:dLbl>
              <c:idx val="9"/>
              <c:layout>
                <c:manualLayout>
                  <c:x val="-1.5121630506245987E-2"/>
                  <c:y val="-1.1821259503497794E-3"/>
                </c:manualLayout>
              </c:layout>
              <c:tx>
                <c:rich>
                  <a:bodyPr/>
                  <a:lstStyle/>
                  <a:p>
                    <a:fld id="{13D6FA5F-901D-4377-80EE-27447A5411AE}" type="CELLRANGE">
                      <a:rPr lang="en-US"/>
                      <a:pPr/>
                      <a:t>[CELLRANGE]</a:t>
                    </a:fld>
                    <a:r>
                      <a:rPr lang="en-US"/>
                      <a:t>, </a:t>
                    </a:r>
                    <a:fld id="{8CE2AE23-86F8-43F2-8962-BE0D11A28739}" type="YVALUE">
                      <a:rPr lang="en-US"/>
                      <a:pPr/>
                      <a:t>[Y VALUE]</a:t>
                    </a:fld>
                    <a:r>
                      <a:rPr lang="en-US"/>
                      <a:t>, </a:t>
                    </a:r>
                    <a:fld id="{1F3BA49B-D8AA-42FE-96B6-87923D854B4C}" type="BUBBLESIZE">
                      <a:rPr lang="en-US"/>
                      <a:pPr/>
                      <a:t>[BUBBLE SIZE]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11938198553583169"/>
                      <c:h val="7.797880196221179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F2BF-5240-94D8-5C9AE182120D}"/>
                </c:ext>
              </c:extLst>
            </c:dLbl>
            <c:dLbl>
              <c:idx val="10"/>
              <c:layout>
                <c:manualLayout>
                  <c:x val="-3.9447731755424063E-2"/>
                  <c:y val="-1.6548460276528679E-2"/>
                </c:manualLayout>
              </c:layout>
              <c:tx>
                <c:rich>
                  <a:bodyPr/>
                  <a:lstStyle/>
                  <a:p>
                    <a:fld id="{B052802C-3A70-4ED6-87A2-4A0E0CDF55C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DD422B41-6530-4DDD-99E9-30C2B2C8A480}" type="YVALUE">
                      <a:rPr lang="en-US" b="1" baseline="0">
                        <a:solidFill>
                          <a:srgbClr val="FF0000"/>
                        </a:solidFill>
                      </a:rPr>
                      <a:pPr/>
                      <a:t>[Y VALUE]</a:t>
                    </a:fld>
                    <a:r>
                      <a:rPr lang="en-US" baseline="0"/>
                      <a:t>, </a:t>
                    </a:r>
                    <a:fld id="{52CE10AD-725A-4DDC-A5C6-3411447951C3}" type="BUBBLESIZE">
                      <a:rPr lang="en-US" baseline="0"/>
                      <a:pPr/>
                      <a:t>[BUBBLE SIZE]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F2BF-5240-94D8-5C9AE182120D}"/>
                </c:ext>
              </c:extLst>
            </c:dLbl>
            <c:dLbl>
              <c:idx val="11"/>
              <c:layout>
                <c:manualLayout>
                  <c:x val="-5.7503714402563681E-2"/>
                  <c:y val="-1.418439452273895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914FF4C-A288-4E33-ADC3-80BFD4428C03}" type="CELLRANGE">
                      <a:rPr lang="en-US" sz="1200"/>
                      <a:pPr algn="ctr">
                        <a:defRPr sz="1200"/>
                      </a:pPr>
                      <a:t>[CELLRANGE]</a:t>
                    </a:fld>
                    <a:r>
                      <a:rPr lang="en-US" sz="1200"/>
                      <a:t>, </a:t>
                    </a:r>
                    <a:fld id="{799ED847-C01E-4353-BA5A-FDAB26B7AF1B}" type="YVALUE">
                      <a:rPr lang="en-US" sz="1200"/>
                      <a:pPr algn="ctr">
                        <a:defRPr sz="1200"/>
                      </a:pPr>
                      <a:t>[Y VALUE]</a:t>
                    </a:fld>
                    <a:r>
                      <a:rPr lang="en-US" sz="1200"/>
                      <a:t>, </a:t>
                    </a:r>
                    <a:fld id="{8569A6F1-A806-48FD-ACBE-E308BF9AC924}" type="BUBBLESIZE">
                      <a:rPr lang="en-US" sz="1200"/>
                      <a:pPr algn="ctr">
                        <a:defRPr sz="1200"/>
                      </a:pPr>
                      <a:t>[BUBBLE SIZE]</a:t>
                    </a:fld>
                    <a:endParaRPr lang="en-US" sz="120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F2BF-5240-94D8-5C9AE182120D}"/>
                </c:ext>
              </c:extLst>
            </c:dLbl>
            <c:dLbl>
              <c:idx val="12"/>
              <c:layout>
                <c:manualLayout>
                  <c:x val="-5.8993202772730333E-2"/>
                  <c:y val="-4.7281315075796233E-3"/>
                </c:manualLayout>
              </c:layout>
              <c:tx>
                <c:rich>
                  <a:bodyPr/>
                  <a:lstStyle/>
                  <a:p>
                    <a:fld id="{7DEDD0AD-B866-4049-B58D-B11E49CDDA4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3FA512A-48EC-47D8-BF49-AFA436FE381B}" type="YVALUE">
                      <a:rPr lang="en-US" b="1" baseline="0">
                        <a:solidFill>
                          <a:srgbClr val="FF0000"/>
                        </a:solidFill>
                      </a:rPr>
                      <a:pPr/>
                      <a:t>[Y VALUE]</a:t>
                    </a:fld>
                    <a:r>
                      <a:rPr lang="en-US" baseline="0"/>
                      <a:t>, </a:t>
                    </a:r>
                    <a:fld id="{758B0501-498E-4811-9DBD-21967818F638}" type="BUBBLESIZE">
                      <a:rPr lang="en-US" baseline="0"/>
                      <a:pPr/>
                      <a:t>[BUBBLE SIZE]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F2BF-5240-94D8-5C9AE182120D}"/>
                </c:ext>
              </c:extLst>
            </c:dLbl>
            <c:dLbl>
              <c:idx val="13"/>
              <c:layout>
                <c:manualLayout>
                  <c:x val="-0.20078388130477773"/>
                  <c:y val="-8.6681409621252327E-17"/>
                </c:manualLayout>
              </c:layout>
              <c:tx>
                <c:rich>
                  <a:bodyPr/>
                  <a:lstStyle/>
                  <a:p>
                    <a:fld id="{ACB3DDBA-256F-4A28-945A-0F8BEB3D50F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7061A090-84ED-4A4D-B851-9A8D7092CEA0}" type="YVALUE">
                      <a:rPr lang="en-US" b="1" baseline="0">
                        <a:solidFill>
                          <a:srgbClr val="FF0000"/>
                        </a:solidFill>
                      </a:rPr>
                      <a:pPr/>
                      <a:t>[Y VALUE]</a:t>
                    </a:fld>
                    <a:r>
                      <a:rPr lang="en-US" baseline="0"/>
                      <a:t>, </a:t>
                    </a:r>
                    <a:fld id="{90F6DDE6-0C62-4DF1-A6A7-6BAD4F0F756F}" type="BUBBLESIZE">
                      <a:rPr lang="en-US" baseline="0"/>
                      <a:pPr/>
                      <a:t>[BUBBLE SIZE]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F2BF-5240-94D8-5C9AE182120D}"/>
                </c:ext>
              </c:extLst>
            </c:dLbl>
            <c:dLbl>
              <c:idx val="14"/>
              <c:layout>
                <c:manualLayout>
                  <c:x val="-4.2862911366848375E-2"/>
                  <c:y val="-7.0921972613695212E-3"/>
                </c:manualLayout>
              </c:layout>
              <c:tx>
                <c:rich>
                  <a:bodyPr/>
                  <a:lstStyle/>
                  <a:p>
                    <a:fld id="{192AE939-AF67-4FA2-94CF-B2D8B41B00B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798834EE-FCA3-44C9-AB44-57F801C20A1B}" type="YVALUE">
                      <a:rPr lang="en-US" b="1" baseline="0">
                        <a:solidFill>
                          <a:srgbClr val="FF0000"/>
                        </a:solidFill>
                      </a:rPr>
                      <a:pPr/>
                      <a:t>[Y VALUE]</a:t>
                    </a:fld>
                    <a:r>
                      <a:rPr lang="en-US" baseline="0"/>
                      <a:t>, </a:t>
                    </a:r>
                    <a:fld id="{DC44C27B-0E19-48F4-9D89-6C5A5388C446}" type="BUBBLESIZE">
                      <a:rPr lang="en-US" baseline="0"/>
                      <a:pPr/>
                      <a:t>[BUBBLE SIZE]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F2BF-5240-94D8-5C9AE182120D}"/>
                </c:ext>
              </c:extLst>
            </c:dLbl>
            <c:dLbl>
              <c:idx val="15"/>
              <c:layout>
                <c:manualLayout>
                  <c:x val="-4.8248820968384967E-2"/>
                  <c:y val="4.7281315075796233E-3"/>
                </c:manualLayout>
              </c:layout>
              <c:tx>
                <c:rich>
                  <a:bodyPr/>
                  <a:lstStyle/>
                  <a:p>
                    <a:fld id="{A373DE01-9645-4716-9E39-EDED429E792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F19DB729-6993-44C1-A741-BABB78A34DCC}" type="YVALUE">
                      <a:rPr lang="en-US" b="1" baseline="0">
                        <a:solidFill>
                          <a:srgbClr val="FF0000"/>
                        </a:solidFill>
                      </a:rPr>
                      <a:pPr/>
                      <a:t>[Y VALUE]</a:t>
                    </a:fld>
                    <a:r>
                      <a:rPr lang="en-US" baseline="0"/>
                      <a:t>, </a:t>
                    </a:r>
                    <a:fld id="{E9DA12AA-237F-41B1-9DDA-22238896D00B}" type="BUBBLESIZE">
                      <a:rPr lang="en-US" baseline="0"/>
                      <a:pPr/>
                      <a:t>[BUBBLE SIZE]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F2BF-5240-94D8-5C9AE18212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'LQ plot_MFG4'!$B$2:$B$7</c:f>
              <c:numCache>
                <c:formatCode>0%;[Red]\ \(0%\)</c:formatCode>
                <c:ptCount val="6"/>
                <c:pt idx="0">
                  <c:v>-0.25779167399199998</c:v>
                </c:pt>
                <c:pt idx="1">
                  <c:v>0.29250588601100003</c:v>
                </c:pt>
                <c:pt idx="2">
                  <c:v>-4.8782982618700003E-2</c:v>
                </c:pt>
                <c:pt idx="3">
                  <c:v>0.112822635763</c:v>
                </c:pt>
                <c:pt idx="4">
                  <c:v>-4.2836166497199998E-2</c:v>
                </c:pt>
                <c:pt idx="5">
                  <c:v>0.104746062276</c:v>
                </c:pt>
              </c:numCache>
            </c:numRef>
          </c:xVal>
          <c:yVal>
            <c:numRef>
              <c:f>'LQ plot_MFG4'!$C$2:$C$7</c:f>
              <c:numCache>
                <c:formatCode>#,##0.00;[Red]\ \(#,##0.00\)</c:formatCode>
                <c:ptCount val="6"/>
                <c:pt idx="0">
                  <c:v>0.156197</c:v>
                </c:pt>
                <c:pt idx="1">
                  <c:v>0.58191199999999998</c:v>
                </c:pt>
                <c:pt idx="2">
                  <c:v>1.646004</c:v>
                </c:pt>
                <c:pt idx="3">
                  <c:v>1.655899</c:v>
                </c:pt>
                <c:pt idx="4">
                  <c:v>22.969138999999998</c:v>
                </c:pt>
                <c:pt idx="5">
                  <c:v>0.59505600000000003</c:v>
                </c:pt>
              </c:numCache>
            </c:numRef>
          </c:yVal>
          <c:bubbleSize>
            <c:numRef>
              <c:f>'LQ plot_MFG4'!$D$2:$D$7</c:f>
              <c:numCache>
                <c:formatCode>#,##0;[Red]\ \(#,##0\)</c:formatCode>
                <c:ptCount val="6"/>
                <c:pt idx="0">
                  <c:v>317.50973661900002</c:v>
                </c:pt>
                <c:pt idx="1">
                  <c:v>464.201255489</c:v>
                </c:pt>
                <c:pt idx="2">
                  <c:v>4383.3718951399997</c:v>
                </c:pt>
                <c:pt idx="3">
                  <c:v>3567.96062962</c:v>
                </c:pt>
                <c:pt idx="4">
                  <c:v>15876.3667308</c:v>
                </c:pt>
                <c:pt idx="5">
                  <c:v>1971.8226895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'LQ plot_MFG4'!$A$2:$A$7</c15:f>
                <c15:dlblRangeCache>
                  <c:ptCount val="6"/>
                  <c:pt idx="0">
                    <c:v>Computer &amp; Electronic Prod. Mfg</c:v>
                  </c:pt>
                  <c:pt idx="1">
                    <c:v>Electrical Equip &amp; Appliance Mfg</c:v>
                  </c:pt>
                  <c:pt idx="2">
                    <c:v>Fab. Metal Prod. Mfg</c:v>
                  </c:pt>
                  <c:pt idx="3">
                    <c:v>Machinery Mfg</c:v>
                  </c:pt>
                  <c:pt idx="4">
                    <c:v>Primary Metal Mfg</c:v>
                  </c:pt>
                  <c:pt idx="5">
                    <c:v>Transp. Equip. Mfg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0-F2BF-5240-94D8-5C9AE1821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292244976"/>
        <c:axId val="292246096"/>
      </c:bubbleChart>
      <c:valAx>
        <c:axId val="292244976"/>
        <c:scaling>
          <c:orientation val="minMax"/>
          <c:max val="2"/>
          <c:min val="-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Percent change in LQ, 2018-2023</a:t>
                </a:r>
              </a:p>
            </c:rich>
          </c:tx>
          <c:layout>
            <c:manualLayout>
              <c:xMode val="edge"/>
              <c:yMode val="edge"/>
              <c:x val="0.34819707528537736"/>
              <c:y val="0.950420026270252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412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246096"/>
        <c:crossesAt val="1"/>
        <c:crossBetween val="midCat"/>
      </c:valAx>
      <c:valAx>
        <c:axId val="292246096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LQ 2023</a:t>
                </a:r>
              </a:p>
            </c:rich>
          </c:tx>
          <c:layout>
            <c:manualLayout>
              <c:xMode val="edge"/>
              <c:yMode val="edge"/>
              <c:x val="1.0202716622685412E-2"/>
              <c:y val="0.470036526900540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285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244976"/>
        <c:crossesAt val="0"/>
        <c:crossBetween val="midCat"/>
        <c:majorUnit val="0.5"/>
        <c:min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430895151263988E-2"/>
          <c:y val="7.2210295376054917E-2"/>
          <c:w val="0.93925686677700315"/>
          <c:h val="0.82840247193513217"/>
        </c:manualLayout>
      </c:layout>
      <c:bubbleChart>
        <c:varyColors val="1"/>
        <c:ser>
          <c:idx val="0"/>
          <c:order val="0"/>
          <c:tx>
            <c:strRef>
              <c:f>'LQ plot_MFG4'!$A$6</c:f>
              <c:strCache>
                <c:ptCount val="1"/>
                <c:pt idx="0">
                  <c:v>Primary Metal Mfg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068-874A-BF19-2CC3541A4F62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068-874A-BF19-2CC3541A4F62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068-874A-BF19-2CC3541A4F62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068-874A-BF19-2CC3541A4F62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068-874A-BF19-2CC3541A4F62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068-874A-BF19-2CC3541A4F62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068-874A-BF19-2CC3541A4F62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068-874A-BF19-2CC3541A4F62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068-874A-BF19-2CC3541A4F62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068-874A-BF19-2CC3541A4F62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068-874A-BF19-2CC3541A4F62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2068-874A-BF19-2CC3541A4F62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2068-874A-BF19-2CC3541A4F62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2068-874A-BF19-2CC3541A4F62}"/>
              </c:ext>
            </c:extLst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2068-874A-BF19-2CC3541A4F62}"/>
              </c:ext>
            </c:extLst>
          </c:dPt>
          <c:dPt>
            <c:idx val="1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2068-874A-BF19-2CC3541A4F62}"/>
              </c:ext>
            </c:extLst>
          </c:dPt>
          <c:dLbls>
            <c:dLbl>
              <c:idx val="0"/>
              <c:layout>
                <c:manualLayout>
                  <c:x val="-1.3234589403640525E-3"/>
                  <c:y val="-4.9659743168742533E-2"/>
                </c:manualLayout>
              </c:layout>
              <c:tx>
                <c:rich>
                  <a:bodyPr/>
                  <a:lstStyle/>
                  <a:p>
                    <a:fld id="{DD144D6C-2250-49E7-8920-70D243B0F4C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4FB14EBC-D247-4F1E-A634-8AD8A89167F8}" type="YVALUE">
                      <a:rPr lang="en-US" b="1" baseline="0">
                        <a:solidFill>
                          <a:srgbClr val="FF0000"/>
                        </a:solidFill>
                      </a:rPr>
                      <a:pPr/>
                      <a:t>[Y VALUE]</a:t>
                    </a:fld>
                    <a:r>
                      <a:rPr lang="en-US" baseline="0"/>
                      <a:t>, </a:t>
                    </a:r>
                    <a:fld id="{C29E727C-0E7F-4EA5-A24C-B2AEFA436B59}" type="BUBBLESIZE">
                      <a:rPr lang="en-US" baseline="0"/>
                      <a:pPr/>
                      <a:t>[BUBBLE SIZE]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24316619059655786"/>
                      <c:h val="7.6359308533929415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068-874A-BF19-2CC3541A4F62}"/>
                </c:ext>
              </c:extLst>
            </c:dLbl>
            <c:dLbl>
              <c:idx val="1"/>
              <c:layout>
                <c:manualLayout>
                  <c:x val="2.7617239060072139E-3"/>
                  <c:y val="1.6155015565922613E-3"/>
                </c:manualLayout>
              </c:layout>
              <c:tx>
                <c:rich>
                  <a:bodyPr/>
                  <a:lstStyle/>
                  <a:p>
                    <a:fld id="{6DCDAB38-70D2-4C25-8402-BBB199918BB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87FB78A5-94D5-40F5-B7D3-587F3947CE3B}" type="YVALUE">
                      <a:rPr lang="en-US" b="1" baseline="0">
                        <a:solidFill>
                          <a:srgbClr val="FF0000"/>
                        </a:solidFill>
                      </a:rPr>
                      <a:pPr/>
                      <a:t>[Y VALUE]</a:t>
                    </a:fld>
                    <a:r>
                      <a:rPr lang="en-US" baseline="0"/>
                      <a:t>, </a:t>
                    </a:r>
                    <a:fld id="{C4526368-903A-4B76-BF35-5253F60ABBA3}" type="BUBBLESIZE">
                      <a:rPr lang="en-US" baseline="0"/>
                      <a:pPr/>
                      <a:t>[BUBBLE SIZE]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068-874A-BF19-2CC3541A4F62}"/>
                </c:ext>
              </c:extLst>
            </c:dLbl>
            <c:dLbl>
              <c:idx val="2"/>
              <c:layout>
                <c:manualLayout>
                  <c:x val="-0.21475737801167119"/>
                  <c:y val="-3.404905426926489E-2"/>
                </c:manualLayout>
              </c:layout>
              <c:tx>
                <c:rich>
                  <a:bodyPr/>
                  <a:lstStyle/>
                  <a:p>
                    <a:fld id="{AA4ED0AC-7695-49A3-A19D-130F57E2E44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C931E34F-E872-4B7D-8F6F-36F4E13382F0}" type="YVALUE">
                      <a:rPr lang="en-US" b="1" baseline="0">
                        <a:solidFill>
                          <a:srgbClr val="FF0000"/>
                        </a:solidFill>
                      </a:rPr>
                      <a:pPr/>
                      <a:t>[Y VALUE]</a:t>
                    </a:fld>
                    <a:r>
                      <a:rPr lang="en-US" baseline="0"/>
                      <a:t>, </a:t>
                    </a:r>
                    <a:fld id="{F3500698-2022-4ADF-B27A-B7996EF83A65}" type="BUBBLESIZE">
                      <a:rPr lang="en-US" baseline="0"/>
                      <a:pPr/>
                      <a:t>[BUBBLE SIZE]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2068-874A-BF19-2CC3541A4F62}"/>
                </c:ext>
              </c:extLst>
            </c:dLbl>
            <c:dLbl>
              <c:idx val="3"/>
              <c:layout>
                <c:manualLayout>
                  <c:x val="-1.7405698805426689E-3"/>
                  <c:y val="-2.38061600329010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l"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2082500364537766"/>
                      <c:h val="4.5620625546806647E-2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07-2068-874A-BF19-2CC3541A4F62}"/>
                </c:ext>
              </c:extLst>
            </c:dLbl>
            <c:dLbl>
              <c:idx val="4"/>
              <c:layout>
                <c:manualLayout>
                  <c:x val="-3.1191582822980461E-2"/>
                  <c:y val="0.16504137503645361"/>
                </c:manualLayout>
              </c:layout>
              <c:tx>
                <c:rich>
                  <a:bodyPr/>
                  <a:lstStyle/>
                  <a:p>
                    <a:fld id="{6C7F8706-F4C5-4D2B-B941-C5230C7C7F8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A9B8D42F-7CB3-4DD2-8D9D-6C104F38E54B}" type="YVALUE">
                      <a:rPr lang="en-US" b="1" baseline="0">
                        <a:solidFill>
                          <a:srgbClr val="FF0000"/>
                        </a:solidFill>
                      </a:rPr>
                      <a:pPr/>
                      <a:t>[Y VALUE]</a:t>
                    </a:fld>
                    <a:r>
                      <a:rPr lang="en-US" baseline="0"/>
                      <a:t>, </a:t>
                    </a:r>
                    <a:fld id="{AAE11135-AD9C-4C75-B18A-6C447CE0CC0B}" type="BUBBLESIZE">
                      <a:rPr lang="en-US" baseline="0"/>
                      <a:pPr/>
                      <a:t>[BUBBLE SIZE]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2068-874A-BF19-2CC3541A4F62}"/>
                </c:ext>
              </c:extLst>
            </c:dLbl>
            <c:dLbl>
              <c:idx val="5"/>
              <c:layout>
                <c:manualLayout>
                  <c:x val="-2.7561539094530407E-2"/>
                  <c:y val="5.438876842762471E-2"/>
                </c:manualLayout>
              </c:layout>
              <c:tx>
                <c:rich>
                  <a:bodyPr/>
                  <a:lstStyle/>
                  <a:p>
                    <a:fld id="{4201D684-267E-4136-8F34-FCE6797D8ED1}" type="CELLRANGE">
                      <a:rPr lang="en-US"/>
                      <a:pPr/>
                      <a:t>[CELLRANGE]</a:t>
                    </a:fld>
                    <a:r>
                      <a:rPr lang="en-US" b="1" baseline="0">
                        <a:solidFill>
                          <a:srgbClr val="FF0000"/>
                        </a:solidFill>
                      </a:rPr>
                      <a:t>, </a:t>
                    </a:r>
                    <a:fld id="{02E2AEC7-20E3-430E-8993-C1B4B4302DA8}" type="YVALUE">
                      <a:rPr lang="en-US" b="1" baseline="0">
                        <a:solidFill>
                          <a:srgbClr val="FF0000"/>
                        </a:solidFill>
                      </a:rPr>
                      <a:pPr/>
                      <a:t>[Y VALUE]</a:t>
                    </a:fld>
                    <a:r>
                      <a:rPr lang="en-US" baseline="0"/>
                      <a:t>, </a:t>
                    </a:r>
                    <a:fld id="{2C33513A-3DD9-4B1C-B281-9B2820238690}" type="BUBBLESIZE">
                      <a:rPr lang="en-US" baseline="0"/>
                      <a:pPr/>
                      <a:t>[BUBBLE SIZE]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2068-874A-BF19-2CC3541A4F62}"/>
                </c:ext>
              </c:extLst>
            </c:dLbl>
            <c:dLbl>
              <c:idx val="6"/>
              <c:layout>
                <c:manualLayout>
                  <c:x val="-3.9447731755425028E-3"/>
                  <c:y val="4.2553183568216607E-2"/>
                </c:manualLayout>
              </c:layout>
              <c:tx>
                <c:rich>
                  <a:bodyPr/>
                  <a:lstStyle/>
                  <a:p>
                    <a:fld id="{FA294F14-1E26-4E79-A63C-E5445ED4074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96B93A79-70FC-4B00-90BA-E10CAE9E8A83}" type="YVALUE">
                      <a:rPr lang="en-US" b="1" baseline="0">
                        <a:solidFill>
                          <a:srgbClr val="FF0000"/>
                        </a:solidFill>
                      </a:rPr>
                      <a:pPr/>
                      <a:t>[Y VALUE]</a:t>
                    </a:fld>
                    <a:r>
                      <a:rPr lang="en-US" baseline="0"/>
                      <a:t>, </a:t>
                    </a:r>
                    <a:fld id="{48A38D2E-8C47-43E6-B3B7-A5B7F597CDED}" type="BUBBLESIZE">
                      <a:rPr lang="en-US" baseline="0"/>
                      <a:pPr/>
                      <a:t>[BUBBLE SIZE]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2068-874A-BF19-2CC3541A4F62}"/>
                </c:ext>
              </c:extLst>
            </c:dLbl>
            <c:dLbl>
              <c:idx val="7"/>
              <c:layout>
                <c:manualLayout>
                  <c:x val="4.2735042735042736E-2"/>
                  <c:y val="-1.773058622687846E-2"/>
                </c:manualLayout>
              </c:layout>
              <c:tx>
                <c:rich>
                  <a:bodyPr/>
                  <a:lstStyle/>
                  <a:p>
                    <a:fld id="{ADF9D60D-D300-4860-8534-D4795136B870}" type="CELLRANGE">
                      <a:rPr lang="en-US"/>
                      <a:pPr/>
                      <a:t>[CELLRANGE]</a:t>
                    </a:fld>
                    <a:r>
                      <a:rPr lang="en-US"/>
                      <a:t>, </a:t>
                    </a:r>
                    <a:fld id="{9BDFE52A-113F-407A-8AD9-5A8F9C0CA2E3}" type="YVALUE">
                      <a:rPr lang="en-US"/>
                      <a:pPr/>
                      <a:t>[Y VALUE]</a:t>
                    </a:fld>
                    <a:r>
                      <a:rPr lang="en-US"/>
                      <a:t>, </a:t>
                    </a:r>
                    <a:fld id="{9AB0D4E4-F708-4B84-9746-91F7910D3BDC}" type="BUBBLESIZE">
                      <a:rPr lang="en-US"/>
                      <a:pPr/>
                      <a:t>[BUBBLE SIZE]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1145956607495069"/>
                      <c:h val="7.325067045463216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2068-874A-BF19-2CC3541A4F62}"/>
                </c:ext>
              </c:extLst>
            </c:dLbl>
            <c:dLbl>
              <c:idx val="8"/>
              <c:layout>
                <c:manualLayout>
                  <c:x val="-0.17329844124514021"/>
                  <c:y val="1.6548460276528679E-2"/>
                </c:manualLayout>
              </c:layout>
              <c:tx>
                <c:rich>
                  <a:bodyPr/>
                  <a:lstStyle/>
                  <a:p>
                    <a:fld id="{41DD724E-E3D6-4767-A5FD-DF7DF69F9C92}" type="CELLRANGE">
                      <a:rPr lang="en-US"/>
                      <a:pPr/>
                      <a:t>[CELLRANGE]</a:t>
                    </a:fld>
                    <a:r>
                      <a:rPr lang="en-US" b="1" baseline="0">
                        <a:solidFill>
                          <a:srgbClr val="FF0000"/>
                        </a:solidFill>
                      </a:rPr>
                      <a:t>, </a:t>
                    </a:r>
                    <a:fld id="{4DA4AE4A-95A3-45EA-B9E3-D4433CAB87EA}" type="YVALUE">
                      <a:rPr lang="en-US" b="1" baseline="0">
                        <a:solidFill>
                          <a:srgbClr val="FF0000"/>
                        </a:solidFill>
                      </a:rPr>
                      <a:pPr/>
                      <a:t>[Y VALUE]</a:t>
                    </a:fld>
                    <a:r>
                      <a:rPr lang="en-US" baseline="0"/>
                      <a:t>, </a:t>
                    </a:r>
                    <a:fld id="{F453CFD2-6CE9-4132-A5DB-81A66D5AFAA0}" type="BUBBLESIZE">
                      <a:rPr lang="en-US" baseline="0"/>
                      <a:pPr/>
                      <a:t>[BUBBLE SIZE]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2068-874A-BF19-2CC3541A4F62}"/>
                </c:ext>
              </c:extLst>
            </c:dLbl>
            <c:dLbl>
              <c:idx val="9"/>
              <c:layout>
                <c:manualLayout>
                  <c:x val="-1.5121630506245987E-2"/>
                  <c:y val="-1.1821259503497794E-3"/>
                </c:manualLayout>
              </c:layout>
              <c:tx>
                <c:rich>
                  <a:bodyPr/>
                  <a:lstStyle/>
                  <a:p>
                    <a:fld id="{13D6FA5F-901D-4377-80EE-27447A5411AE}" type="CELLRANGE">
                      <a:rPr lang="en-US"/>
                      <a:pPr/>
                      <a:t>[CELLRANGE]</a:t>
                    </a:fld>
                    <a:r>
                      <a:rPr lang="en-US"/>
                      <a:t>, </a:t>
                    </a:r>
                    <a:fld id="{8CE2AE23-86F8-43F2-8962-BE0D11A28739}" type="YVALUE">
                      <a:rPr lang="en-US"/>
                      <a:pPr/>
                      <a:t>[Y VALUE]</a:t>
                    </a:fld>
                    <a:r>
                      <a:rPr lang="en-US"/>
                      <a:t>, </a:t>
                    </a:r>
                    <a:fld id="{1F3BA49B-D8AA-42FE-96B6-87923D854B4C}" type="BUBBLESIZE">
                      <a:rPr lang="en-US"/>
                      <a:pPr/>
                      <a:t>[BUBBLE SIZE]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11938198553583169"/>
                      <c:h val="7.797880196221179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2068-874A-BF19-2CC3541A4F62}"/>
                </c:ext>
              </c:extLst>
            </c:dLbl>
            <c:dLbl>
              <c:idx val="10"/>
              <c:layout>
                <c:manualLayout>
                  <c:x val="-3.9447731755424063E-2"/>
                  <c:y val="-1.6548460276528679E-2"/>
                </c:manualLayout>
              </c:layout>
              <c:tx>
                <c:rich>
                  <a:bodyPr/>
                  <a:lstStyle/>
                  <a:p>
                    <a:fld id="{B052802C-3A70-4ED6-87A2-4A0E0CDF55C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DD422B41-6530-4DDD-99E9-30C2B2C8A480}" type="YVALUE">
                      <a:rPr lang="en-US" b="1" baseline="0">
                        <a:solidFill>
                          <a:srgbClr val="FF0000"/>
                        </a:solidFill>
                      </a:rPr>
                      <a:pPr/>
                      <a:t>[Y VALUE]</a:t>
                    </a:fld>
                    <a:r>
                      <a:rPr lang="en-US" baseline="0"/>
                      <a:t>, </a:t>
                    </a:r>
                    <a:fld id="{52CE10AD-725A-4DDC-A5C6-3411447951C3}" type="BUBBLESIZE">
                      <a:rPr lang="en-US" baseline="0"/>
                      <a:pPr/>
                      <a:t>[BUBBLE SIZE]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2068-874A-BF19-2CC3541A4F62}"/>
                </c:ext>
              </c:extLst>
            </c:dLbl>
            <c:dLbl>
              <c:idx val="11"/>
              <c:layout>
                <c:manualLayout>
                  <c:x val="-5.7503714402563681E-2"/>
                  <c:y val="-1.418439452273895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914FF4C-A288-4E33-ADC3-80BFD4428C03}" type="CELLRANGE">
                      <a:rPr lang="en-US" sz="1200"/>
                      <a:pPr algn="ctr">
                        <a:defRPr sz="1200"/>
                      </a:pPr>
                      <a:t>[CELLRANGE]</a:t>
                    </a:fld>
                    <a:r>
                      <a:rPr lang="en-US" sz="1200"/>
                      <a:t>, </a:t>
                    </a:r>
                    <a:fld id="{799ED847-C01E-4353-BA5A-FDAB26B7AF1B}" type="YVALUE">
                      <a:rPr lang="en-US" sz="1200"/>
                      <a:pPr algn="ctr">
                        <a:defRPr sz="1200"/>
                      </a:pPr>
                      <a:t>[Y VALUE]</a:t>
                    </a:fld>
                    <a:r>
                      <a:rPr lang="en-US" sz="1200"/>
                      <a:t>, </a:t>
                    </a:r>
                    <a:fld id="{8569A6F1-A806-48FD-ACBE-E308BF9AC924}" type="BUBBLESIZE">
                      <a:rPr lang="en-US" sz="1200"/>
                      <a:pPr algn="ctr">
                        <a:defRPr sz="1200"/>
                      </a:pPr>
                      <a:t>[BUBBLE SIZE]</a:t>
                    </a:fld>
                    <a:endParaRPr lang="en-US" sz="120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2068-874A-BF19-2CC3541A4F62}"/>
                </c:ext>
              </c:extLst>
            </c:dLbl>
            <c:dLbl>
              <c:idx val="12"/>
              <c:layout>
                <c:manualLayout>
                  <c:x val="-5.8993202772730333E-2"/>
                  <c:y val="-4.7281315075796233E-3"/>
                </c:manualLayout>
              </c:layout>
              <c:tx>
                <c:rich>
                  <a:bodyPr/>
                  <a:lstStyle/>
                  <a:p>
                    <a:fld id="{7DEDD0AD-B866-4049-B58D-B11E49CDDA4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3FA512A-48EC-47D8-BF49-AFA436FE381B}" type="YVALUE">
                      <a:rPr lang="en-US" b="1" baseline="0">
                        <a:solidFill>
                          <a:srgbClr val="FF0000"/>
                        </a:solidFill>
                      </a:rPr>
                      <a:pPr/>
                      <a:t>[Y VALUE]</a:t>
                    </a:fld>
                    <a:r>
                      <a:rPr lang="en-US" baseline="0"/>
                      <a:t>, </a:t>
                    </a:r>
                    <a:fld id="{758B0501-498E-4811-9DBD-21967818F638}" type="BUBBLESIZE">
                      <a:rPr lang="en-US" baseline="0"/>
                      <a:pPr/>
                      <a:t>[BUBBLE SIZE]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2068-874A-BF19-2CC3541A4F62}"/>
                </c:ext>
              </c:extLst>
            </c:dLbl>
            <c:dLbl>
              <c:idx val="13"/>
              <c:layout>
                <c:manualLayout>
                  <c:x val="-0.20078388130477773"/>
                  <c:y val="-8.6681409621252327E-17"/>
                </c:manualLayout>
              </c:layout>
              <c:tx>
                <c:rich>
                  <a:bodyPr/>
                  <a:lstStyle/>
                  <a:p>
                    <a:fld id="{ACB3DDBA-256F-4A28-945A-0F8BEB3D50F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7061A090-84ED-4A4D-B851-9A8D7092CEA0}" type="YVALUE">
                      <a:rPr lang="en-US" b="1" baseline="0">
                        <a:solidFill>
                          <a:srgbClr val="FF0000"/>
                        </a:solidFill>
                      </a:rPr>
                      <a:pPr/>
                      <a:t>[Y VALUE]</a:t>
                    </a:fld>
                    <a:r>
                      <a:rPr lang="en-US" baseline="0"/>
                      <a:t>, </a:t>
                    </a:r>
                    <a:fld id="{90F6DDE6-0C62-4DF1-A6A7-6BAD4F0F756F}" type="BUBBLESIZE">
                      <a:rPr lang="en-US" baseline="0"/>
                      <a:pPr/>
                      <a:t>[BUBBLE SIZE]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2068-874A-BF19-2CC3541A4F62}"/>
                </c:ext>
              </c:extLst>
            </c:dLbl>
            <c:dLbl>
              <c:idx val="14"/>
              <c:layout>
                <c:manualLayout>
                  <c:x val="-4.2862911366848375E-2"/>
                  <c:y val="-7.0921972613695212E-3"/>
                </c:manualLayout>
              </c:layout>
              <c:tx>
                <c:rich>
                  <a:bodyPr/>
                  <a:lstStyle/>
                  <a:p>
                    <a:fld id="{192AE939-AF67-4FA2-94CF-B2D8B41B00B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798834EE-FCA3-44C9-AB44-57F801C20A1B}" type="YVALUE">
                      <a:rPr lang="en-US" b="1" baseline="0">
                        <a:solidFill>
                          <a:srgbClr val="FF0000"/>
                        </a:solidFill>
                      </a:rPr>
                      <a:pPr/>
                      <a:t>[Y VALUE]</a:t>
                    </a:fld>
                    <a:r>
                      <a:rPr lang="en-US" baseline="0"/>
                      <a:t>, </a:t>
                    </a:r>
                    <a:fld id="{DC44C27B-0E19-48F4-9D89-6C5A5388C446}" type="BUBBLESIZE">
                      <a:rPr lang="en-US" baseline="0"/>
                      <a:pPr/>
                      <a:t>[BUBBLE SIZE]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2068-874A-BF19-2CC3541A4F62}"/>
                </c:ext>
              </c:extLst>
            </c:dLbl>
            <c:dLbl>
              <c:idx val="15"/>
              <c:layout>
                <c:manualLayout>
                  <c:x val="-4.8248820968384967E-2"/>
                  <c:y val="4.7281315075796233E-3"/>
                </c:manualLayout>
              </c:layout>
              <c:tx>
                <c:rich>
                  <a:bodyPr/>
                  <a:lstStyle/>
                  <a:p>
                    <a:fld id="{A373DE01-9645-4716-9E39-EDED429E792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F19DB729-6993-44C1-A741-BABB78A34DCC}" type="YVALUE">
                      <a:rPr lang="en-US" b="1" baseline="0">
                        <a:solidFill>
                          <a:srgbClr val="FF0000"/>
                        </a:solidFill>
                      </a:rPr>
                      <a:pPr/>
                      <a:t>[Y VALUE]</a:t>
                    </a:fld>
                    <a:r>
                      <a:rPr lang="en-US" baseline="0"/>
                      <a:t>, </a:t>
                    </a:r>
                    <a:fld id="{E9DA12AA-237F-41B1-9DDA-22238896D00B}" type="BUBBLESIZE">
                      <a:rPr lang="en-US" baseline="0"/>
                      <a:pPr/>
                      <a:t>[BUBBLE SIZE]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2068-874A-BF19-2CC3541A4F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'LQ plot_MFG4'!$B$6</c:f>
              <c:numCache>
                <c:formatCode>0%;[Red]\ \(0%\)</c:formatCode>
                <c:ptCount val="1"/>
                <c:pt idx="0">
                  <c:v>-4.2836166497199998E-2</c:v>
                </c:pt>
              </c:numCache>
            </c:numRef>
          </c:xVal>
          <c:yVal>
            <c:numRef>
              <c:f>'LQ plot_MFG4'!$C$6</c:f>
              <c:numCache>
                <c:formatCode>#,##0.00;[Red]\ \(#,##0.00\)</c:formatCode>
                <c:ptCount val="1"/>
                <c:pt idx="0">
                  <c:v>22.969138999999998</c:v>
                </c:pt>
              </c:numCache>
            </c:numRef>
          </c:yVal>
          <c:bubbleSize>
            <c:numRef>
              <c:f>'LQ plot_MFG4'!$D$6</c:f>
              <c:numCache>
                <c:formatCode>#,##0;[Red]\ \(#,##0\)</c:formatCode>
                <c:ptCount val="1"/>
                <c:pt idx="0">
                  <c:v>15876.3667308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'LQ plot_MFG4'!$A$6</c15:f>
                <c15:dlblRangeCache>
                  <c:ptCount val="1"/>
                  <c:pt idx="0">
                    <c:v>Primary Metal Mfg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0-2068-874A-BF19-2CC3541A4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292244976"/>
        <c:axId val="292246096"/>
      </c:bubbleChart>
      <c:valAx>
        <c:axId val="292244976"/>
        <c:scaling>
          <c:orientation val="minMax"/>
          <c:max val="2"/>
          <c:min val="-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Percent change in LQ, 2018-2023</a:t>
                </a:r>
              </a:p>
            </c:rich>
          </c:tx>
          <c:layout>
            <c:manualLayout>
              <c:xMode val="edge"/>
              <c:yMode val="edge"/>
              <c:x val="0.36934853077456498"/>
              <c:y val="0.949692646476823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412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246096"/>
        <c:crossesAt val="1"/>
        <c:crossBetween val="midCat"/>
      </c:valAx>
      <c:valAx>
        <c:axId val="292246096"/>
        <c:scaling>
          <c:orientation val="minMax"/>
          <c:max val="2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LQ 2023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285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244976"/>
        <c:crossesAt val="0"/>
        <c:crossBetween val="midCat"/>
        <c:majorUnit val="4"/>
        <c:min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C8C09A-9C4B-4D11-8153-15E3CDDE17D8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E88C0F23-A84A-49D1-A548-ADA2F78B207E}">
      <dgm:prSet phldrT="[Text]"/>
      <dgm:spPr>
        <a:xfrm>
          <a:off x="3456" y="1438890"/>
          <a:ext cx="1511464" cy="949388"/>
        </a:xfrm>
        <a:prstGeom prst="roundRect">
          <a:avLst>
            <a:gd name="adj" fmla="val 10000"/>
          </a:avLst>
        </a:prstGeom>
        <a:solidFill>
          <a:srgbClr val="2FAB8B"/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Quadrant Location</a:t>
          </a:r>
        </a:p>
      </dgm:t>
    </dgm:pt>
    <dgm:pt modelId="{129365BF-03C9-4CBC-8C90-8A9D2CE5E2BE}" type="parTrans" cxnId="{177F43DE-74C6-4273-A302-DCF3CE12A3E4}">
      <dgm:prSet/>
      <dgm:spPr/>
      <dgm:t>
        <a:bodyPr/>
        <a:lstStyle/>
        <a:p>
          <a:endParaRPr lang="en-US"/>
        </a:p>
      </dgm:t>
    </dgm:pt>
    <dgm:pt modelId="{97574406-8484-40EA-962D-C1A99CC40E00}" type="sibTrans" cxnId="{177F43DE-74C6-4273-A302-DCF3CE12A3E4}">
      <dgm:prSet/>
      <dgm:spPr>
        <a:xfrm>
          <a:off x="1666067" y="1726162"/>
          <a:ext cx="320430" cy="3748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7F7F7F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7F7F7F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7F7F7F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0C77356-96F1-46BF-B4A5-FD2CD214068B}">
      <dgm:prSet phldrT="[Text]"/>
      <dgm:spPr>
        <a:xfrm>
          <a:off x="2119507" y="1438890"/>
          <a:ext cx="1511464" cy="949388"/>
        </a:xfrm>
        <a:prstGeom prst="roundRect">
          <a:avLst>
            <a:gd name="adj" fmla="val 10000"/>
          </a:avLst>
        </a:prstGeom>
        <a:solidFill>
          <a:srgbClr val="DF4949"/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Size of Location Quotient</a:t>
          </a:r>
        </a:p>
      </dgm:t>
    </dgm:pt>
    <dgm:pt modelId="{374BFFB0-210F-47AA-8227-8FAA0143F9FC}" type="parTrans" cxnId="{1F9DDB72-8BB3-41DE-8203-98F3AA7D3C6B}">
      <dgm:prSet/>
      <dgm:spPr/>
      <dgm:t>
        <a:bodyPr/>
        <a:lstStyle/>
        <a:p>
          <a:endParaRPr lang="en-US"/>
        </a:p>
      </dgm:t>
    </dgm:pt>
    <dgm:pt modelId="{D56D80BF-9355-41E1-9562-DA46BC90BD4E}" type="sibTrans" cxnId="{1F9DDB72-8BB3-41DE-8203-98F3AA7D3C6B}">
      <dgm:prSet/>
      <dgm:spPr>
        <a:xfrm>
          <a:off x="3782118" y="1726162"/>
          <a:ext cx="320430" cy="3748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7F7F7F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7F7F7F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7F7F7F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74A55B7-C4B4-4722-A38F-3CB5D707BC53}">
      <dgm:prSet phldrT="[Text]"/>
      <dgm:spPr>
        <a:xfrm>
          <a:off x="4235557" y="1438890"/>
          <a:ext cx="1511464" cy="949388"/>
        </a:xfrm>
        <a:prstGeom prst="roundRect">
          <a:avLst>
            <a:gd name="adj" fmla="val 10000"/>
          </a:avLst>
        </a:prstGeom>
        <a:solidFill>
          <a:sysClr val="window" lastClr="FFFFFF">
            <a:lumMod val="5000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Percentage Change in Last 5 Years</a:t>
          </a:r>
        </a:p>
      </dgm:t>
    </dgm:pt>
    <dgm:pt modelId="{EDC68E21-B4DD-4FE1-9B68-088EE25E72CA}" type="parTrans" cxnId="{898B8BE0-6582-4854-98E2-1E91F44BC17E}">
      <dgm:prSet/>
      <dgm:spPr/>
      <dgm:t>
        <a:bodyPr/>
        <a:lstStyle/>
        <a:p>
          <a:endParaRPr lang="en-US"/>
        </a:p>
      </dgm:t>
    </dgm:pt>
    <dgm:pt modelId="{81C66E66-B00A-4B94-B5C7-0E526026F327}" type="sibTrans" cxnId="{898B8BE0-6582-4854-98E2-1E91F44BC17E}">
      <dgm:prSet/>
      <dgm:spPr>
        <a:xfrm>
          <a:off x="5898168" y="1726162"/>
          <a:ext cx="320430" cy="3748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7F7F7F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7F7F7F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7F7F7F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96B6936-B057-4CB8-AFB0-8161950E89EB}">
      <dgm:prSet phldrT="[Text]"/>
      <dgm:spPr>
        <a:xfrm>
          <a:off x="6351607" y="1438890"/>
          <a:ext cx="1511464" cy="949388"/>
        </a:xfrm>
        <a:prstGeom prst="roundRect">
          <a:avLst>
            <a:gd name="adj" fmla="val 10000"/>
          </a:avLst>
        </a:prstGeom>
        <a:solidFill>
          <a:srgbClr val="2B2774"/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Number of Employees</a:t>
          </a:r>
        </a:p>
      </dgm:t>
    </dgm:pt>
    <dgm:pt modelId="{FE713A26-14D4-4BEA-8DF8-86A5B68A16AA}" type="parTrans" cxnId="{2377B374-0296-46CC-906A-CD5940A28768}">
      <dgm:prSet/>
      <dgm:spPr/>
      <dgm:t>
        <a:bodyPr/>
        <a:lstStyle/>
        <a:p>
          <a:endParaRPr lang="en-US"/>
        </a:p>
      </dgm:t>
    </dgm:pt>
    <dgm:pt modelId="{9CAEE7D2-2C39-41F4-814F-404733810AD1}" type="sibTrans" cxnId="{2377B374-0296-46CC-906A-CD5940A28768}">
      <dgm:prSet/>
      <dgm:spPr/>
      <dgm:t>
        <a:bodyPr/>
        <a:lstStyle/>
        <a:p>
          <a:endParaRPr lang="en-US"/>
        </a:p>
      </dgm:t>
    </dgm:pt>
    <dgm:pt modelId="{A31FD03E-76C7-4AA0-8208-29777D5FBC06}" type="pres">
      <dgm:prSet presAssocID="{31C8C09A-9C4B-4D11-8153-15E3CDDE17D8}" presName="Name0" presStyleCnt="0">
        <dgm:presLayoutVars>
          <dgm:dir/>
          <dgm:resizeHandles val="exact"/>
        </dgm:presLayoutVars>
      </dgm:prSet>
      <dgm:spPr/>
    </dgm:pt>
    <dgm:pt modelId="{49E9076A-EAD4-4C77-9C5E-FE843CC8FA83}" type="pres">
      <dgm:prSet presAssocID="{E88C0F23-A84A-49D1-A548-ADA2F78B207E}" presName="node" presStyleLbl="node1" presStyleIdx="0" presStyleCnt="4">
        <dgm:presLayoutVars>
          <dgm:bulletEnabled val="1"/>
        </dgm:presLayoutVars>
      </dgm:prSet>
      <dgm:spPr/>
    </dgm:pt>
    <dgm:pt modelId="{EA5A3611-F223-4DA1-8A9C-C2DADBC75BE3}" type="pres">
      <dgm:prSet presAssocID="{97574406-8484-40EA-962D-C1A99CC40E00}" presName="sibTrans" presStyleLbl="sibTrans2D1" presStyleIdx="0" presStyleCnt="3"/>
      <dgm:spPr/>
    </dgm:pt>
    <dgm:pt modelId="{8AD6C22C-964D-405D-AE19-1E2D69E9194E}" type="pres">
      <dgm:prSet presAssocID="{97574406-8484-40EA-962D-C1A99CC40E00}" presName="connectorText" presStyleLbl="sibTrans2D1" presStyleIdx="0" presStyleCnt="3"/>
      <dgm:spPr/>
    </dgm:pt>
    <dgm:pt modelId="{1131E89A-D1D7-499E-8915-0EAE563CACFB}" type="pres">
      <dgm:prSet presAssocID="{70C77356-96F1-46BF-B4A5-FD2CD214068B}" presName="node" presStyleLbl="node1" presStyleIdx="1" presStyleCnt="4">
        <dgm:presLayoutVars>
          <dgm:bulletEnabled val="1"/>
        </dgm:presLayoutVars>
      </dgm:prSet>
      <dgm:spPr/>
    </dgm:pt>
    <dgm:pt modelId="{CE069CE7-91B2-4229-936E-674BCB8BCE11}" type="pres">
      <dgm:prSet presAssocID="{D56D80BF-9355-41E1-9562-DA46BC90BD4E}" presName="sibTrans" presStyleLbl="sibTrans2D1" presStyleIdx="1" presStyleCnt="3"/>
      <dgm:spPr/>
    </dgm:pt>
    <dgm:pt modelId="{7729FB9E-FEB7-44D3-9329-8621B19EA12B}" type="pres">
      <dgm:prSet presAssocID="{D56D80BF-9355-41E1-9562-DA46BC90BD4E}" presName="connectorText" presStyleLbl="sibTrans2D1" presStyleIdx="1" presStyleCnt="3"/>
      <dgm:spPr/>
    </dgm:pt>
    <dgm:pt modelId="{D9D94487-74C8-42C2-88D5-7EC856D71D37}" type="pres">
      <dgm:prSet presAssocID="{874A55B7-C4B4-4722-A38F-3CB5D707BC53}" presName="node" presStyleLbl="node1" presStyleIdx="2" presStyleCnt="4">
        <dgm:presLayoutVars>
          <dgm:bulletEnabled val="1"/>
        </dgm:presLayoutVars>
      </dgm:prSet>
      <dgm:spPr/>
    </dgm:pt>
    <dgm:pt modelId="{E2DBF779-8506-435B-9B40-0CFCC8FF4038}" type="pres">
      <dgm:prSet presAssocID="{81C66E66-B00A-4B94-B5C7-0E526026F327}" presName="sibTrans" presStyleLbl="sibTrans2D1" presStyleIdx="2" presStyleCnt="3"/>
      <dgm:spPr/>
    </dgm:pt>
    <dgm:pt modelId="{3845DF46-8275-46A4-BBCE-8E23F4D3FBBB}" type="pres">
      <dgm:prSet presAssocID="{81C66E66-B00A-4B94-B5C7-0E526026F327}" presName="connectorText" presStyleLbl="sibTrans2D1" presStyleIdx="2" presStyleCnt="3"/>
      <dgm:spPr/>
    </dgm:pt>
    <dgm:pt modelId="{3C8C639E-26CF-4F8D-BC71-025ED8928179}" type="pres">
      <dgm:prSet presAssocID="{796B6936-B057-4CB8-AFB0-8161950E89EB}" presName="node" presStyleLbl="node1" presStyleIdx="3" presStyleCnt="4">
        <dgm:presLayoutVars>
          <dgm:bulletEnabled val="1"/>
        </dgm:presLayoutVars>
      </dgm:prSet>
      <dgm:spPr/>
    </dgm:pt>
  </dgm:ptLst>
  <dgm:cxnLst>
    <dgm:cxn modelId="{BF95B410-DC74-4B6C-965D-590E32D0E52D}" type="presOf" srcId="{97574406-8484-40EA-962D-C1A99CC40E00}" destId="{EA5A3611-F223-4DA1-8A9C-C2DADBC75BE3}" srcOrd="0" destOrd="0" presId="urn:microsoft.com/office/officeart/2005/8/layout/process1"/>
    <dgm:cxn modelId="{8C710E24-4D98-4A6E-A5B2-3E949D6471F0}" type="presOf" srcId="{81C66E66-B00A-4B94-B5C7-0E526026F327}" destId="{E2DBF779-8506-435B-9B40-0CFCC8FF4038}" srcOrd="0" destOrd="0" presId="urn:microsoft.com/office/officeart/2005/8/layout/process1"/>
    <dgm:cxn modelId="{4700C65E-B220-4D10-932B-5423A467DF66}" type="presOf" srcId="{E88C0F23-A84A-49D1-A548-ADA2F78B207E}" destId="{49E9076A-EAD4-4C77-9C5E-FE843CC8FA83}" srcOrd="0" destOrd="0" presId="urn:microsoft.com/office/officeart/2005/8/layout/process1"/>
    <dgm:cxn modelId="{2748B749-957E-4EE5-AEEC-1558C3A289E5}" type="presOf" srcId="{81C66E66-B00A-4B94-B5C7-0E526026F327}" destId="{3845DF46-8275-46A4-BBCE-8E23F4D3FBBB}" srcOrd="1" destOrd="0" presId="urn:microsoft.com/office/officeart/2005/8/layout/process1"/>
    <dgm:cxn modelId="{1F9DDB72-8BB3-41DE-8203-98F3AA7D3C6B}" srcId="{31C8C09A-9C4B-4D11-8153-15E3CDDE17D8}" destId="{70C77356-96F1-46BF-B4A5-FD2CD214068B}" srcOrd="1" destOrd="0" parTransId="{374BFFB0-210F-47AA-8227-8FAA0143F9FC}" sibTransId="{D56D80BF-9355-41E1-9562-DA46BC90BD4E}"/>
    <dgm:cxn modelId="{F5498E54-5AA0-4B0C-BF55-E6319FE8A07A}" type="presOf" srcId="{796B6936-B057-4CB8-AFB0-8161950E89EB}" destId="{3C8C639E-26CF-4F8D-BC71-025ED8928179}" srcOrd="0" destOrd="0" presId="urn:microsoft.com/office/officeart/2005/8/layout/process1"/>
    <dgm:cxn modelId="{2377B374-0296-46CC-906A-CD5940A28768}" srcId="{31C8C09A-9C4B-4D11-8153-15E3CDDE17D8}" destId="{796B6936-B057-4CB8-AFB0-8161950E89EB}" srcOrd="3" destOrd="0" parTransId="{FE713A26-14D4-4BEA-8DF8-86A5B68A16AA}" sibTransId="{9CAEE7D2-2C39-41F4-814F-404733810AD1}"/>
    <dgm:cxn modelId="{21A51095-B859-4466-82B7-2BEA83AA6451}" type="presOf" srcId="{D56D80BF-9355-41E1-9562-DA46BC90BD4E}" destId="{CE069CE7-91B2-4229-936E-674BCB8BCE11}" srcOrd="0" destOrd="0" presId="urn:microsoft.com/office/officeart/2005/8/layout/process1"/>
    <dgm:cxn modelId="{817E15BB-E160-4F58-A71C-9C7948AF3262}" type="presOf" srcId="{31C8C09A-9C4B-4D11-8153-15E3CDDE17D8}" destId="{A31FD03E-76C7-4AA0-8208-29777D5FBC06}" srcOrd="0" destOrd="0" presId="urn:microsoft.com/office/officeart/2005/8/layout/process1"/>
    <dgm:cxn modelId="{0C596FBF-E686-4153-897D-20CB3EF3D3B9}" type="presOf" srcId="{70C77356-96F1-46BF-B4A5-FD2CD214068B}" destId="{1131E89A-D1D7-499E-8915-0EAE563CACFB}" srcOrd="0" destOrd="0" presId="urn:microsoft.com/office/officeart/2005/8/layout/process1"/>
    <dgm:cxn modelId="{1371C7C6-02E3-4B10-A812-E2A7A4A3FF2A}" type="presOf" srcId="{D56D80BF-9355-41E1-9562-DA46BC90BD4E}" destId="{7729FB9E-FEB7-44D3-9329-8621B19EA12B}" srcOrd="1" destOrd="0" presId="urn:microsoft.com/office/officeart/2005/8/layout/process1"/>
    <dgm:cxn modelId="{D45F53CA-DBA1-456A-B9B4-F6DB97391776}" type="presOf" srcId="{874A55B7-C4B4-4722-A38F-3CB5D707BC53}" destId="{D9D94487-74C8-42C2-88D5-7EC856D71D37}" srcOrd="0" destOrd="0" presId="urn:microsoft.com/office/officeart/2005/8/layout/process1"/>
    <dgm:cxn modelId="{177F43DE-74C6-4273-A302-DCF3CE12A3E4}" srcId="{31C8C09A-9C4B-4D11-8153-15E3CDDE17D8}" destId="{E88C0F23-A84A-49D1-A548-ADA2F78B207E}" srcOrd="0" destOrd="0" parTransId="{129365BF-03C9-4CBC-8C90-8A9D2CE5E2BE}" sibTransId="{97574406-8484-40EA-962D-C1A99CC40E00}"/>
    <dgm:cxn modelId="{898B8BE0-6582-4854-98E2-1E91F44BC17E}" srcId="{31C8C09A-9C4B-4D11-8153-15E3CDDE17D8}" destId="{874A55B7-C4B4-4722-A38F-3CB5D707BC53}" srcOrd="2" destOrd="0" parTransId="{EDC68E21-B4DD-4FE1-9B68-088EE25E72CA}" sibTransId="{81C66E66-B00A-4B94-B5C7-0E526026F327}"/>
    <dgm:cxn modelId="{0E985FFA-321A-4C78-B125-9401EB99F77F}" type="presOf" srcId="{97574406-8484-40EA-962D-C1A99CC40E00}" destId="{8AD6C22C-964D-405D-AE19-1E2D69E9194E}" srcOrd="1" destOrd="0" presId="urn:microsoft.com/office/officeart/2005/8/layout/process1"/>
    <dgm:cxn modelId="{BAB8B32A-C060-4576-90AA-A0D543DE282C}" type="presParOf" srcId="{A31FD03E-76C7-4AA0-8208-29777D5FBC06}" destId="{49E9076A-EAD4-4C77-9C5E-FE843CC8FA83}" srcOrd="0" destOrd="0" presId="urn:microsoft.com/office/officeart/2005/8/layout/process1"/>
    <dgm:cxn modelId="{5CA10F3B-88BE-4A2E-B0C2-65D63ED9A674}" type="presParOf" srcId="{A31FD03E-76C7-4AA0-8208-29777D5FBC06}" destId="{EA5A3611-F223-4DA1-8A9C-C2DADBC75BE3}" srcOrd="1" destOrd="0" presId="urn:microsoft.com/office/officeart/2005/8/layout/process1"/>
    <dgm:cxn modelId="{FD1E4424-2409-4490-A000-EC6103306DC0}" type="presParOf" srcId="{EA5A3611-F223-4DA1-8A9C-C2DADBC75BE3}" destId="{8AD6C22C-964D-405D-AE19-1E2D69E9194E}" srcOrd="0" destOrd="0" presId="urn:microsoft.com/office/officeart/2005/8/layout/process1"/>
    <dgm:cxn modelId="{CFAAF578-2CDF-426D-85EF-6D8ECD511659}" type="presParOf" srcId="{A31FD03E-76C7-4AA0-8208-29777D5FBC06}" destId="{1131E89A-D1D7-499E-8915-0EAE563CACFB}" srcOrd="2" destOrd="0" presId="urn:microsoft.com/office/officeart/2005/8/layout/process1"/>
    <dgm:cxn modelId="{05EB61AF-30B0-401C-9165-A646B9A1F18D}" type="presParOf" srcId="{A31FD03E-76C7-4AA0-8208-29777D5FBC06}" destId="{CE069CE7-91B2-4229-936E-674BCB8BCE11}" srcOrd="3" destOrd="0" presId="urn:microsoft.com/office/officeart/2005/8/layout/process1"/>
    <dgm:cxn modelId="{C8266729-55B1-46B6-8DD4-FCCA35985CE7}" type="presParOf" srcId="{CE069CE7-91B2-4229-936E-674BCB8BCE11}" destId="{7729FB9E-FEB7-44D3-9329-8621B19EA12B}" srcOrd="0" destOrd="0" presId="urn:microsoft.com/office/officeart/2005/8/layout/process1"/>
    <dgm:cxn modelId="{1E6111DC-9B53-4203-9C7C-E3FFE08C7F1A}" type="presParOf" srcId="{A31FD03E-76C7-4AA0-8208-29777D5FBC06}" destId="{D9D94487-74C8-42C2-88D5-7EC856D71D37}" srcOrd="4" destOrd="0" presId="urn:microsoft.com/office/officeart/2005/8/layout/process1"/>
    <dgm:cxn modelId="{092568BD-5268-47EC-B23A-B1B6DB473BED}" type="presParOf" srcId="{A31FD03E-76C7-4AA0-8208-29777D5FBC06}" destId="{E2DBF779-8506-435B-9B40-0CFCC8FF4038}" srcOrd="5" destOrd="0" presId="urn:microsoft.com/office/officeart/2005/8/layout/process1"/>
    <dgm:cxn modelId="{F520A2DC-3CE3-42EE-B9BE-83BC0CB8140D}" type="presParOf" srcId="{E2DBF779-8506-435B-9B40-0CFCC8FF4038}" destId="{3845DF46-8275-46A4-BBCE-8E23F4D3FBBB}" srcOrd="0" destOrd="0" presId="urn:microsoft.com/office/officeart/2005/8/layout/process1"/>
    <dgm:cxn modelId="{AD95203D-5C73-4BFB-A14B-AEAD6D809F61}" type="presParOf" srcId="{A31FD03E-76C7-4AA0-8208-29777D5FBC06}" destId="{3C8C639E-26CF-4F8D-BC71-025ED892817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736F6C-BDAC-445D-A0E4-C158F41AE371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712748-75EA-4894-AE0E-B476A8CAA307}">
      <dgm:prSet phldrT="[Text]" custT="1"/>
      <dgm:spPr>
        <a:solidFill>
          <a:srgbClr val="2B2774"/>
        </a:solidFill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pPr algn="ctr"/>
          <a:r>
            <a:rPr lang="en-US" sz="2000" dirty="0">
              <a:latin typeface="+mn-lt"/>
              <a:cs typeface="Calibri" panose="020F0502020204030204" pitchFamily="34" charset="0"/>
            </a:rPr>
            <a:t>Manufacturing                     Super-Cluster</a:t>
          </a:r>
        </a:p>
      </dgm:t>
    </dgm:pt>
    <dgm:pt modelId="{0F89BBAA-5697-4B6C-AE23-D47408156ABF}" type="parTrans" cxnId="{CB715CC7-0188-4BD9-A67E-D6D5EB520979}">
      <dgm:prSet/>
      <dgm:spPr/>
      <dgm:t>
        <a:bodyPr/>
        <a:lstStyle/>
        <a:p>
          <a:pPr algn="ctr"/>
          <a:endParaRPr lang="en-US">
            <a:latin typeface="+mn-lt"/>
            <a:cs typeface="Calibri" panose="020F0502020204030204" pitchFamily="34" charset="0"/>
          </a:endParaRPr>
        </a:p>
      </dgm:t>
    </dgm:pt>
    <dgm:pt modelId="{1297993F-E3E2-415D-B51C-2C35FCF9BD50}" type="sibTrans" cxnId="{CB715CC7-0188-4BD9-A67E-D6D5EB520979}">
      <dgm:prSet/>
      <dgm:spPr/>
      <dgm:t>
        <a:bodyPr/>
        <a:lstStyle/>
        <a:p>
          <a:pPr algn="ctr"/>
          <a:endParaRPr lang="en-US">
            <a:latin typeface="+mn-lt"/>
            <a:cs typeface="Calibri" panose="020F0502020204030204" pitchFamily="34" charset="0"/>
          </a:endParaRPr>
        </a:p>
      </dgm:t>
    </dgm:pt>
    <dgm:pt modelId="{3B6E2079-3ECC-48A5-BCA5-4C571938A007}">
      <dgm:prSet phldrT="[Text]" custT="1"/>
      <dgm:spPr>
        <a:solidFill>
          <a:schemeClr val="bg2">
            <a:lumMod val="65000"/>
          </a:schemeClr>
        </a:solidFill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pPr algn="ctr"/>
          <a:r>
            <a:rPr lang="en-US" sz="16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Computer &amp; Electronic Product Manufacturing </a:t>
          </a:r>
        </a:p>
      </dgm:t>
    </dgm:pt>
    <dgm:pt modelId="{8F4D6383-A8EA-4E75-AF93-4B8313DB5D85}" type="parTrans" cxnId="{46F0E962-0B22-4378-BB72-1DDB96B8AD8C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pPr algn="ctr"/>
          <a:endParaRPr lang="en-US" dirty="0">
            <a:latin typeface="+mn-lt"/>
            <a:cs typeface="Calibri" panose="020F0502020204030204" pitchFamily="34" charset="0"/>
          </a:endParaRPr>
        </a:p>
      </dgm:t>
    </dgm:pt>
    <dgm:pt modelId="{6B6010B6-FA90-43A5-80A3-80854B20DE1E}" type="sibTrans" cxnId="{46F0E962-0B22-4378-BB72-1DDB96B8AD8C}">
      <dgm:prSet/>
      <dgm:spPr/>
      <dgm:t>
        <a:bodyPr/>
        <a:lstStyle/>
        <a:p>
          <a:pPr algn="ctr"/>
          <a:endParaRPr lang="en-US">
            <a:latin typeface="+mn-lt"/>
            <a:cs typeface="Calibri" panose="020F0502020204030204" pitchFamily="34" charset="0"/>
          </a:endParaRPr>
        </a:p>
      </dgm:t>
    </dgm:pt>
    <dgm:pt modelId="{EEC55110-7313-486D-A706-323D1E3550E8}">
      <dgm:prSet phldrT="[Text]" custT="1"/>
      <dgm:spPr>
        <a:solidFill>
          <a:schemeClr val="bg2">
            <a:lumMod val="65000"/>
          </a:schemeClr>
        </a:solidFill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pPr algn="ctr"/>
          <a:r>
            <a:rPr lang="en-US" sz="16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Electric Equipment, Appliances &amp; Component Manufacturing </a:t>
          </a:r>
        </a:p>
      </dgm:t>
    </dgm:pt>
    <dgm:pt modelId="{093BC795-FA23-42E8-8B01-63846D4AE105}" type="parTrans" cxnId="{899F6F5F-93E6-4C22-A68B-134D14A3F0B1}">
      <dgm:prSet/>
      <dgm:spPr/>
      <dgm:t>
        <a:bodyPr/>
        <a:lstStyle/>
        <a:p>
          <a:pPr algn="ctr"/>
          <a:endParaRPr lang="en-US" dirty="0">
            <a:latin typeface="+mn-lt"/>
            <a:cs typeface="Calibri" panose="020F0502020204030204" pitchFamily="34" charset="0"/>
          </a:endParaRPr>
        </a:p>
      </dgm:t>
    </dgm:pt>
    <dgm:pt modelId="{47428EBC-3AF5-4932-A8D1-38DB57FFC217}" type="sibTrans" cxnId="{899F6F5F-93E6-4C22-A68B-134D14A3F0B1}">
      <dgm:prSet/>
      <dgm:spPr/>
      <dgm:t>
        <a:bodyPr/>
        <a:lstStyle/>
        <a:p>
          <a:pPr algn="ctr"/>
          <a:endParaRPr lang="en-US">
            <a:latin typeface="+mn-lt"/>
            <a:cs typeface="Calibri" panose="020F0502020204030204" pitchFamily="34" charset="0"/>
          </a:endParaRPr>
        </a:p>
      </dgm:t>
    </dgm:pt>
    <dgm:pt modelId="{8B2B9C97-6398-4CDC-9AF8-597588836B96}">
      <dgm:prSet phldrT="[Text]" custT="1"/>
      <dgm:spPr>
        <a:solidFill>
          <a:schemeClr val="bg2">
            <a:lumMod val="65000"/>
          </a:schemeClr>
        </a:solidFill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pPr algn="ctr"/>
          <a:r>
            <a:rPr lang="en-US" sz="16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Fabricated Metal Product Manufacturing</a:t>
          </a:r>
        </a:p>
      </dgm:t>
    </dgm:pt>
    <dgm:pt modelId="{F99E9A49-7A7C-4E81-B4E4-051E92BD36C6}" type="parTrans" cxnId="{039B569A-D8D1-4024-8DA6-E58F3B0F9F05}">
      <dgm:prSet/>
      <dgm:spPr/>
      <dgm:t>
        <a:bodyPr/>
        <a:lstStyle/>
        <a:p>
          <a:pPr algn="ctr"/>
          <a:endParaRPr lang="en-US" dirty="0">
            <a:latin typeface="+mn-lt"/>
            <a:cs typeface="Calibri" panose="020F0502020204030204" pitchFamily="34" charset="0"/>
          </a:endParaRPr>
        </a:p>
      </dgm:t>
    </dgm:pt>
    <dgm:pt modelId="{70BE5859-64C9-4221-AE23-4A40BD31A14A}" type="sibTrans" cxnId="{039B569A-D8D1-4024-8DA6-E58F3B0F9F05}">
      <dgm:prSet/>
      <dgm:spPr/>
      <dgm:t>
        <a:bodyPr/>
        <a:lstStyle/>
        <a:p>
          <a:pPr algn="ctr"/>
          <a:endParaRPr lang="en-US">
            <a:latin typeface="+mn-lt"/>
            <a:cs typeface="Calibri" panose="020F0502020204030204" pitchFamily="34" charset="0"/>
          </a:endParaRPr>
        </a:p>
      </dgm:t>
    </dgm:pt>
    <dgm:pt modelId="{4E1C2613-CF7C-4D10-BF3F-BB39A316C5B5}">
      <dgm:prSet phldrT="[Text]" custT="1"/>
      <dgm:spPr>
        <a:solidFill>
          <a:schemeClr val="bg2">
            <a:lumMod val="65000"/>
          </a:schemeClr>
        </a:solidFill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pPr algn="ctr"/>
          <a:r>
            <a:rPr lang="en-US" sz="16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Primary Metal Manufacturing</a:t>
          </a:r>
        </a:p>
      </dgm:t>
    </dgm:pt>
    <dgm:pt modelId="{52488C51-E646-40B2-A4D4-174C221390BE}" type="parTrans" cxnId="{AC34A6BB-9537-4269-A97E-FE30EE722FD2}">
      <dgm:prSet/>
      <dgm:spPr>
        <a:ln>
          <a:solidFill>
            <a:srgbClr val="00B050"/>
          </a:solidFill>
        </a:ln>
      </dgm:spPr>
      <dgm:t>
        <a:bodyPr/>
        <a:lstStyle/>
        <a:p>
          <a:pPr algn="ctr"/>
          <a:endParaRPr lang="en-US" dirty="0">
            <a:latin typeface="+mn-lt"/>
            <a:cs typeface="Calibri" panose="020F0502020204030204" pitchFamily="34" charset="0"/>
          </a:endParaRPr>
        </a:p>
      </dgm:t>
    </dgm:pt>
    <dgm:pt modelId="{729D5ADD-6E74-45BB-AF09-9FAEBBDF4D30}" type="sibTrans" cxnId="{AC34A6BB-9537-4269-A97E-FE30EE722FD2}">
      <dgm:prSet/>
      <dgm:spPr/>
      <dgm:t>
        <a:bodyPr/>
        <a:lstStyle/>
        <a:p>
          <a:pPr algn="ctr"/>
          <a:endParaRPr lang="en-US">
            <a:latin typeface="+mn-lt"/>
            <a:cs typeface="Calibri" panose="020F0502020204030204" pitchFamily="34" charset="0"/>
          </a:endParaRPr>
        </a:p>
      </dgm:t>
    </dgm:pt>
    <dgm:pt modelId="{4D176685-9628-4C7C-BD33-0E8A191B8EF9}">
      <dgm:prSet phldrT="[Text]" custT="1"/>
      <dgm:spPr>
        <a:solidFill>
          <a:schemeClr val="bg2">
            <a:lumMod val="65000"/>
          </a:schemeClr>
        </a:solidFill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pPr algn="ctr"/>
          <a:r>
            <a:rPr lang="en-US" sz="16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Machinery Manufacturing</a:t>
          </a:r>
        </a:p>
      </dgm:t>
    </dgm:pt>
    <dgm:pt modelId="{4E6A29C9-C321-45A4-970D-EC1952765280}" type="parTrans" cxnId="{3A73AA4E-A663-4ECD-BD00-ACDB512BACB3}">
      <dgm:prSet/>
      <dgm:spPr/>
      <dgm:t>
        <a:bodyPr/>
        <a:lstStyle/>
        <a:p>
          <a:pPr algn="ctr"/>
          <a:endParaRPr lang="en-US" dirty="0">
            <a:latin typeface="+mn-lt"/>
            <a:cs typeface="Calibri" panose="020F0502020204030204" pitchFamily="34" charset="0"/>
          </a:endParaRPr>
        </a:p>
      </dgm:t>
    </dgm:pt>
    <dgm:pt modelId="{FAB841A5-09C0-4672-B1AD-84F6FDD9D909}" type="sibTrans" cxnId="{3A73AA4E-A663-4ECD-BD00-ACDB512BACB3}">
      <dgm:prSet/>
      <dgm:spPr/>
      <dgm:t>
        <a:bodyPr/>
        <a:lstStyle/>
        <a:p>
          <a:pPr algn="ctr"/>
          <a:endParaRPr lang="en-US">
            <a:latin typeface="+mn-lt"/>
            <a:cs typeface="Calibri" panose="020F0502020204030204" pitchFamily="34" charset="0"/>
          </a:endParaRPr>
        </a:p>
      </dgm:t>
    </dgm:pt>
    <dgm:pt modelId="{0DA40B92-1CD9-4339-AAD2-C4948CEA06F1}">
      <dgm:prSet phldrT="[Text]" custT="1"/>
      <dgm:spPr>
        <a:solidFill>
          <a:schemeClr val="bg2">
            <a:lumMod val="65000"/>
          </a:schemeClr>
        </a:solidFill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pPr algn="ctr"/>
          <a:r>
            <a:rPr lang="en-US" sz="16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Transportation Equipment Manufacturing </a:t>
          </a:r>
        </a:p>
      </dgm:t>
    </dgm:pt>
    <dgm:pt modelId="{E1068FB8-FAE6-4C3A-A344-031DC15E9A59}" type="parTrans" cxnId="{E9C2C773-FC4E-448B-95E3-FB978DEE2BDF}">
      <dgm:prSet/>
      <dgm:spPr>
        <a:ln>
          <a:solidFill>
            <a:srgbClr val="2FAB8B"/>
          </a:solidFill>
        </a:ln>
      </dgm:spPr>
      <dgm:t>
        <a:bodyPr/>
        <a:lstStyle/>
        <a:p>
          <a:pPr algn="ctr"/>
          <a:endParaRPr lang="en-US" dirty="0">
            <a:latin typeface="+mn-lt"/>
            <a:cs typeface="Calibri" panose="020F0502020204030204" pitchFamily="34" charset="0"/>
          </a:endParaRPr>
        </a:p>
      </dgm:t>
    </dgm:pt>
    <dgm:pt modelId="{F77ACD23-4875-49CC-B1E6-73F169EEE241}" type="sibTrans" cxnId="{E9C2C773-FC4E-448B-95E3-FB978DEE2BDF}">
      <dgm:prSet/>
      <dgm:spPr/>
      <dgm:t>
        <a:bodyPr/>
        <a:lstStyle/>
        <a:p>
          <a:pPr algn="ctr"/>
          <a:endParaRPr lang="en-US">
            <a:latin typeface="+mn-lt"/>
            <a:cs typeface="Calibri" panose="020F0502020204030204" pitchFamily="34" charset="0"/>
          </a:endParaRPr>
        </a:p>
      </dgm:t>
    </dgm:pt>
    <dgm:pt modelId="{42FBAC46-830E-4CFE-9692-B7DFE6919AF0}" type="pres">
      <dgm:prSet presAssocID="{66736F6C-BDAC-445D-A0E4-C158F41AE37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8758D09-E9E1-4CF2-98A7-9949D0A67CBE}" type="pres">
      <dgm:prSet presAssocID="{DE712748-75EA-4894-AE0E-B476A8CAA307}" presName="root1" presStyleCnt="0"/>
      <dgm:spPr/>
    </dgm:pt>
    <dgm:pt modelId="{CEDE8A1D-3573-47AD-A693-366F0CBB4871}" type="pres">
      <dgm:prSet presAssocID="{DE712748-75EA-4894-AE0E-B476A8CAA307}" presName="LevelOneTextNode" presStyleLbl="node0" presStyleIdx="0" presStyleCnt="1" custScaleX="118769">
        <dgm:presLayoutVars>
          <dgm:chPref val="3"/>
        </dgm:presLayoutVars>
      </dgm:prSet>
      <dgm:spPr/>
    </dgm:pt>
    <dgm:pt modelId="{2CDD8267-704A-4006-AC02-796512361F48}" type="pres">
      <dgm:prSet presAssocID="{DE712748-75EA-4894-AE0E-B476A8CAA307}" presName="level2hierChild" presStyleCnt="0"/>
      <dgm:spPr/>
    </dgm:pt>
    <dgm:pt modelId="{5654203D-44D7-4B8E-A23D-ED90B4A8E546}" type="pres">
      <dgm:prSet presAssocID="{8F4D6383-A8EA-4E75-AF93-4B8313DB5D85}" presName="conn2-1" presStyleLbl="parChTrans1D2" presStyleIdx="0" presStyleCnt="6"/>
      <dgm:spPr/>
    </dgm:pt>
    <dgm:pt modelId="{F35440AB-11F5-4549-A3B6-A4B849920293}" type="pres">
      <dgm:prSet presAssocID="{8F4D6383-A8EA-4E75-AF93-4B8313DB5D85}" presName="connTx" presStyleLbl="parChTrans1D2" presStyleIdx="0" presStyleCnt="6"/>
      <dgm:spPr/>
    </dgm:pt>
    <dgm:pt modelId="{50C3363F-2D80-4A96-83C9-C552AA68D4CB}" type="pres">
      <dgm:prSet presAssocID="{3B6E2079-3ECC-48A5-BCA5-4C571938A007}" presName="root2" presStyleCnt="0"/>
      <dgm:spPr/>
    </dgm:pt>
    <dgm:pt modelId="{7C45F98C-68D2-4B49-B12D-B15558879C13}" type="pres">
      <dgm:prSet presAssocID="{3B6E2079-3ECC-48A5-BCA5-4C571938A007}" presName="LevelTwoTextNode" presStyleLbl="node2" presStyleIdx="0" presStyleCnt="6" custScaleX="323241">
        <dgm:presLayoutVars>
          <dgm:chPref val="3"/>
        </dgm:presLayoutVars>
      </dgm:prSet>
      <dgm:spPr/>
    </dgm:pt>
    <dgm:pt modelId="{AFC214BB-19FF-4139-8838-BE10A9CADF46}" type="pres">
      <dgm:prSet presAssocID="{3B6E2079-3ECC-48A5-BCA5-4C571938A007}" presName="level3hierChild" presStyleCnt="0"/>
      <dgm:spPr/>
    </dgm:pt>
    <dgm:pt modelId="{C777912D-22F4-45A3-A220-9333712039E7}" type="pres">
      <dgm:prSet presAssocID="{093BC795-FA23-42E8-8B01-63846D4AE105}" presName="conn2-1" presStyleLbl="parChTrans1D2" presStyleIdx="1" presStyleCnt="6"/>
      <dgm:spPr/>
    </dgm:pt>
    <dgm:pt modelId="{4094AB1D-887B-4964-838B-F93A9B672E15}" type="pres">
      <dgm:prSet presAssocID="{093BC795-FA23-42E8-8B01-63846D4AE105}" presName="connTx" presStyleLbl="parChTrans1D2" presStyleIdx="1" presStyleCnt="6"/>
      <dgm:spPr/>
    </dgm:pt>
    <dgm:pt modelId="{43B44814-1735-4C2B-B643-4D54D947284C}" type="pres">
      <dgm:prSet presAssocID="{EEC55110-7313-486D-A706-323D1E3550E8}" presName="root2" presStyleCnt="0"/>
      <dgm:spPr/>
    </dgm:pt>
    <dgm:pt modelId="{227756B0-66CF-4BAD-A08A-7C9293CFF0AE}" type="pres">
      <dgm:prSet presAssocID="{EEC55110-7313-486D-A706-323D1E3550E8}" presName="LevelTwoTextNode" presStyleLbl="node2" presStyleIdx="1" presStyleCnt="6" custScaleX="323241">
        <dgm:presLayoutVars>
          <dgm:chPref val="3"/>
        </dgm:presLayoutVars>
      </dgm:prSet>
      <dgm:spPr/>
    </dgm:pt>
    <dgm:pt modelId="{C41E1DE7-8A3E-43A3-A985-20B66D10E3E7}" type="pres">
      <dgm:prSet presAssocID="{EEC55110-7313-486D-A706-323D1E3550E8}" presName="level3hierChild" presStyleCnt="0"/>
      <dgm:spPr/>
    </dgm:pt>
    <dgm:pt modelId="{EC59C7B8-0886-4634-9EA3-E9B2F6254BC4}" type="pres">
      <dgm:prSet presAssocID="{F99E9A49-7A7C-4E81-B4E4-051E92BD36C6}" presName="conn2-1" presStyleLbl="parChTrans1D2" presStyleIdx="2" presStyleCnt="6"/>
      <dgm:spPr/>
    </dgm:pt>
    <dgm:pt modelId="{3B70E98B-CF65-47F4-B145-B86992D2C471}" type="pres">
      <dgm:prSet presAssocID="{F99E9A49-7A7C-4E81-B4E4-051E92BD36C6}" presName="connTx" presStyleLbl="parChTrans1D2" presStyleIdx="2" presStyleCnt="6"/>
      <dgm:spPr/>
    </dgm:pt>
    <dgm:pt modelId="{51AF3634-03E7-4288-A699-86C31BF0B40F}" type="pres">
      <dgm:prSet presAssocID="{8B2B9C97-6398-4CDC-9AF8-597588836B96}" presName="root2" presStyleCnt="0"/>
      <dgm:spPr/>
    </dgm:pt>
    <dgm:pt modelId="{9D11D098-B8EC-4F5C-A5DB-DBC9936F4C15}" type="pres">
      <dgm:prSet presAssocID="{8B2B9C97-6398-4CDC-9AF8-597588836B96}" presName="LevelTwoTextNode" presStyleLbl="node2" presStyleIdx="2" presStyleCnt="6" custScaleX="322754">
        <dgm:presLayoutVars>
          <dgm:chPref val="3"/>
        </dgm:presLayoutVars>
      </dgm:prSet>
      <dgm:spPr/>
    </dgm:pt>
    <dgm:pt modelId="{3264ADC8-7FAE-4D7C-BC91-20595CE5D3EB}" type="pres">
      <dgm:prSet presAssocID="{8B2B9C97-6398-4CDC-9AF8-597588836B96}" presName="level3hierChild" presStyleCnt="0"/>
      <dgm:spPr/>
    </dgm:pt>
    <dgm:pt modelId="{2135BEE9-7A95-4138-9730-A3589A78F114}" type="pres">
      <dgm:prSet presAssocID="{4E6A29C9-C321-45A4-970D-EC1952765280}" presName="conn2-1" presStyleLbl="parChTrans1D2" presStyleIdx="3" presStyleCnt="6"/>
      <dgm:spPr/>
    </dgm:pt>
    <dgm:pt modelId="{55FA7283-271A-44FE-85D0-02B97B893E51}" type="pres">
      <dgm:prSet presAssocID="{4E6A29C9-C321-45A4-970D-EC1952765280}" presName="connTx" presStyleLbl="parChTrans1D2" presStyleIdx="3" presStyleCnt="6"/>
      <dgm:spPr/>
    </dgm:pt>
    <dgm:pt modelId="{EC4E3F6A-C19F-4208-A8BF-665260137B5F}" type="pres">
      <dgm:prSet presAssocID="{4D176685-9628-4C7C-BD33-0E8A191B8EF9}" presName="root2" presStyleCnt="0"/>
      <dgm:spPr/>
    </dgm:pt>
    <dgm:pt modelId="{717C0D5C-F3A6-40A7-8E83-DD92C2406620}" type="pres">
      <dgm:prSet presAssocID="{4D176685-9628-4C7C-BD33-0E8A191B8EF9}" presName="LevelTwoTextNode" presStyleLbl="node2" presStyleIdx="3" presStyleCnt="6" custScaleX="323241">
        <dgm:presLayoutVars>
          <dgm:chPref val="3"/>
        </dgm:presLayoutVars>
      </dgm:prSet>
      <dgm:spPr/>
    </dgm:pt>
    <dgm:pt modelId="{29946B7E-E5F8-44F5-874D-ADE04FF318FA}" type="pres">
      <dgm:prSet presAssocID="{4D176685-9628-4C7C-BD33-0E8A191B8EF9}" presName="level3hierChild" presStyleCnt="0"/>
      <dgm:spPr/>
    </dgm:pt>
    <dgm:pt modelId="{4DAB5FFC-E3EC-4002-8359-910693E2F8BB}" type="pres">
      <dgm:prSet presAssocID="{52488C51-E646-40B2-A4D4-174C221390BE}" presName="conn2-1" presStyleLbl="parChTrans1D2" presStyleIdx="4" presStyleCnt="6"/>
      <dgm:spPr/>
    </dgm:pt>
    <dgm:pt modelId="{33CA175C-E00F-4034-AD12-DCF76FBB2F30}" type="pres">
      <dgm:prSet presAssocID="{52488C51-E646-40B2-A4D4-174C221390BE}" presName="connTx" presStyleLbl="parChTrans1D2" presStyleIdx="4" presStyleCnt="6"/>
      <dgm:spPr/>
    </dgm:pt>
    <dgm:pt modelId="{0E6D202D-4D82-4F39-9AA4-50F7703505C6}" type="pres">
      <dgm:prSet presAssocID="{4E1C2613-CF7C-4D10-BF3F-BB39A316C5B5}" presName="root2" presStyleCnt="0"/>
      <dgm:spPr/>
    </dgm:pt>
    <dgm:pt modelId="{C545697D-223F-471C-9224-3DE0F77B2A5C}" type="pres">
      <dgm:prSet presAssocID="{4E1C2613-CF7C-4D10-BF3F-BB39A316C5B5}" presName="LevelTwoTextNode" presStyleLbl="node2" presStyleIdx="4" presStyleCnt="6" custScaleX="322215">
        <dgm:presLayoutVars>
          <dgm:chPref val="3"/>
        </dgm:presLayoutVars>
      </dgm:prSet>
      <dgm:spPr/>
    </dgm:pt>
    <dgm:pt modelId="{0469916B-F6F2-4A25-86B9-0D5E9889BBEE}" type="pres">
      <dgm:prSet presAssocID="{4E1C2613-CF7C-4D10-BF3F-BB39A316C5B5}" presName="level3hierChild" presStyleCnt="0"/>
      <dgm:spPr/>
    </dgm:pt>
    <dgm:pt modelId="{CE125AC5-F56B-4AAB-B667-8C50F79DA271}" type="pres">
      <dgm:prSet presAssocID="{E1068FB8-FAE6-4C3A-A344-031DC15E9A59}" presName="conn2-1" presStyleLbl="parChTrans1D2" presStyleIdx="5" presStyleCnt="6"/>
      <dgm:spPr/>
    </dgm:pt>
    <dgm:pt modelId="{3DBB02DF-528F-4EE1-A5B8-C37408E1E382}" type="pres">
      <dgm:prSet presAssocID="{E1068FB8-FAE6-4C3A-A344-031DC15E9A59}" presName="connTx" presStyleLbl="parChTrans1D2" presStyleIdx="5" presStyleCnt="6"/>
      <dgm:spPr/>
    </dgm:pt>
    <dgm:pt modelId="{DF428CFA-6D6C-46AA-B559-8B4BEF7B19D9}" type="pres">
      <dgm:prSet presAssocID="{0DA40B92-1CD9-4339-AAD2-C4948CEA06F1}" presName="root2" presStyleCnt="0"/>
      <dgm:spPr/>
    </dgm:pt>
    <dgm:pt modelId="{35B60384-E58A-4393-B0FE-59DF8AAA098F}" type="pres">
      <dgm:prSet presAssocID="{0DA40B92-1CD9-4339-AAD2-C4948CEA06F1}" presName="LevelTwoTextNode" presStyleLbl="node2" presStyleIdx="5" presStyleCnt="6" custAng="0" custScaleX="321189">
        <dgm:presLayoutVars>
          <dgm:chPref val="3"/>
        </dgm:presLayoutVars>
      </dgm:prSet>
      <dgm:spPr/>
    </dgm:pt>
    <dgm:pt modelId="{DD64019A-313A-4A8A-BBBB-ACD768C00335}" type="pres">
      <dgm:prSet presAssocID="{0DA40B92-1CD9-4339-AAD2-C4948CEA06F1}" presName="level3hierChild" presStyleCnt="0"/>
      <dgm:spPr/>
    </dgm:pt>
  </dgm:ptLst>
  <dgm:cxnLst>
    <dgm:cxn modelId="{6E146109-91AA-4970-81B0-46F83B95C042}" type="presOf" srcId="{4E1C2613-CF7C-4D10-BF3F-BB39A316C5B5}" destId="{C545697D-223F-471C-9224-3DE0F77B2A5C}" srcOrd="0" destOrd="0" presId="urn:microsoft.com/office/officeart/2008/layout/HorizontalMultiLevelHierarchy"/>
    <dgm:cxn modelId="{CB31E90A-ACE8-485A-93CC-0AF5B027D749}" type="presOf" srcId="{8F4D6383-A8EA-4E75-AF93-4B8313DB5D85}" destId="{F35440AB-11F5-4549-A3B6-A4B849920293}" srcOrd="1" destOrd="0" presId="urn:microsoft.com/office/officeart/2008/layout/HorizontalMultiLevelHierarchy"/>
    <dgm:cxn modelId="{1539AB11-7E02-4C13-AB68-0575AB11E35A}" type="presOf" srcId="{093BC795-FA23-42E8-8B01-63846D4AE105}" destId="{4094AB1D-887B-4964-838B-F93A9B672E15}" srcOrd="1" destOrd="0" presId="urn:microsoft.com/office/officeart/2008/layout/HorizontalMultiLevelHierarchy"/>
    <dgm:cxn modelId="{4FDAE911-BA32-4E26-9E64-9B892A871E4A}" type="presOf" srcId="{F99E9A49-7A7C-4E81-B4E4-051E92BD36C6}" destId="{3B70E98B-CF65-47F4-B145-B86992D2C471}" srcOrd="1" destOrd="0" presId="urn:microsoft.com/office/officeart/2008/layout/HorizontalMultiLevelHierarchy"/>
    <dgm:cxn modelId="{65644117-4628-47A6-84ED-88FB92F8FC16}" type="presOf" srcId="{E1068FB8-FAE6-4C3A-A344-031DC15E9A59}" destId="{3DBB02DF-528F-4EE1-A5B8-C37408E1E382}" srcOrd="1" destOrd="0" presId="urn:microsoft.com/office/officeart/2008/layout/HorizontalMultiLevelHierarchy"/>
    <dgm:cxn modelId="{54F1DE1E-B010-492D-B1E1-E655F538BB06}" type="presOf" srcId="{E1068FB8-FAE6-4C3A-A344-031DC15E9A59}" destId="{CE125AC5-F56B-4AAB-B667-8C50F79DA271}" srcOrd="0" destOrd="0" presId="urn:microsoft.com/office/officeart/2008/layout/HorizontalMultiLevelHierarchy"/>
    <dgm:cxn modelId="{E37AE824-2D85-4C80-AECD-E12AA29C8570}" type="presOf" srcId="{0DA40B92-1CD9-4339-AAD2-C4948CEA06F1}" destId="{35B60384-E58A-4393-B0FE-59DF8AAA098F}" srcOrd="0" destOrd="0" presId="urn:microsoft.com/office/officeart/2008/layout/HorizontalMultiLevelHierarchy"/>
    <dgm:cxn modelId="{7193C53B-318F-4E47-A1CC-9F84FE1C35E7}" type="presOf" srcId="{52488C51-E646-40B2-A4D4-174C221390BE}" destId="{33CA175C-E00F-4034-AD12-DCF76FBB2F30}" srcOrd="1" destOrd="0" presId="urn:microsoft.com/office/officeart/2008/layout/HorizontalMultiLevelHierarchy"/>
    <dgm:cxn modelId="{899F6F5F-93E6-4C22-A68B-134D14A3F0B1}" srcId="{DE712748-75EA-4894-AE0E-B476A8CAA307}" destId="{EEC55110-7313-486D-A706-323D1E3550E8}" srcOrd="1" destOrd="0" parTransId="{093BC795-FA23-42E8-8B01-63846D4AE105}" sibTransId="{47428EBC-3AF5-4932-A8D1-38DB57FFC217}"/>
    <dgm:cxn modelId="{46F0E962-0B22-4378-BB72-1DDB96B8AD8C}" srcId="{DE712748-75EA-4894-AE0E-B476A8CAA307}" destId="{3B6E2079-3ECC-48A5-BCA5-4C571938A007}" srcOrd="0" destOrd="0" parTransId="{8F4D6383-A8EA-4E75-AF93-4B8313DB5D85}" sibTransId="{6B6010B6-FA90-43A5-80A3-80854B20DE1E}"/>
    <dgm:cxn modelId="{3A73AA4E-A663-4ECD-BD00-ACDB512BACB3}" srcId="{DE712748-75EA-4894-AE0E-B476A8CAA307}" destId="{4D176685-9628-4C7C-BD33-0E8A191B8EF9}" srcOrd="3" destOrd="0" parTransId="{4E6A29C9-C321-45A4-970D-EC1952765280}" sibTransId="{FAB841A5-09C0-4672-B1AD-84F6FDD9D909}"/>
    <dgm:cxn modelId="{E9C2C773-FC4E-448B-95E3-FB978DEE2BDF}" srcId="{DE712748-75EA-4894-AE0E-B476A8CAA307}" destId="{0DA40B92-1CD9-4339-AAD2-C4948CEA06F1}" srcOrd="5" destOrd="0" parTransId="{E1068FB8-FAE6-4C3A-A344-031DC15E9A59}" sibTransId="{F77ACD23-4875-49CC-B1E6-73F169EEE241}"/>
    <dgm:cxn modelId="{A3F76056-7CC9-4B67-9D54-C18C5AE8FB98}" type="presOf" srcId="{8B2B9C97-6398-4CDC-9AF8-597588836B96}" destId="{9D11D098-B8EC-4F5C-A5DB-DBC9936F4C15}" srcOrd="0" destOrd="0" presId="urn:microsoft.com/office/officeart/2008/layout/HorizontalMultiLevelHierarchy"/>
    <dgm:cxn modelId="{A18E1857-FB2F-4538-982C-ACD1BE493AA7}" type="presOf" srcId="{52488C51-E646-40B2-A4D4-174C221390BE}" destId="{4DAB5FFC-E3EC-4002-8359-910693E2F8BB}" srcOrd="0" destOrd="0" presId="urn:microsoft.com/office/officeart/2008/layout/HorizontalMultiLevelHierarchy"/>
    <dgm:cxn modelId="{679F2759-7E19-4448-94FB-756A41E834EB}" type="presOf" srcId="{4D176685-9628-4C7C-BD33-0E8A191B8EF9}" destId="{717C0D5C-F3A6-40A7-8E83-DD92C2406620}" srcOrd="0" destOrd="0" presId="urn:microsoft.com/office/officeart/2008/layout/HorizontalMultiLevelHierarchy"/>
    <dgm:cxn modelId="{39275A8B-FF01-4D36-A8B5-224CF1E1C20B}" type="presOf" srcId="{4E6A29C9-C321-45A4-970D-EC1952765280}" destId="{2135BEE9-7A95-4138-9730-A3589A78F114}" srcOrd="0" destOrd="0" presId="urn:microsoft.com/office/officeart/2008/layout/HorizontalMultiLevelHierarchy"/>
    <dgm:cxn modelId="{039B569A-D8D1-4024-8DA6-E58F3B0F9F05}" srcId="{DE712748-75EA-4894-AE0E-B476A8CAA307}" destId="{8B2B9C97-6398-4CDC-9AF8-597588836B96}" srcOrd="2" destOrd="0" parTransId="{F99E9A49-7A7C-4E81-B4E4-051E92BD36C6}" sibTransId="{70BE5859-64C9-4221-AE23-4A40BD31A14A}"/>
    <dgm:cxn modelId="{CF7BBBB9-36A8-4707-98BC-4D7EDC1CAD3B}" type="presOf" srcId="{4E6A29C9-C321-45A4-970D-EC1952765280}" destId="{55FA7283-271A-44FE-85D0-02B97B893E51}" srcOrd="1" destOrd="0" presId="urn:microsoft.com/office/officeart/2008/layout/HorizontalMultiLevelHierarchy"/>
    <dgm:cxn modelId="{AC34A6BB-9537-4269-A97E-FE30EE722FD2}" srcId="{DE712748-75EA-4894-AE0E-B476A8CAA307}" destId="{4E1C2613-CF7C-4D10-BF3F-BB39A316C5B5}" srcOrd="4" destOrd="0" parTransId="{52488C51-E646-40B2-A4D4-174C221390BE}" sibTransId="{729D5ADD-6E74-45BB-AF09-9FAEBBDF4D30}"/>
    <dgm:cxn modelId="{8B92C7C4-90C7-43F0-B4D6-E41F41003A81}" type="presOf" srcId="{66736F6C-BDAC-445D-A0E4-C158F41AE371}" destId="{42FBAC46-830E-4CFE-9692-B7DFE6919AF0}" srcOrd="0" destOrd="0" presId="urn:microsoft.com/office/officeart/2008/layout/HorizontalMultiLevelHierarchy"/>
    <dgm:cxn modelId="{CB715CC7-0188-4BD9-A67E-D6D5EB520979}" srcId="{66736F6C-BDAC-445D-A0E4-C158F41AE371}" destId="{DE712748-75EA-4894-AE0E-B476A8CAA307}" srcOrd="0" destOrd="0" parTransId="{0F89BBAA-5697-4B6C-AE23-D47408156ABF}" sibTransId="{1297993F-E3E2-415D-B51C-2C35FCF9BD50}"/>
    <dgm:cxn modelId="{9ABDDAD9-2569-403F-BAE6-D711C6D06D85}" type="presOf" srcId="{8F4D6383-A8EA-4E75-AF93-4B8313DB5D85}" destId="{5654203D-44D7-4B8E-A23D-ED90B4A8E546}" srcOrd="0" destOrd="0" presId="urn:microsoft.com/office/officeart/2008/layout/HorizontalMultiLevelHierarchy"/>
    <dgm:cxn modelId="{4B04B1E4-537C-4D30-886D-9BB32F7D65E2}" type="presOf" srcId="{F99E9A49-7A7C-4E81-B4E4-051E92BD36C6}" destId="{EC59C7B8-0886-4634-9EA3-E9B2F6254BC4}" srcOrd="0" destOrd="0" presId="urn:microsoft.com/office/officeart/2008/layout/HorizontalMultiLevelHierarchy"/>
    <dgm:cxn modelId="{04EC4AE5-E6F4-4630-A87A-1C122CBA7AB6}" type="presOf" srcId="{DE712748-75EA-4894-AE0E-B476A8CAA307}" destId="{CEDE8A1D-3573-47AD-A693-366F0CBB4871}" srcOrd="0" destOrd="0" presId="urn:microsoft.com/office/officeart/2008/layout/HorizontalMultiLevelHierarchy"/>
    <dgm:cxn modelId="{45F19FF0-E0AC-4DCE-A039-0B8E19E4B1CC}" type="presOf" srcId="{EEC55110-7313-486D-A706-323D1E3550E8}" destId="{227756B0-66CF-4BAD-A08A-7C9293CFF0AE}" srcOrd="0" destOrd="0" presId="urn:microsoft.com/office/officeart/2008/layout/HorizontalMultiLevelHierarchy"/>
    <dgm:cxn modelId="{BC67ABF8-22A4-4873-8E1F-559FEFEAD02B}" type="presOf" srcId="{3B6E2079-3ECC-48A5-BCA5-4C571938A007}" destId="{7C45F98C-68D2-4B49-B12D-B15558879C13}" srcOrd="0" destOrd="0" presId="urn:microsoft.com/office/officeart/2008/layout/HorizontalMultiLevelHierarchy"/>
    <dgm:cxn modelId="{CC1E9CFA-D906-4A43-98C7-5F142DD41E21}" type="presOf" srcId="{093BC795-FA23-42E8-8B01-63846D4AE105}" destId="{C777912D-22F4-45A3-A220-9333712039E7}" srcOrd="0" destOrd="0" presId="urn:microsoft.com/office/officeart/2008/layout/HorizontalMultiLevelHierarchy"/>
    <dgm:cxn modelId="{ABD3EFD7-326A-465F-ACE4-FBB64A66DAB2}" type="presParOf" srcId="{42FBAC46-830E-4CFE-9692-B7DFE6919AF0}" destId="{58758D09-E9E1-4CF2-98A7-9949D0A67CBE}" srcOrd="0" destOrd="0" presId="urn:microsoft.com/office/officeart/2008/layout/HorizontalMultiLevelHierarchy"/>
    <dgm:cxn modelId="{55463481-3323-4B8E-8A6C-DAB55388EB5E}" type="presParOf" srcId="{58758D09-E9E1-4CF2-98A7-9949D0A67CBE}" destId="{CEDE8A1D-3573-47AD-A693-366F0CBB4871}" srcOrd="0" destOrd="0" presId="urn:microsoft.com/office/officeart/2008/layout/HorizontalMultiLevelHierarchy"/>
    <dgm:cxn modelId="{957D525C-3E24-454F-9542-8CF84C1F150C}" type="presParOf" srcId="{58758D09-E9E1-4CF2-98A7-9949D0A67CBE}" destId="{2CDD8267-704A-4006-AC02-796512361F48}" srcOrd="1" destOrd="0" presId="urn:microsoft.com/office/officeart/2008/layout/HorizontalMultiLevelHierarchy"/>
    <dgm:cxn modelId="{E60B3600-3535-4E9C-BE17-4A3712018608}" type="presParOf" srcId="{2CDD8267-704A-4006-AC02-796512361F48}" destId="{5654203D-44D7-4B8E-A23D-ED90B4A8E546}" srcOrd="0" destOrd="0" presId="urn:microsoft.com/office/officeart/2008/layout/HorizontalMultiLevelHierarchy"/>
    <dgm:cxn modelId="{1EB90BA0-AC93-46C5-8D2A-E87D0C2280A0}" type="presParOf" srcId="{5654203D-44D7-4B8E-A23D-ED90B4A8E546}" destId="{F35440AB-11F5-4549-A3B6-A4B849920293}" srcOrd="0" destOrd="0" presId="urn:microsoft.com/office/officeart/2008/layout/HorizontalMultiLevelHierarchy"/>
    <dgm:cxn modelId="{C231E3C4-D9AC-445F-9288-CA4BDDE75067}" type="presParOf" srcId="{2CDD8267-704A-4006-AC02-796512361F48}" destId="{50C3363F-2D80-4A96-83C9-C552AA68D4CB}" srcOrd="1" destOrd="0" presId="urn:microsoft.com/office/officeart/2008/layout/HorizontalMultiLevelHierarchy"/>
    <dgm:cxn modelId="{ACF81F71-90F4-4F43-B26D-4A661B130D0F}" type="presParOf" srcId="{50C3363F-2D80-4A96-83C9-C552AA68D4CB}" destId="{7C45F98C-68D2-4B49-B12D-B15558879C13}" srcOrd="0" destOrd="0" presId="urn:microsoft.com/office/officeart/2008/layout/HorizontalMultiLevelHierarchy"/>
    <dgm:cxn modelId="{C962D950-91BF-4345-AF3D-D519E91447B6}" type="presParOf" srcId="{50C3363F-2D80-4A96-83C9-C552AA68D4CB}" destId="{AFC214BB-19FF-4139-8838-BE10A9CADF46}" srcOrd="1" destOrd="0" presId="urn:microsoft.com/office/officeart/2008/layout/HorizontalMultiLevelHierarchy"/>
    <dgm:cxn modelId="{CA01A4F6-B182-43C5-B4DC-BF0537385FDD}" type="presParOf" srcId="{2CDD8267-704A-4006-AC02-796512361F48}" destId="{C777912D-22F4-45A3-A220-9333712039E7}" srcOrd="2" destOrd="0" presId="urn:microsoft.com/office/officeart/2008/layout/HorizontalMultiLevelHierarchy"/>
    <dgm:cxn modelId="{D881D143-0EC9-40E6-9F21-EB6E95E8021E}" type="presParOf" srcId="{C777912D-22F4-45A3-A220-9333712039E7}" destId="{4094AB1D-887B-4964-838B-F93A9B672E15}" srcOrd="0" destOrd="0" presId="urn:microsoft.com/office/officeart/2008/layout/HorizontalMultiLevelHierarchy"/>
    <dgm:cxn modelId="{4600ED3C-1F23-4AB1-BE24-E659622A2305}" type="presParOf" srcId="{2CDD8267-704A-4006-AC02-796512361F48}" destId="{43B44814-1735-4C2B-B643-4D54D947284C}" srcOrd="3" destOrd="0" presId="urn:microsoft.com/office/officeart/2008/layout/HorizontalMultiLevelHierarchy"/>
    <dgm:cxn modelId="{D4D423D5-339C-4044-A515-DD6CDDD92D95}" type="presParOf" srcId="{43B44814-1735-4C2B-B643-4D54D947284C}" destId="{227756B0-66CF-4BAD-A08A-7C9293CFF0AE}" srcOrd="0" destOrd="0" presId="urn:microsoft.com/office/officeart/2008/layout/HorizontalMultiLevelHierarchy"/>
    <dgm:cxn modelId="{24F17B28-5205-413C-AD7A-F1E481546F30}" type="presParOf" srcId="{43B44814-1735-4C2B-B643-4D54D947284C}" destId="{C41E1DE7-8A3E-43A3-A985-20B66D10E3E7}" srcOrd="1" destOrd="0" presId="urn:microsoft.com/office/officeart/2008/layout/HorizontalMultiLevelHierarchy"/>
    <dgm:cxn modelId="{E56D2CF2-7083-4AC4-ADE5-F664A1B2C555}" type="presParOf" srcId="{2CDD8267-704A-4006-AC02-796512361F48}" destId="{EC59C7B8-0886-4634-9EA3-E9B2F6254BC4}" srcOrd="4" destOrd="0" presId="urn:microsoft.com/office/officeart/2008/layout/HorizontalMultiLevelHierarchy"/>
    <dgm:cxn modelId="{28A5CBE0-D059-4627-A707-4E2EAF9E3783}" type="presParOf" srcId="{EC59C7B8-0886-4634-9EA3-E9B2F6254BC4}" destId="{3B70E98B-CF65-47F4-B145-B86992D2C471}" srcOrd="0" destOrd="0" presId="urn:microsoft.com/office/officeart/2008/layout/HorizontalMultiLevelHierarchy"/>
    <dgm:cxn modelId="{299466F5-0594-4962-9A0F-C1EEEC26B26D}" type="presParOf" srcId="{2CDD8267-704A-4006-AC02-796512361F48}" destId="{51AF3634-03E7-4288-A699-86C31BF0B40F}" srcOrd="5" destOrd="0" presId="urn:microsoft.com/office/officeart/2008/layout/HorizontalMultiLevelHierarchy"/>
    <dgm:cxn modelId="{1F2EEE54-DE5F-4D29-B3AC-7C7BE969444C}" type="presParOf" srcId="{51AF3634-03E7-4288-A699-86C31BF0B40F}" destId="{9D11D098-B8EC-4F5C-A5DB-DBC9936F4C15}" srcOrd="0" destOrd="0" presId="urn:microsoft.com/office/officeart/2008/layout/HorizontalMultiLevelHierarchy"/>
    <dgm:cxn modelId="{EF104F41-3976-4831-8137-9619A4BCE42C}" type="presParOf" srcId="{51AF3634-03E7-4288-A699-86C31BF0B40F}" destId="{3264ADC8-7FAE-4D7C-BC91-20595CE5D3EB}" srcOrd="1" destOrd="0" presId="urn:microsoft.com/office/officeart/2008/layout/HorizontalMultiLevelHierarchy"/>
    <dgm:cxn modelId="{65BA9AE3-FCA4-4C00-BFD8-6DE0FA1D7FF4}" type="presParOf" srcId="{2CDD8267-704A-4006-AC02-796512361F48}" destId="{2135BEE9-7A95-4138-9730-A3589A78F114}" srcOrd="6" destOrd="0" presId="urn:microsoft.com/office/officeart/2008/layout/HorizontalMultiLevelHierarchy"/>
    <dgm:cxn modelId="{C33DACFD-2D6B-4927-B455-65C95ED303B6}" type="presParOf" srcId="{2135BEE9-7A95-4138-9730-A3589A78F114}" destId="{55FA7283-271A-44FE-85D0-02B97B893E51}" srcOrd="0" destOrd="0" presId="urn:microsoft.com/office/officeart/2008/layout/HorizontalMultiLevelHierarchy"/>
    <dgm:cxn modelId="{C9561800-D6CF-47BD-82A5-EC314CD329C4}" type="presParOf" srcId="{2CDD8267-704A-4006-AC02-796512361F48}" destId="{EC4E3F6A-C19F-4208-A8BF-665260137B5F}" srcOrd="7" destOrd="0" presId="urn:microsoft.com/office/officeart/2008/layout/HorizontalMultiLevelHierarchy"/>
    <dgm:cxn modelId="{8D4464ED-7755-409B-8875-39FF642CB4D2}" type="presParOf" srcId="{EC4E3F6A-C19F-4208-A8BF-665260137B5F}" destId="{717C0D5C-F3A6-40A7-8E83-DD92C2406620}" srcOrd="0" destOrd="0" presId="urn:microsoft.com/office/officeart/2008/layout/HorizontalMultiLevelHierarchy"/>
    <dgm:cxn modelId="{D86E174C-C217-42DE-A934-9452BBB216FF}" type="presParOf" srcId="{EC4E3F6A-C19F-4208-A8BF-665260137B5F}" destId="{29946B7E-E5F8-44F5-874D-ADE04FF318FA}" srcOrd="1" destOrd="0" presId="urn:microsoft.com/office/officeart/2008/layout/HorizontalMultiLevelHierarchy"/>
    <dgm:cxn modelId="{C57C51C3-7CB4-470D-86DD-BF6DF7B5B53F}" type="presParOf" srcId="{2CDD8267-704A-4006-AC02-796512361F48}" destId="{4DAB5FFC-E3EC-4002-8359-910693E2F8BB}" srcOrd="8" destOrd="0" presId="urn:microsoft.com/office/officeart/2008/layout/HorizontalMultiLevelHierarchy"/>
    <dgm:cxn modelId="{E5B3D85C-FD69-4D1E-8468-592661BBA214}" type="presParOf" srcId="{4DAB5FFC-E3EC-4002-8359-910693E2F8BB}" destId="{33CA175C-E00F-4034-AD12-DCF76FBB2F30}" srcOrd="0" destOrd="0" presId="urn:microsoft.com/office/officeart/2008/layout/HorizontalMultiLevelHierarchy"/>
    <dgm:cxn modelId="{767DBB21-8E91-49A9-94A5-DBF0BE791151}" type="presParOf" srcId="{2CDD8267-704A-4006-AC02-796512361F48}" destId="{0E6D202D-4D82-4F39-9AA4-50F7703505C6}" srcOrd="9" destOrd="0" presId="urn:microsoft.com/office/officeart/2008/layout/HorizontalMultiLevelHierarchy"/>
    <dgm:cxn modelId="{9E57E04E-B8EE-4472-A71D-81A3D068A20A}" type="presParOf" srcId="{0E6D202D-4D82-4F39-9AA4-50F7703505C6}" destId="{C545697D-223F-471C-9224-3DE0F77B2A5C}" srcOrd="0" destOrd="0" presId="urn:microsoft.com/office/officeart/2008/layout/HorizontalMultiLevelHierarchy"/>
    <dgm:cxn modelId="{79AB936E-8980-4D0E-A491-6CA2B71DBDDD}" type="presParOf" srcId="{0E6D202D-4D82-4F39-9AA4-50F7703505C6}" destId="{0469916B-F6F2-4A25-86B9-0D5E9889BBEE}" srcOrd="1" destOrd="0" presId="urn:microsoft.com/office/officeart/2008/layout/HorizontalMultiLevelHierarchy"/>
    <dgm:cxn modelId="{6D5815F3-5E0F-4B16-90AE-B3375D11D82F}" type="presParOf" srcId="{2CDD8267-704A-4006-AC02-796512361F48}" destId="{CE125AC5-F56B-4AAB-B667-8C50F79DA271}" srcOrd="10" destOrd="0" presId="urn:microsoft.com/office/officeart/2008/layout/HorizontalMultiLevelHierarchy"/>
    <dgm:cxn modelId="{EF125326-BB95-43A6-AB18-7AA9680CFDA4}" type="presParOf" srcId="{CE125AC5-F56B-4AAB-B667-8C50F79DA271}" destId="{3DBB02DF-528F-4EE1-A5B8-C37408E1E382}" srcOrd="0" destOrd="0" presId="urn:microsoft.com/office/officeart/2008/layout/HorizontalMultiLevelHierarchy"/>
    <dgm:cxn modelId="{EE8A716C-57D7-4ED9-89A1-F497BEC04D28}" type="presParOf" srcId="{2CDD8267-704A-4006-AC02-796512361F48}" destId="{DF428CFA-6D6C-46AA-B559-8B4BEF7B19D9}" srcOrd="11" destOrd="0" presId="urn:microsoft.com/office/officeart/2008/layout/HorizontalMultiLevelHierarchy"/>
    <dgm:cxn modelId="{62392363-0FA5-4F3B-B223-83426603C18B}" type="presParOf" srcId="{DF428CFA-6D6C-46AA-B559-8B4BEF7B19D9}" destId="{35B60384-E58A-4393-B0FE-59DF8AAA098F}" srcOrd="0" destOrd="0" presId="urn:microsoft.com/office/officeart/2008/layout/HorizontalMultiLevelHierarchy"/>
    <dgm:cxn modelId="{EA622782-3AD3-449D-B971-EA51A1351831}" type="presParOf" srcId="{DF428CFA-6D6C-46AA-B559-8B4BEF7B19D9}" destId="{DD64019A-313A-4A8A-BBBB-ACD768C0033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9076A-EAD4-4C77-9C5E-FE843CC8FA83}">
      <dsp:nvSpPr>
        <dsp:cNvPr id="0" name=""/>
        <dsp:cNvSpPr/>
      </dsp:nvSpPr>
      <dsp:spPr>
        <a:xfrm>
          <a:off x="4294" y="1317185"/>
          <a:ext cx="1877826" cy="1126695"/>
        </a:xfrm>
        <a:prstGeom prst="roundRect">
          <a:avLst>
            <a:gd name="adj" fmla="val 10000"/>
          </a:avLst>
        </a:prstGeom>
        <a:solidFill>
          <a:srgbClr val="2FAB8B"/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Quadrant Location</a:t>
          </a:r>
        </a:p>
      </dsp:txBody>
      <dsp:txXfrm>
        <a:off x="37294" y="1350185"/>
        <a:ext cx="1811826" cy="1060695"/>
      </dsp:txXfrm>
    </dsp:sp>
    <dsp:sp modelId="{EA5A3611-F223-4DA1-8A9C-C2DADBC75BE3}">
      <dsp:nvSpPr>
        <dsp:cNvPr id="0" name=""/>
        <dsp:cNvSpPr/>
      </dsp:nvSpPr>
      <dsp:spPr>
        <a:xfrm>
          <a:off x="2069903" y="1647683"/>
          <a:ext cx="398099" cy="4657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7F7F7F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7F7F7F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7F7F7F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069903" y="1740823"/>
        <a:ext cx="278669" cy="279420"/>
      </dsp:txXfrm>
    </dsp:sp>
    <dsp:sp modelId="{1131E89A-D1D7-499E-8915-0EAE563CACFB}">
      <dsp:nvSpPr>
        <dsp:cNvPr id="0" name=""/>
        <dsp:cNvSpPr/>
      </dsp:nvSpPr>
      <dsp:spPr>
        <a:xfrm>
          <a:off x="2633251" y="1317185"/>
          <a:ext cx="1877826" cy="1126695"/>
        </a:xfrm>
        <a:prstGeom prst="roundRect">
          <a:avLst>
            <a:gd name="adj" fmla="val 10000"/>
          </a:avLst>
        </a:prstGeom>
        <a:solidFill>
          <a:srgbClr val="DF4949"/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Size of Location Quotient</a:t>
          </a:r>
        </a:p>
      </dsp:txBody>
      <dsp:txXfrm>
        <a:off x="2666251" y="1350185"/>
        <a:ext cx="1811826" cy="1060695"/>
      </dsp:txXfrm>
    </dsp:sp>
    <dsp:sp modelId="{CE069CE7-91B2-4229-936E-674BCB8BCE11}">
      <dsp:nvSpPr>
        <dsp:cNvPr id="0" name=""/>
        <dsp:cNvSpPr/>
      </dsp:nvSpPr>
      <dsp:spPr>
        <a:xfrm>
          <a:off x="4698860" y="1647683"/>
          <a:ext cx="398099" cy="4657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7F7F7F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7F7F7F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7F7F7F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698860" y="1740823"/>
        <a:ext cx="278669" cy="279420"/>
      </dsp:txXfrm>
    </dsp:sp>
    <dsp:sp modelId="{D9D94487-74C8-42C2-88D5-7EC856D71D37}">
      <dsp:nvSpPr>
        <dsp:cNvPr id="0" name=""/>
        <dsp:cNvSpPr/>
      </dsp:nvSpPr>
      <dsp:spPr>
        <a:xfrm>
          <a:off x="5262208" y="1317185"/>
          <a:ext cx="1877826" cy="1126695"/>
        </a:xfrm>
        <a:prstGeom prst="roundRect">
          <a:avLst>
            <a:gd name="adj" fmla="val 10000"/>
          </a:avLst>
        </a:prstGeom>
        <a:solidFill>
          <a:sysClr val="window" lastClr="FFFFFF">
            <a:lumMod val="5000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Percentage Change in Last 5 Years</a:t>
          </a:r>
        </a:p>
      </dsp:txBody>
      <dsp:txXfrm>
        <a:off x="5295208" y="1350185"/>
        <a:ext cx="1811826" cy="1060695"/>
      </dsp:txXfrm>
    </dsp:sp>
    <dsp:sp modelId="{E2DBF779-8506-435B-9B40-0CFCC8FF4038}">
      <dsp:nvSpPr>
        <dsp:cNvPr id="0" name=""/>
        <dsp:cNvSpPr/>
      </dsp:nvSpPr>
      <dsp:spPr>
        <a:xfrm>
          <a:off x="7327817" y="1647683"/>
          <a:ext cx="398099" cy="4657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7F7F7F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7F7F7F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7F7F7F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327817" y="1740823"/>
        <a:ext cx="278669" cy="279420"/>
      </dsp:txXfrm>
    </dsp:sp>
    <dsp:sp modelId="{3C8C639E-26CF-4F8D-BC71-025ED8928179}">
      <dsp:nvSpPr>
        <dsp:cNvPr id="0" name=""/>
        <dsp:cNvSpPr/>
      </dsp:nvSpPr>
      <dsp:spPr>
        <a:xfrm>
          <a:off x="7891164" y="1317185"/>
          <a:ext cx="1877826" cy="1126695"/>
        </a:xfrm>
        <a:prstGeom prst="roundRect">
          <a:avLst>
            <a:gd name="adj" fmla="val 10000"/>
          </a:avLst>
        </a:prstGeom>
        <a:solidFill>
          <a:srgbClr val="2B2774"/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Number of Employees</a:t>
          </a:r>
        </a:p>
      </dsp:txBody>
      <dsp:txXfrm>
        <a:off x="7924164" y="1350185"/>
        <a:ext cx="1811826" cy="10606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25AC5-F56B-4AAB-B667-8C50F79DA271}">
      <dsp:nvSpPr>
        <dsp:cNvPr id="0" name=""/>
        <dsp:cNvSpPr/>
      </dsp:nvSpPr>
      <dsp:spPr>
        <a:xfrm>
          <a:off x="1478885" y="2032000"/>
          <a:ext cx="367177" cy="1749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588" y="0"/>
              </a:lnTo>
              <a:lnTo>
                <a:pt x="183588" y="1749129"/>
              </a:lnTo>
              <a:lnTo>
                <a:pt x="367177" y="1749129"/>
              </a:lnTo>
            </a:path>
          </a:pathLst>
        </a:custGeom>
        <a:noFill/>
        <a:ln w="12700" cap="flat" cmpd="sng" algn="ctr">
          <a:solidFill>
            <a:srgbClr val="2FAB8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>
            <a:latin typeface="+mn-lt"/>
            <a:cs typeface="Calibri" panose="020F0502020204030204" pitchFamily="34" charset="0"/>
          </a:endParaRPr>
        </a:p>
      </dsp:txBody>
      <dsp:txXfrm>
        <a:off x="1617792" y="2861883"/>
        <a:ext cx="89362" cy="89362"/>
      </dsp:txXfrm>
    </dsp:sp>
    <dsp:sp modelId="{4DAB5FFC-E3EC-4002-8359-910693E2F8BB}">
      <dsp:nvSpPr>
        <dsp:cNvPr id="0" name=""/>
        <dsp:cNvSpPr/>
      </dsp:nvSpPr>
      <dsp:spPr>
        <a:xfrm>
          <a:off x="1478885" y="2032000"/>
          <a:ext cx="367177" cy="1049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588" y="0"/>
              </a:lnTo>
              <a:lnTo>
                <a:pt x="183588" y="1049477"/>
              </a:lnTo>
              <a:lnTo>
                <a:pt x="367177" y="104947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latin typeface="+mn-lt"/>
            <a:cs typeface="Calibri" panose="020F0502020204030204" pitchFamily="34" charset="0"/>
          </a:endParaRPr>
        </a:p>
      </dsp:txBody>
      <dsp:txXfrm>
        <a:off x="1634677" y="2528942"/>
        <a:ext cx="55592" cy="55592"/>
      </dsp:txXfrm>
    </dsp:sp>
    <dsp:sp modelId="{2135BEE9-7A95-4138-9730-A3589A78F114}">
      <dsp:nvSpPr>
        <dsp:cNvPr id="0" name=""/>
        <dsp:cNvSpPr/>
      </dsp:nvSpPr>
      <dsp:spPr>
        <a:xfrm>
          <a:off x="1478885" y="2032000"/>
          <a:ext cx="367177" cy="349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588" y="0"/>
              </a:lnTo>
              <a:lnTo>
                <a:pt x="183588" y="349825"/>
              </a:lnTo>
              <a:lnTo>
                <a:pt x="367177" y="3498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latin typeface="+mn-lt"/>
            <a:cs typeface="Calibri" panose="020F0502020204030204" pitchFamily="34" charset="0"/>
          </a:endParaRPr>
        </a:p>
      </dsp:txBody>
      <dsp:txXfrm>
        <a:off x="1649795" y="2194234"/>
        <a:ext cx="25357" cy="25357"/>
      </dsp:txXfrm>
    </dsp:sp>
    <dsp:sp modelId="{EC59C7B8-0886-4634-9EA3-E9B2F6254BC4}">
      <dsp:nvSpPr>
        <dsp:cNvPr id="0" name=""/>
        <dsp:cNvSpPr/>
      </dsp:nvSpPr>
      <dsp:spPr>
        <a:xfrm>
          <a:off x="1478885" y="1682174"/>
          <a:ext cx="367177" cy="349825"/>
        </a:xfrm>
        <a:custGeom>
          <a:avLst/>
          <a:gdLst/>
          <a:ahLst/>
          <a:cxnLst/>
          <a:rect l="0" t="0" r="0" b="0"/>
          <a:pathLst>
            <a:path>
              <a:moveTo>
                <a:pt x="0" y="349825"/>
              </a:moveTo>
              <a:lnTo>
                <a:pt x="183588" y="349825"/>
              </a:lnTo>
              <a:lnTo>
                <a:pt x="183588" y="0"/>
              </a:lnTo>
              <a:lnTo>
                <a:pt x="36717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latin typeface="+mn-lt"/>
            <a:cs typeface="Calibri" panose="020F0502020204030204" pitchFamily="34" charset="0"/>
          </a:endParaRPr>
        </a:p>
      </dsp:txBody>
      <dsp:txXfrm>
        <a:off x="1649795" y="1844408"/>
        <a:ext cx="25357" cy="25357"/>
      </dsp:txXfrm>
    </dsp:sp>
    <dsp:sp modelId="{C777912D-22F4-45A3-A220-9333712039E7}">
      <dsp:nvSpPr>
        <dsp:cNvPr id="0" name=""/>
        <dsp:cNvSpPr/>
      </dsp:nvSpPr>
      <dsp:spPr>
        <a:xfrm>
          <a:off x="1478885" y="982522"/>
          <a:ext cx="367177" cy="1049477"/>
        </a:xfrm>
        <a:custGeom>
          <a:avLst/>
          <a:gdLst/>
          <a:ahLst/>
          <a:cxnLst/>
          <a:rect l="0" t="0" r="0" b="0"/>
          <a:pathLst>
            <a:path>
              <a:moveTo>
                <a:pt x="0" y="1049477"/>
              </a:moveTo>
              <a:lnTo>
                <a:pt x="183588" y="1049477"/>
              </a:lnTo>
              <a:lnTo>
                <a:pt x="183588" y="0"/>
              </a:lnTo>
              <a:lnTo>
                <a:pt x="36717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latin typeface="+mn-lt"/>
            <a:cs typeface="Calibri" panose="020F0502020204030204" pitchFamily="34" charset="0"/>
          </a:endParaRPr>
        </a:p>
      </dsp:txBody>
      <dsp:txXfrm>
        <a:off x="1634677" y="1479464"/>
        <a:ext cx="55592" cy="55592"/>
      </dsp:txXfrm>
    </dsp:sp>
    <dsp:sp modelId="{5654203D-44D7-4B8E-A23D-ED90B4A8E546}">
      <dsp:nvSpPr>
        <dsp:cNvPr id="0" name=""/>
        <dsp:cNvSpPr/>
      </dsp:nvSpPr>
      <dsp:spPr>
        <a:xfrm>
          <a:off x="1478885" y="282870"/>
          <a:ext cx="367177" cy="1749129"/>
        </a:xfrm>
        <a:custGeom>
          <a:avLst/>
          <a:gdLst/>
          <a:ahLst/>
          <a:cxnLst/>
          <a:rect l="0" t="0" r="0" b="0"/>
          <a:pathLst>
            <a:path>
              <a:moveTo>
                <a:pt x="0" y="1749129"/>
              </a:moveTo>
              <a:lnTo>
                <a:pt x="183588" y="1749129"/>
              </a:lnTo>
              <a:lnTo>
                <a:pt x="183588" y="0"/>
              </a:lnTo>
              <a:lnTo>
                <a:pt x="367177" y="0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>
            <a:latin typeface="+mn-lt"/>
            <a:cs typeface="Calibri" panose="020F0502020204030204" pitchFamily="34" charset="0"/>
          </a:endParaRPr>
        </a:p>
      </dsp:txBody>
      <dsp:txXfrm>
        <a:off x="1617792" y="1112754"/>
        <a:ext cx="89362" cy="89362"/>
      </dsp:txXfrm>
    </dsp:sp>
    <dsp:sp modelId="{CEDE8A1D-3573-47AD-A693-366F0CBB4871}">
      <dsp:nvSpPr>
        <dsp:cNvPr id="0" name=""/>
        <dsp:cNvSpPr/>
      </dsp:nvSpPr>
      <dsp:spPr>
        <a:xfrm rot="16200000">
          <a:off x="-326453" y="1699612"/>
          <a:ext cx="2945901" cy="664775"/>
        </a:xfrm>
        <a:prstGeom prst="rect">
          <a:avLst/>
        </a:prstGeom>
        <a:solidFill>
          <a:srgbClr val="2B2774"/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Calibri" panose="020F0502020204030204" pitchFamily="34" charset="0"/>
            </a:rPr>
            <a:t>Manufacturing                     Super-Cluster</a:t>
          </a:r>
        </a:p>
      </dsp:txBody>
      <dsp:txXfrm>
        <a:off x="-326453" y="1699612"/>
        <a:ext cx="2945901" cy="664775"/>
      </dsp:txXfrm>
    </dsp:sp>
    <dsp:sp modelId="{7C45F98C-68D2-4B49-B12D-B15558879C13}">
      <dsp:nvSpPr>
        <dsp:cNvPr id="0" name=""/>
        <dsp:cNvSpPr/>
      </dsp:nvSpPr>
      <dsp:spPr>
        <a:xfrm>
          <a:off x="1846062" y="3010"/>
          <a:ext cx="5934335" cy="559721"/>
        </a:xfrm>
        <a:prstGeom prst="rect">
          <a:avLst/>
        </a:prstGeom>
        <a:solidFill>
          <a:schemeClr val="bg2">
            <a:lumMod val="6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Computer &amp; Electronic Product Manufacturing </a:t>
          </a:r>
        </a:p>
      </dsp:txBody>
      <dsp:txXfrm>
        <a:off x="1846062" y="3010"/>
        <a:ext cx="5934335" cy="559721"/>
      </dsp:txXfrm>
    </dsp:sp>
    <dsp:sp modelId="{227756B0-66CF-4BAD-A08A-7C9293CFF0AE}">
      <dsp:nvSpPr>
        <dsp:cNvPr id="0" name=""/>
        <dsp:cNvSpPr/>
      </dsp:nvSpPr>
      <dsp:spPr>
        <a:xfrm>
          <a:off x="1846062" y="702661"/>
          <a:ext cx="5934335" cy="559721"/>
        </a:xfrm>
        <a:prstGeom prst="rect">
          <a:avLst/>
        </a:prstGeom>
        <a:solidFill>
          <a:schemeClr val="bg2">
            <a:lumMod val="6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Electric Equipment, Appliances &amp; Component Manufacturing </a:t>
          </a:r>
        </a:p>
      </dsp:txBody>
      <dsp:txXfrm>
        <a:off x="1846062" y="702661"/>
        <a:ext cx="5934335" cy="559721"/>
      </dsp:txXfrm>
    </dsp:sp>
    <dsp:sp modelId="{9D11D098-B8EC-4F5C-A5DB-DBC9936F4C15}">
      <dsp:nvSpPr>
        <dsp:cNvPr id="0" name=""/>
        <dsp:cNvSpPr/>
      </dsp:nvSpPr>
      <dsp:spPr>
        <a:xfrm>
          <a:off x="1846062" y="1402313"/>
          <a:ext cx="5925395" cy="559721"/>
        </a:xfrm>
        <a:prstGeom prst="rect">
          <a:avLst/>
        </a:prstGeom>
        <a:solidFill>
          <a:schemeClr val="bg2">
            <a:lumMod val="6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Fabricated Metal Product Manufacturing</a:t>
          </a:r>
        </a:p>
      </dsp:txBody>
      <dsp:txXfrm>
        <a:off x="1846062" y="1402313"/>
        <a:ext cx="5925395" cy="559721"/>
      </dsp:txXfrm>
    </dsp:sp>
    <dsp:sp modelId="{717C0D5C-F3A6-40A7-8E83-DD92C2406620}">
      <dsp:nvSpPr>
        <dsp:cNvPr id="0" name=""/>
        <dsp:cNvSpPr/>
      </dsp:nvSpPr>
      <dsp:spPr>
        <a:xfrm>
          <a:off x="1846062" y="2101965"/>
          <a:ext cx="5934335" cy="559721"/>
        </a:xfrm>
        <a:prstGeom prst="rect">
          <a:avLst/>
        </a:prstGeom>
        <a:solidFill>
          <a:schemeClr val="bg2">
            <a:lumMod val="6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Machinery Manufacturing</a:t>
          </a:r>
        </a:p>
      </dsp:txBody>
      <dsp:txXfrm>
        <a:off x="1846062" y="2101965"/>
        <a:ext cx="5934335" cy="559721"/>
      </dsp:txXfrm>
    </dsp:sp>
    <dsp:sp modelId="{C545697D-223F-471C-9224-3DE0F77B2A5C}">
      <dsp:nvSpPr>
        <dsp:cNvPr id="0" name=""/>
        <dsp:cNvSpPr/>
      </dsp:nvSpPr>
      <dsp:spPr>
        <a:xfrm>
          <a:off x="1846062" y="2801616"/>
          <a:ext cx="5915499" cy="559721"/>
        </a:xfrm>
        <a:prstGeom prst="rect">
          <a:avLst/>
        </a:prstGeom>
        <a:solidFill>
          <a:schemeClr val="bg2">
            <a:lumMod val="6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Primary Metal Manufacturing</a:t>
          </a:r>
        </a:p>
      </dsp:txBody>
      <dsp:txXfrm>
        <a:off x="1846062" y="2801616"/>
        <a:ext cx="5915499" cy="559721"/>
      </dsp:txXfrm>
    </dsp:sp>
    <dsp:sp modelId="{35B60384-E58A-4393-B0FE-59DF8AAA098F}">
      <dsp:nvSpPr>
        <dsp:cNvPr id="0" name=""/>
        <dsp:cNvSpPr/>
      </dsp:nvSpPr>
      <dsp:spPr>
        <a:xfrm>
          <a:off x="1846062" y="3501268"/>
          <a:ext cx="5896663" cy="559721"/>
        </a:xfrm>
        <a:prstGeom prst="rect">
          <a:avLst/>
        </a:prstGeom>
        <a:solidFill>
          <a:schemeClr val="bg2">
            <a:lumMod val="6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Transportation Equipment Manufacturing </a:t>
          </a:r>
        </a:p>
      </dsp:txBody>
      <dsp:txXfrm>
        <a:off x="1846062" y="3501268"/>
        <a:ext cx="5896663" cy="559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74EA5-3A05-4289-AF13-D1F90C13789D}" type="datetimeFigureOut">
              <a:rPr lang="en-US" smtClean="0"/>
              <a:t>12/9/2024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EF192-134D-4AB5-A9B1-386EA59CF4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877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6A24B-926E-40EB-9E1B-5321DC3775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713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92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6A24B-926E-40EB-9E1B-5321DC3775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575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6A24B-926E-40EB-9E1B-5321DC3775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740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Chicago-Naperville-Elgin, IL-IN contains Lake, Cook, Will, DuPage, Grundy, Kendall, Kane, DeKalb, and McHenry counties in IL; and Lake, Porter, Newton, and Jasper counties in 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6A24B-926E-40EB-9E1B-5321DC3775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6A24B-926E-40EB-9E1B-5321DC3775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6A24B-926E-40EB-9E1B-5321DC3775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298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C7D4C-E54C-6D43-6BC1-FFCB95EE5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359EB3-5642-DE51-A6BB-7631D15ED9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DE9FF3-877B-B21B-D085-B5292938E8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15530-71CD-1CCE-36A7-3C6594C7BD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6A24B-926E-40EB-9E1B-5321DC3775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943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0D212-ECCE-A873-76B2-0058C5BE6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8DF5DC-C6C1-9761-4EC6-11F54AB743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6CCA08-2880-C8A4-06F8-DAC53ACDA3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94324-465B-7434-E37D-D48A434981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6A24B-926E-40EB-9E1B-5321DC3775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742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77EE4F-13E1-4350-9AD7-13002454FC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291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817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2999"/>
            <a:ext cx="10363200" cy="9144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914400" y="2971800"/>
            <a:ext cx="6705600" cy="274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8229600" y="2971800"/>
            <a:ext cx="3048000" cy="274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1"/>
            <a:ext cx="10363200" cy="4519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10886832" y="6589188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rgbClr val="323232">
                    <a:lumMod val="60000"/>
                    <a:lumOff val="40000"/>
                  </a:srgbClr>
                </a:solidFill>
              </a:rPr>
              <a:pPr algn="r"/>
              <a:t>‹#›</a:t>
            </a:fld>
            <a:endParaRPr lang="en-US" sz="800" dirty="0">
              <a:solidFill>
                <a:srgbClr val="32323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64566"/>
            <a:ext cx="6705600" cy="1477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</p:spTree>
    <p:extLst>
      <p:ext uri="{BB962C8B-B14F-4D97-AF65-F5344CB8AC3E}">
        <p14:creationId xmlns:p14="http://schemas.microsoft.com/office/powerpoint/2010/main" val="91939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2999"/>
            <a:ext cx="10363200" cy="9144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914400" y="2971800"/>
            <a:ext cx="3048000" cy="274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4572000" y="2971800"/>
            <a:ext cx="6705600" cy="274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1"/>
            <a:ext cx="10363200" cy="4519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Box 40"/>
          <p:cNvSpPr txBox="1"/>
          <p:nvPr userDrawn="1"/>
        </p:nvSpPr>
        <p:spPr>
          <a:xfrm>
            <a:off x="10886832" y="6589188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rgbClr val="323232">
                    <a:lumMod val="60000"/>
                    <a:lumOff val="40000"/>
                  </a:srgbClr>
                </a:solidFill>
              </a:rPr>
              <a:pPr algn="r"/>
              <a:t>‹#›</a:t>
            </a:fld>
            <a:endParaRPr lang="en-US" sz="800" dirty="0">
              <a:solidFill>
                <a:srgbClr val="32323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64566"/>
            <a:ext cx="6705600" cy="1477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</p:spTree>
    <p:extLst>
      <p:ext uri="{BB962C8B-B14F-4D97-AF65-F5344CB8AC3E}">
        <p14:creationId xmlns:p14="http://schemas.microsoft.com/office/powerpoint/2010/main" val="257761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2999"/>
            <a:ext cx="10363200" cy="91440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86832" y="6589188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rgbClr val="323232">
                    <a:lumMod val="60000"/>
                    <a:lumOff val="40000"/>
                  </a:srgbClr>
                </a:solidFill>
              </a:rPr>
              <a:pPr algn="r"/>
              <a:t>‹#›</a:t>
            </a:fld>
            <a:endParaRPr lang="en-US" sz="800" dirty="0">
              <a:solidFill>
                <a:srgbClr val="32323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64566"/>
            <a:ext cx="6705600" cy="1477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1"/>
            <a:ext cx="10363200" cy="4519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10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2999"/>
            <a:ext cx="10363200" cy="91440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86832" y="6589188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rgbClr val="323232">
                    <a:lumMod val="60000"/>
                    <a:lumOff val="40000"/>
                  </a:srgbClr>
                </a:solidFill>
              </a:rPr>
              <a:pPr algn="r"/>
              <a:t>‹#›</a:t>
            </a:fld>
            <a:endParaRPr lang="en-US" sz="800" dirty="0">
              <a:solidFill>
                <a:srgbClr val="32323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64566"/>
            <a:ext cx="6705600" cy="1477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1"/>
            <a:ext cx="10363200" cy="4519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 userDrawn="1">
            <p:ph type="chart" sz="quarter" idx="29" hasCustomPrompt="1"/>
          </p:nvPr>
        </p:nvSpPr>
        <p:spPr>
          <a:xfrm>
            <a:off x="914400" y="2057400"/>
            <a:ext cx="10363200" cy="40005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insert chart from template</a:t>
            </a:r>
          </a:p>
        </p:txBody>
      </p:sp>
    </p:spTree>
    <p:extLst>
      <p:ext uri="{BB962C8B-B14F-4D97-AF65-F5344CB8AC3E}">
        <p14:creationId xmlns:p14="http://schemas.microsoft.com/office/powerpoint/2010/main" val="68947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Dark">
    <p:bg>
      <p:bgPr>
        <a:gradFill>
          <a:gsLst>
            <a:gs pos="0">
              <a:schemeClr val="accent1"/>
            </a:gs>
            <a:gs pos="77000">
              <a:schemeClr val="accent1">
                <a:lumMod val="3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 bwMode="ltGray">
          <a:xfrm>
            <a:off x="-8467" y="12700"/>
            <a:ext cx="7992533" cy="6840538"/>
          </a:xfrm>
          <a:custGeom>
            <a:avLst/>
            <a:gdLst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6057900 w 6057900"/>
              <a:gd name="connsiteY2" fmla="*/ 0 h 6851650"/>
              <a:gd name="connsiteX3" fmla="*/ 1911350 w 6057900"/>
              <a:gd name="connsiteY3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40538"/>
              <a:gd name="connsiteX1" fmla="*/ 2381 w 6057900"/>
              <a:gd name="connsiteY1" fmla="*/ 6839744 h 6840538"/>
              <a:gd name="connsiteX2" fmla="*/ 84931 w 6057900"/>
              <a:gd name="connsiteY2" fmla="*/ 6840538 h 6840538"/>
              <a:gd name="connsiteX3" fmla="*/ 6057900 w 6057900"/>
              <a:gd name="connsiteY3" fmla="*/ 0 h 6840538"/>
              <a:gd name="connsiteX4" fmla="*/ 1911350 w 6057900"/>
              <a:gd name="connsiteY4" fmla="*/ 0 h 6840538"/>
              <a:gd name="connsiteX0" fmla="*/ 0 w 5994400"/>
              <a:gd name="connsiteY0" fmla="*/ 1117600 h 6840538"/>
              <a:gd name="connsiteX1" fmla="*/ 2381 w 5994400"/>
              <a:gd name="connsiteY1" fmla="*/ 6839744 h 6840538"/>
              <a:gd name="connsiteX2" fmla="*/ 84931 w 5994400"/>
              <a:gd name="connsiteY2" fmla="*/ 6840538 h 6840538"/>
              <a:gd name="connsiteX3" fmla="*/ 5994400 w 5994400"/>
              <a:gd name="connsiteY3" fmla="*/ 0 h 6840538"/>
              <a:gd name="connsiteX4" fmla="*/ 1911350 w 5994400"/>
              <a:gd name="connsiteY4" fmla="*/ 0 h 684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4400" h="6840538">
                <a:moveTo>
                  <a:pt x="0" y="1117600"/>
                </a:moveTo>
                <a:cubicBezTo>
                  <a:pt x="794" y="3024981"/>
                  <a:pt x="1587" y="4932363"/>
                  <a:pt x="2381" y="6839744"/>
                </a:cubicBezTo>
                <a:lnTo>
                  <a:pt x="84931" y="6840538"/>
                </a:lnTo>
                <a:lnTo>
                  <a:pt x="5994400" y="0"/>
                </a:lnTo>
                <a:lnTo>
                  <a:pt x="1911350" y="0"/>
                </a:lnTo>
              </a:path>
            </a:pathLst>
          </a:custGeom>
          <a:gradFill flip="none" rotWithShape="1"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3500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59" y="1905001"/>
            <a:ext cx="10364549" cy="222526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5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13692" y="4620890"/>
            <a:ext cx="10366800" cy="14157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1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11442" y="1732950"/>
            <a:ext cx="10369117" cy="2672550"/>
            <a:chOff x="914400" y="1732950"/>
            <a:chExt cx="7316788" cy="2672550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914400" y="1732950"/>
              <a:ext cx="7315200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915988" y="4302313"/>
              <a:ext cx="7315200" cy="103187"/>
            </a:xfrm>
            <a:custGeom>
              <a:avLst/>
              <a:gdLst>
                <a:gd name="T0" fmla="*/ 0 w 4608"/>
                <a:gd name="T1" fmla="*/ 0 h 65"/>
                <a:gd name="T2" fmla="*/ 224 w 4608"/>
                <a:gd name="T3" fmla="*/ 0 h 65"/>
                <a:gd name="T4" fmla="*/ 286 w 4608"/>
                <a:gd name="T5" fmla="*/ 65 h 65"/>
                <a:gd name="T6" fmla="*/ 349 w 4608"/>
                <a:gd name="T7" fmla="*/ 0 h 65"/>
                <a:gd name="T8" fmla="*/ 4608 w 460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65">
                  <a:moveTo>
                    <a:pt x="0" y="0"/>
                  </a:moveTo>
                  <a:lnTo>
                    <a:pt x="224" y="0"/>
                  </a:lnTo>
                  <a:lnTo>
                    <a:pt x="286" y="65"/>
                  </a:lnTo>
                  <a:lnTo>
                    <a:pt x="349" y="0"/>
                  </a:lnTo>
                  <a:lnTo>
                    <a:pt x="4608" y="0"/>
                  </a:lnTo>
                </a:path>
              </a:pathLst>
            </a:custGeom>
            <a:noFill/>
            <a:ln w="9525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rgbClr val="323232">
                    <a:lumMod val="20000"/>
                    <a:lumOff val="80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607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508" y="1905001"/>
            <a:ext cx="10366800" cy="222526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5000"/>
              </a:lnSpc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11441" y="4620890"/>
            <a:ext cx="10369051" cy="14157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1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11508" y="1732950"/>
            <a:ext cx="10369051" cy="2672550"/>
            <a:chOff x="914400" y="1732950"/>
            <a:chExt cx="7316788" cy="2672550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914400" y="1732950"/>
              <a:ext cx="7315200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915988" y="4302313"/>
              <a:ext cx="7315200" cy="103187"/>
            </a:xfrm>
            <a:custGeom>
              <a:avLst/>
              <a:gdLst>
                <a:gd name="T0" fmla="*/ 0 w 4608"/>
                <a:gd name="T1" fmla="*/ 0 h 65"/>
                <a:gd name="T2" fmla="*/ 224 w 4608"/>
                <a:gd name="T3" fmla="*/ 0 h 65"/>
                <a:gd name="T4" fmla="*/ 286 w 4608"/>
                <a:gd name="T5" fmla="*/ 65 h 65"/>
                <a:gd name="T6" fmla="*/ 349 w 4608"/>
                <a:gd name="T7" fmla="*/ 0 h 65"/>
                <a:gd name="T8" fmla="*/ 4608 w 460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65">
                  <a:moveTo>
                    <a:pt x="0" y="0"/>
                  </a:moveTo>
                  <a:lnTo>
                    <a:pt x="224" y="0"/>
                  </a:lnTo>
                  <a:lnTo>
                    <a:pt x="286" y="65"/>
                  </a:lnTo>
                  <a:lnTo>
                    <a:pt x="349" y="0"/>
                  </a:lnTo>
                  <a:lnTo>
                    <a:pt x="4608" y="0"/>
                  </a:lnTo>
                </a:path>
              </a:pathLst>
            </a:custGeom>
            <a:noFill/>
            <a:ln w="95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090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 userDrawn="1"/>
        </p:nvSpPr>
        <p:spPr>
          <a:xfrm>
            <a:off x="10886832" y="6589188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rgbClr val="323232">
                    <a:lumMod val="60000"/>
                    <a:lumOff val="40000"/>
                  </a:srgbClr>
                </a:solidFill>
              </a:rPr>
              <a:pPr algn="r"/>
              <a:t>‹#›</a:t>
            </a:fld>
            <a:endParaRPr lang="en-US" sz="800" dirty="0">
              <a:solidFill>
                <a:srgbClr val="32323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64566"/>
            <a:ext cx="6705600" cy="1477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1"/>
            <a:ext cx="12192000" cy="6908105"/>
            <a:chOff x="0" y="0"/>
            <a:chExt cx="9144000" cy="6908105"/>
          </a:xfrm>
        </p:grpSpPr>
        <p:grpSp>
          <p:nvGrpSpPr>
            <p:cNvPr id="30" name="Group 29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solidFill>
              <a:schemeClr val="bg1">
                <a:lumMod val="95000"/>
              </a:schemeClr>
            </a:solidFill>
          </p:grpSpPr>
          <p:sp>
            <p:nvSpPr>
              <p:cNvPr id="46" name="Rectangle 45"/>
              <p:cNvSpPr>
                <a:spLocks noChangeAspect="1"/>
              </p:cNvSpPr>
              <p:nvPr/>
            </p:nvSpPr>
            <p:spPr>
              <a:xfrm>
                <a:off x="0" y="0"/>
                <a:ext cx="6858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F26531"/>
                  </a:solidFill>
                </a:endParaRPr>
              </a:p>
            </p:txBody>
          </p:sp>
          <p:sp>
            <p:nvSpPr>
              <p:cNvPr id="47" name="Rectangle 46"/>
              <p:cNvSpPr>
                <a:spLocks noChangeAspect="1"/>
              </p:cNvSpPr>
              <p:nvPr/>
            </p:nvSpPr>
            <p:spPr>
              <a:xfrm>
                <a:off x="8458200" y="0"/>
                <a:ext cx="6858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F26531"/>
                  </a:solidFill>
                </a:endParaRPr>
              </a:p>
            </p:txBody>
          </p:sp>
          <p:sp>
            <p:nvSpPr>
              <p:cNvPr id="48" name="Rectangle 47"/>
              <p:cNvSpPr>
                <a:spLocks noChangeAspect="1"/>
              </p:cNvSpPr>
              <p:nvPr/>
            </p:nvSpPr>
            <p:spPr>
              <a:xfrm>
                <a:off x="0" y="0"/>
                <a:ext cx="8458200" cy="685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F26531"/>
                  </a:solidFill>
                </a:endParaRPr>
              </a:p>
            </p:txBody>
          </p:sp>
          <p:sp>
            <p:nvSpPr>
              <p:cNvPr id="49" name="Rectangle 48"/>
              <p:cNvSpPr>
                <a:spLocks noChangeAspect="1"/>
              </p:cNvSpPr>
              <p:nvPr/>
            </p:nvSpPr>
            <p:spPr>
              <a:xfrm>
                <a:off x="0" y="6172200"/>
                <a:ext cx="9144000" cy="685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F26531"/>
                  </a:solidFill>
                </a:endParaRPr>
              </a:p>
            </p:txBody>
          </p:sp>
        </p:grpSp>
        <p:cxnSp>
          <p:nvCxnSpPr>
            <p:cNvPr id="31" name="Straight Connector 30"/>
            <p:cNvCxnSpPr/>
            <p:nvPr userDrawn="1"/>
          </p:nvCxnSpPr>
          <p:spPr>
            <a:xfrm flipV="1">
              <a:off x="685800" y="0"/>
              <a:ext cx="0" cy="6858001"/>
            </a:xfrm>
            <a:prstGeom prst="line">
              <a:avLst/>
            </a:prstGeom>
            <a:ln w="3175">
              <a:solidFill>
                <a:srgbClr val="FF00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 flipV="1">
              <a:off x="8458200" y="0"/>
              <a:ext cx="0" cy="6858001"/>
            </a:xfrm>
            <a:prstGeom prst="line">
              <a:avLst/>
            </a:prstGeom>
            <a:ln w="3175">
              <a:solidFill>
                <a:srgbClr val="FF00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 userDrawn="1"/>
          </p:nvGrpSpPr>
          <p:grpSpPr>
            <a:xfrm>
              <a:off x="5715000" y="0"/>
              <a:ext cx="457200" cy="6908105"/>
              <a:chOff x="2956470" y="50104"/>
              <a:chExt cx="457200" cy="6858001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flipV="1">
                <a:off x="2956470" y="50104"/>
                <a:ext cx="0" cy="6858001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3413670" y="50104"/>
                <a:ext cx="0" cy="6858001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/>
            <p:cNvCxnSpPr/>
            <p:nvPr userDrawn="1"/>
          </p:nvCxnSpPr>
          <p:spPr>
            <a:xfrm rot="5400000" flipV="1">
              <a:off x="4572000" y="-3886200"/>
              <a:ext cx="0" cy="9144000"/>
            </a:xfrm>
            <a:prstGeom prst="line">
              <a:avLst/>
            </a:prstGeom>
            <a:ln w="3175">
              <a:solidFill>
                <a:srgbClr val="FF00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 userDrawn="1"/>
          </p:nvGrpSpPr>
          <p:grpSpPr>
            <a:xfrm>
              <a:off x="0" y="1143000"/>
              <a:ext cx="9144000" cy="914400"/>
              <a:chOff x="0" y="1143000"/>
              <a:chExt cx="9144000" cy="914400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rot="5400000" flipV="1">
                <a:off x="4572000" y="-2514600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V="1">
                <a:off x="4572000" y="-3429000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 userDrawn="1"/>
          </p:nvGrpSpPr>
          <p:grpSpPr>
            <a:xfrm>
              <a:off x="0" y="2971800"/>
              <a:ext cx="9144000" cy="914400"/>
              <a:chOff x="0" y="1143000"/>
              <a:chExt cx="9144000" cy="91440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rot="5400000" flipV="1">
                <a:off x="4572000" y="-2514600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V="1">
                <a:off x="4572000" y="-3429000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 userDrawn="1"/>
          </p:nvGrpSpPr>
          <p:grpSpPr>
            <a:xfrm>
              <a:off x="0" y="4800602"/>
              <a:ext cx="9144000" cy="914400"/>
              <a:chOff x="0" y="1143000"/>
              <a:chExt cx="9144000" cy="91440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rot="5400000" flipV="1">
                <a:off x="4572000" y="-2514600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V="1">
                <a:off x="4572000" y="-3429000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 userDrawn="1"/>
          </p:nvGrpSpPr>
          <p:grpSpPr>
            <a:xfrm>
              <a:off x="2971800" y="0"/>
              <a:ext cx="457200" cy="6908105"/>
              <a:chOff x="2956470" y="50104"/>
              <a:chExt cx="457200" cy="6858001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flipV="1">
                <a:off x="2956470" y="50104"/>
                <a:ext cx="0" cy="6858001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V="1">
                <a:off x="3413670" y="50104"/>
                <a:ext cx="0" cy="6858001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7107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gradFill>
          <a:gsLst>
            <a:gs pos="0">
              <a:schemeClr val="accent1"/>
            </a:gs>
            <a:gs pos="77000">
              <a:schemeClr val="accent1">
                <a:lumMod val="3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 bwMode="ltGray">
          <a:xfrm>
            <a:off x="-8467" y="12700"/>
            <a:ext cx="7992533" cy="6840538"/>
          </a:xfrm>
          <a:custGeom>
            <a:avLst/>
            <a:gdLst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6057900 w 6057900"/>
              <a:gd name="connsiteY2" fmla="*/ 0 h 6851650"/>
              <a:gd name="connsiteX3" fmla="*/ 1911350 w 6057900"/>
              <a:gd name="connsiteY3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40538"/>
              <a:gd name="connsiteX1" fmla="*/ 2381 w 6057900"/>
              <a:gd name="connsiteY1" fmla="*/ 6839744 h 6840538"/>
              <a:gd name="connsiteX2" fmla="*/ 84931 w 6057900"/>
              <a:gd name="connsiteY2" fmla="*/ 6840538 h 6840538"/>
              <a:gd name="connsiteX3" fmla="*/ 6057900 w 6057900"/>
              <a:gd name="connsiteY3" fmla="*/ 0 h 6840538"/>
              <a:gd name="connsiteX4" fmla="*/ 1911350 w 6057900"/>
              <a:gd name="connsiteY4" fmla="*/ 0 h 6840538"/>
              <a:gd name="connsiteX0" fmla="*/ 0 w 5994400"/>
              <a:gd name="connsiteY0" fmla="*/ 1117600 h 6840538"/>
              <a:gd name="connsiteX1" fmla="*/ 2381 w 5994400"/>
              <a:gd name="connsiteY1" fmla="*/ 6839744 h 6840538"/>
              <a:gd name="connsiteX2" fmla="*/ 84931 w 5994400"/>
              <a:gd name="connsiteY2" fmla="*/ 6840538 h 6840538"/>
              <a:gd name="connsiteX3" fmla="*/ 5994400 w 5994400"/>
              <a:gd name="connsiteY3" fmla="*/ 0 h 6840538"/>
              <a:gd name="connsiteX4" fmla="*/ 1911350 w 5994400"/>
              <a:gd name="connsiteY4" fmla="*/ 0 h 684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4400" h="6840538">
                <a:moveTo>
                  <a:pt x="0" y="1117600"/>
                </a:moveTo>
                <a:cubicBezTo>
                  <a:pt x="794" y="3024981"/>
                  <a:pt x="1587" y="4932363"/>
                  <a:pt x="2381" y="6839744"/>
                </a:cubicBezTo>
                <a:lnTo>
                  <a:pt x="84931" y="6840538"/>
                </a:lnTo>
                <a:lnTo>
                  <a:pt x="5994400" y="0"/>
                </a:lnTo>
                <a:lnTo>
                  <a:pt x="1911350" y="0"/>
                </a:lnTo>
              </a:path>
            </a:pathLst>
          </a:custGeom>
          <a:gradFill flip="none" rotWithShape="1"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3500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673" y="1905001"/>
            <a:ext cx="10375675" cy="2225262"/>
          </a:xfrm>
          <a:prstGeom prst="rect">
            <a:avLst/>
          </a:prstGeom>
        </p:spPr>
        <p:txBody>
          <a:bodyPr anchor="ctr"/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899605" y="4620890"/>
            <a:ext cx="10377927" cy="14157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100" b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04048" y="1732950"/>
            <a:ext cx="10373553" cy="2672550"/>
            <a:chOff x="914400" y="1732950"/>
            <a:chExt cx="7316788" cy="2672550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914400" y="1732950"/>
              <a:ext cx="73152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915988" y="4302313"/>
              <a:ext cx="7315200" cy="103187"/>
            </a:xfrm>
            <a:custGeom>
              <a:avLst/>
              <a:gdLst>
                <a:gd name="T0" fmla="*/ 0 w 4608"/>
                <a:gd name="T1" fmla="*/ 0 h 65"/>
                <a:gd name="T2" fmla="*/ 224 w 4608"/>
                <a:gd name="T3" fmla="*/ 0 h 65"/>
                <a:gd name="T4" fmla="*/ 286 w 4608"/>
                <a:gd name="T5" fmla="*/ 65 h 65"/>
                <a:gd name="T6" fmla="*/ 349 w 4608"/>
                <a:gd name="T7" fmla="*/ 0 h 65"/>
                <a:gd name="T8" fmla="*/ 4608 w 460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65">
                  <a:moveTo>
                    <a:pt x="0" y="0"/>
                  </a:moveTo>
                  <a:lnTo>
                    <a:pt x="224" y="0"/>
                  </a:lnTo>
                  <a:lnTo>
                    <a:pt x="286" y="65"/>
                  </a:lnTo>
                  <a:lnTo>
                    <a:pt x="349" y="0"/>
                  </a:lnTo>
                  <a:lnTo>
                    <a:pt x="4608" y="0"/>
                  </a:lnTo>
                </a:path>
              </a:pathLst>
            </a:custGeom>
            <a:no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9628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57507" y="2971801"/>
            <a:ext cx="3633693" cy="91439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2948354"/>
            <a:ext cx="1243107" cy="93783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1"/>
            <a:ext cx="10363200" cy="4519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4" name="Text Placeholder 3"/>
          <p:cNvSpPr>
            <a:spLocks noGrp="1"/>
          </p:cNvSpPr>
          <p:nvPr>
            <p:ph type="body" sz="half" idx="29" hasCustomPrompt="1"/>
          </p:nvPr>
        </p:nvSpPr>
        <p:spPr>
          <a:xfrm>
            <a:off x="2157507" y="3886206"/>
            <a:ext cx="3633693" cy="91439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95" name="Text Placeholder 29"/>
          <p:cNvSpPr>
            <a:spLocks noGrp="1"/>
          </p:cNvSpPr>
          <p:nvPr>
            <p:ph type="body" sz="quarter" idx="30" hasCustomPrompt="1"/>
          </p:nvPr>
        </p:nvSpPr>
        <p:spPr>
          <a:xfrm>
            <a:off x="914400" y="3862759"/>
            <a:ext cx="1243107" cy="93783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half" idx="31" hasCustomPrompt="1"/>
          </p:nvPr>
        </p:nvSpPr>
        <p:spPr>
          <a:xfrm>
            <a:off x="2157507" y="4800611"/>
            <a:ext cx="3633693" cy="91439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97" name="Text Placeholder 29"/>
          <p:cNvSpPr>
            <a:spLocks noGrp="1"/>
          </p:cNvSpPr>
          <p:nvPr>
            <p:ph type="body" sz="quarter" idx="32" hasCustomPrompt="1"/>
          </p:nvPr>
        </p:nvSpPr>
        <p:spPr>
          <a:xfrm>
            <a:off x="914400" y="4777164"/>
            <a:ext cx="1243107" cy="93783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98" name="Text Placeholder 3"/>
          <p:cNvSpPr>
            <a:spLocks noGrp="1"/>
          </p:cNvSpPr>
          <p:nvPr>
            <p:ph type="body" sz="half" idx="33" hasCustomPrompt="1"/>
          </p:nvPr>
        </p:nvSpPr>
        <p:spPr>
          <a:xfrm>
            <a:off x="7643907" y="2971801"/>
            <a:ext cx="3633693" cy="91439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99" name="Text Placeholder 29"/>
          <p:cNvSpPr>
            <a:spLocks noGrp="1"/>
          </p:cNvSpPr>
          <p:nvPr>
            <p:ph type="body" sz="quarter" idx="34" hasCustomPrompt="1"/>
          </p:nvPr>
        </p:nvSpPr>
        <p:spPr>
          <a:xfrm>
            <a:off x="6400800" y="2948354"/>
            <a:ext cx="1243107" cy="93783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00" name="Text Placeholder 3"/>
          <p:cNvSpPr>
            <a:spLocks noGrp="1"/>
          </p:cNvSpPr>
          <p:nvPr>
            <p:ph type="body" sz="half" idx="35" hasCustomPrompt="1"/>
          </p:nvPr>
        </p:nvSpPr>
        <p:spPr>
          <a:xfrm>
            <a:off x="7643907" y="3886206"/>
            <a:ext cx="3633693" cy="91439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01" name="Text Placeholder 29"/>
          <p:cNvSpPr>
            <a:spLocks noGrp="1"/>
          </p:cNvSpPr>
          <p:nvPr>
            <p:ph type="body" sz="quarter" idx="36" hasCustomPrompt="1"/>
          </p:nvPr>
        </p:nvSpPr>
        <p:spPr>
          <a:xfrm>
            <a:off x="6400800" y="3862759"/>
            <a:ext cx="1243107" cy="93783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02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7643907" y="4800611"/>
            <a:ext cx="3633693" cy="91439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03" name="Text Placeholder 29"/>
          <p:cNvSpPr>
            <a:spLocks noGrp="1"/>
          </p:cNvSpPr>
          <p:nvPr>
            <p:ph type="body" sz="quarter" idx="38" hasCustomPrompt="1"/>
          </p:nvPr>
        </p:nvSpPr>
        <p:spPr>
          <a:xfrm>
            <a:off x="6400800" y="4777164"/>
            <a:ext cx="1243107" cy="93783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26904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2999"/>
            <a:ext cx="10363200" cy="9144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914400" y="2971800"/>
            <a:ext cx="4876800" cy="27432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16"/>
          </p:nvPr>
        </p:nvSpPr>
        <p:spPr>
          <a:xfrm>
            <a:off x="6400800" y="2971800"/>
            <a:ext cx="4876800" cy="27432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1"/>
            <a:ext cx="10363200" cy="4519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10886832" y="6589188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64566"/>
            <a:ext cx="6705600" cy="1477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</p:spTree>
    <p:extLst>
      <p:ext uri="{BB962C8B-B14F-4D97-AF65-F5344CB8AC3E}">
        <p14:creationId xmlns:p14="http://schemas.microsoft.com/office/powerpoint/2010/main" val="316106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69900" y="457200"/>
            <a:ext cx="0" cy="619963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84200" y="6054272"/>
            <a:ext cx="7239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0" b="1" dirty="0">
                <a:solidFill>
                  <a:schemeClr val="accent2"/>
                </a:solidFill>
              </a:rPr>
              <a:t>your logo</a:t>
            </a:r>
            <a:endParaRPr lang="uk-UA" sz="12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9900" y="6124657"/>
            <a:ext cx="0" cy="444398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163300" y="6124657"/>
            <a:ext cx="0" cy="444398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7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8"/>
            <a:ext cx="11557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68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75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2999"/>
            <a:ext cx="10363200" cy="9144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914400" y="2971800"/>
            <a:ext cx="6705600" cy="274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8229600" y="2971800"/>
            <a:ext cx="3048000" cy="274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1"/>
            <a:ext cx="10363200" cy="4519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10886832" y="6589188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64566"/>
            <a:ext cx="6705600" cy="1477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</p:spTree>
    <p:extLst>
      <p:ext uri="{BB962C8B-B14F-4D97-AF65-F5344CB8AC3E}">
        <p14:creationId xmlns:p14="http://schemas.microsoft.com/office/powerpoint/2010/main" val="256925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2999"/>
            <a:ext cx="10363200" cy="9144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914400" y="2971800"/>
            <a:ext cx="3048000" cy="274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4572000" y="2971800"/>
            <a:ext cx="6705600" cy="274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1"/>
            <a:ext cx="10363200" cy="4519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Box 40"/>
          <p:cNvSpPr txBox="1"/>
          <p:nvPr userDrawn="1"/>
        </p:nvSpPr>
        <p:spPr>
          <a:xfrm>
            <a:off x="10886832" y="6589188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64566"/>
            <a:ext cx="6705600" cy="1477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</p:spTree>
    <p:extLst>
      <p:ext uri="{BB962C8B-B14F-4D97-AF65-F5344CB8AC3E}">
        <p14:creationId xmlns:p14="http://schemas.microsoft.com/office/powerpoint/2010/main" val="66048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2999"/>
            <a:ext cx="10363200" cy="9144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914400" y="2971800"/>
            <a:ext cx="3048000" cy="274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Content Placeholder 37"/>
          <p:cNvSpPr>
            <a:spLocks noGrp="1"/>
          </p:cNvSpPr>
          <p:nvPr>
            <p:ph sz="quarter" idx="16"/>
          </p:nvPr>
        </p:nvSpPr>
        <p:spPr>
          <a:xfrm>
            <a:off x="4572000" y="2971800"/>
            <a:ext cx="3048000" cy="274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8229600" y="2971800"/>
            <a:ext cx="3048000" cy="274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1"/>
            <a:ext cx="10363200" cy="4519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10886832" y="6589188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64566"/>
            <a:ext cx="6705600" cy="1477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</p:spTree>
    <p:extLst>
      <p:ext uri="{BB962C8B-B14F-4D97-AF65-F5344CB8AC3E}">
        <p14:creationId xmlns:p14="http://schemas.microsoft.com/office/powerpoint/2010/main" val="262065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2999"/>
            <a:ext cx="10363200" cy="91440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86832" y="6589188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64566"/>
            <a:ext cx="6705600" cy="1477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1"/>
            <a:ext cx="10363200" cy="4519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242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2999"/>
            <a:ext cx="10363200" cy="91440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86832" y="6589188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64566"/>
            <a:ext cx="6705600" cy="1477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1"/>
            <a:ext cx="10363200" cy="4519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 userDrawn="1">
            <p:ph type="chart" sz="quarter" idx="29" hasCustomPrompt="1"/>
          </p:nvPr>
        </p:nvSpPr>
        <p:spPr>
          <a:xfrm>
            <a:off x="914400" y="2057400"/>
            <a:ext cx="10363200" cy="40005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insert chart from template</a:t>
            </a:r>
          </a:p>
        </p:txBody>
      </p:sp>
    </p:spTree>
    <p:extLst>
      <p:ext uri="{BB962C8B-B14F-4D97-AF65-F5344CB8AC3E}">
        <p14:creationId xmlns:p14="http://schemas.microsoft.com/office/powerpoint/2010/main" val="401621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0886832" y="6589188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64566"/>
            <a:ext cx="6705600" cy="1477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</p:spTree>
    <p:extLst>
      <p:ext uri="{BB962C8B-B14F-4D97-AF65-F5344CB8AC3E}">
        <p14:creationId xmlns:p14="http://schemas.microsoft.com/office/powerpoint/2010/main" val="50728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Dark">
    <p:bg>
      <p:bgPr>
        <a:gradFill>
          <a:gsLst>
            <a:gs pos="0">
              <a:schemeClr val="accent1"/>
            </a:gs>
            <a:gs pos="77000">
              <a:schemeClr val="accent1">
                <a:lumMod val="3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 bwMode="ltGray">
          <a:xfrm>
            <a:off x="-8467" y="12700"/>
            <a:ext cx="7992533" cy="6840538"/>
          </a:xfrm>
          <a:custGeom>
            <a:avLst/>
            <a:gdLst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6057900 w 6057900"/>
              <a:gd name="connsiteY2" fmla="*/ 0 h 6851650"/>
              <a:gd name="connsiteX3" fmla="*/ 1911350 w 6057900"/>
              <a:gd name="connsiteY3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40538"/>
              <a:gd name="connsiteX1" fmla="*/ 2381 w 6057900"/>
              <a:gd name="connsiteY1" fmla="*/ 6839744 h 6840538"/>
              <a:gd name="connsiteX2" fmla="*/ 84931 w 6057900"/>
              <a:gd name="connsiteY2" fmla="*/ 6840538 h 6840538"/>
              <a:gd name="connsiteX3" fmla="*/ 6057900 w 6057900"/>
              <a:gd name="connsiteY3" fmla="*/ 0 h 6840538"/>
              <a:gd name="connsiteX4" fmla="*/ 1911350 w 6057900"/>
              <a:gd name="connsiteY4" fmla="*/ 0 h 6840538"/>
              <a:gd name="connsiteX0" fmla="*/ 0 w 5994400"/>
              <a:gd name="connsiteY0" fmla="*/ 1117600 h 6840538"/>
              <a:gd name="connsiteX1" fmla="*/ 2381 w 5994400"/>
              <a:gd name="connsiteY1" fmla="*/ 6839744 h 6840538"/>
              <a:gd name="connsiteX2" fmla="*/ 84931 w 5994400"/>
              <a:gd name="connsiteY2" fmla="*/ 6840538 h 6840538"/>
              <a:gd name="connsiteX3" fmla="*/ 5994400 w 5994400"/>
              <a:gd name="connsiteY3" fmla="*/ 0 h 6840538"/>
              <a:gd name="connsiteX4" fmla="*/ 1911350 w 5994400"/>
              <a:gd name="connsiteY4" fmla="*/ 0 h 684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4400" h="6840538">
                <a:moveTo>
                  <a:pt x="0" y="1117600"/>
                </a:moveTo>
                <a:cubicBezTo>
                  <a:pt x="794" y="3024981"/>
                  <a:pt x="1587" y="4932363"/>
                  <a:pt x="2381" y="6839744"/>
                </a:cubicBezTo>
                <a:lnTo>
                  <a:pt x="84931" y="6840538"/>
                </a:lnTo>
                <a:lnTo>
                  <a:pt x="5994400" y="0"/>
                </a:lnTo>
                <a:lnTo>
                  <a:pt x="1911350" y="0"/>
                </a:lnTo>
              </a:path>
            </a:pathLst>
          </a:custGeom>
          <a:gradFill flip="none" rotWithShape="1"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3500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59" y="1905001"/>
            <a:ext cx="10364549" cy="222526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5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13692" y="4620890"/>
            <a:ext cx="10366800" cy="14157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1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11442" y="1732950"/>
            <a:ext cx="10369117" cy="2672550"/>
            <a:chOff x="914400" y="1732950"/>
            <a:chExt cx="7316788" cy="2672550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914400" y="1732950"/>
              <a:ext cx="7315200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915988" y="4302313"/>
              <a:ext cx="7315200" cy="103187"/>
            </a:xfrm>
            <a:custGeom>
              <a:avLst/>
              <a:gdLst>
                <a:gd name="T0" fmla="*/ 0 w 4608"/>
                <a:gd name="T1" fmla="*/ 0 h 65"/>
                <a:gd name="T2" fmla="*/ 224 w 4608"/>
                <a:gd name="T3" fmla="*/ 0 h 65"/>
                <a:gd name="T4" fmla="*/ 286 w 4608"/>
                <a:gd name="T5" fmla="*/ 65 h 65"/>
                <a:gd name="T6" fmla="*/ 349 w 4608"/>
                <a:gd name="T7" fmla="*/ 0 h 65"/>
                <a:gd name="T8" fmla="*/ 4608 w 460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65">
                  <a:moveTo>
                    <a:pt x="0" y="0"/>
                  </a:moveTo>
                  <a:lnTo>
                    <a:pt x="224" y="0"/>
                  </a:lnTo>
                  <a:lnTo>
                    <a:pt x="286" y="65"/>
                  </a:lnTo>
                  <a:lnTo>
                    <a:pt x="349" y="0"/>
                  </a:lnTo>
                  <a:lnTo>
                    <a:pt x="4608" y="0"/>
                  </a:lnTo>
                </a:path>
              </a:pathLst>
            </a:custGeom>
            <a:noFill/>
            <a:ln w="9525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171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508" y="1905001"/>
            <a:ext cx="10366800" cy="222526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5000"/>
              </a:lnSpc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11441" y="4620890"/>
            <a:ext cx="10369051" cy="14157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1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11508" y="1732950"/>
            <a:ext cx="10369051" cy="2672550"/>
            <a:chOff x="914400" y="1732950"/>
            <a:chExt cx="7316788" cy="2672550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914400" y="1732950"/>
              <a:ext cx="7315200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915988" y="4302313"/>
              <a:ext cx="7315200" cy="103187"/>
            </a:xfrm>
            <a:custGeom>
              <a:avLst/>
              <a:gdLst>
                <a:gd name="T0" fmla="*/ 0 w 4608"/>
                <a:gd name="T1" fmla="*/ 0 h 65"/>
                <a:gd name="T2" fmla="*/ 224 w 4608"/>
                <a:gd name="T3" fmla="*/ 0 h 65"/>
                <a:gd name="T4" fmla="*/ 286 w 4608"/>
                <a:gd name="T5" fmla="*/ 65 h 65"/>
                <a:gd name="T6" fmla="*/ 349 w 4608"/>
                <a:gd name="T7" fmla="*/ 0 h 65"/>
                <a:gd name="T8" fmla="*/ 4608 w 460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65">
                  <a:moveTo>
                    <a:pt x="0" y="0"/>
                  </a:moveTo>
                  <a:lnTo>
                    <a:pt x="224" y="0"/>
                  </a:lnTo>
                  <a:lnTo>
                    <a:pt x="286" y="65"/>
                  </a:lnTo>
                  <a:lnTo>
                    <a:pt x="349" y="0"/>
                  </a:lnTo>
                  <a:lnTo>
                    <a:pt x="4608" y="0"/>
                  </a:lnTo>
                </a:path>
              </a:pathLst>
            </a:custGeom>
            <a:noFill/>
            <a:ln w="95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8678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 userDrawn="1"/>
        </p:nvSpPr>
        <p:spPr>
          <a:xfrm>
            <a:off x="-1270000" y="2959101"/>
            <a:ext cx="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37" name="Text Placeholder 31"/>
          <p:cNvSpPr>
            <a:spLocks noGrp="1"/>
          </p:cNvSpPr>
          <p:nvPr>
            <p:ph type="body" sz="quarter" idx="10"/>
          </p:nvPr>
        </p:nvSpPr>
        <p:spPr>
          <a:xfrm>
            <a:off x="8223684" y="2904236"/>
            <a:ext cx="3068713" cy="274675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defRPr lang="en-US" sz="1700" dirty="0" smtClean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02208" y="2940813"/>
            <a:ext cx="6117069" cy="2946231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lnSpc>
                <a:spcPct val="70000"/>
              </a:lnSpc>
              <a:buNone/>
              <a:defRPr lang="en-US" sz="8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Edit text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622959" y="2769834"/>
            <a:ext cx="0" cy="2881159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98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 userDrawn="1"/>
        </p:nvSpPr>
        <p:spPr>
          <a:xfrm>
            <a:off x="10886832" y="6589188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64566"/>
            <a:ext cx="6705600" cy="1477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1"/>
            <a:ext cx="12192000" cy="6908105"/>
            <a:chOff x="0" y="0"/>
            <a:chExt cx="9144000" cy="6908105"/>
          </a:xfrm>
        </p:grpSpPr>
        <p:grpSp>
          <p:nvGrpSpPr>
            <p:cNvPr id="30" name="Group 29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solidFill>
              <a:schemeClr val="bg1">
                <a:lumMod val="95000"/>
              </a:schemeClr>
            </a:solidFill>
          </p:grpSpPr>
          <p:sp>
            <p:nvSpPr>
              <p:cNvPr id="46" name="Rectangle 45"/>
              <p:cNvSpPr>
                <a:spLocks noChangeAspect="1"/>
              </p:cNvSpPr>
              <p:nvPr/>
            </p:nvSpPr>
            <p:spPr>
              <a:xfrm>
                <a:off x="0" y="0"/>
                <a:ext cx="6858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F26531"/>
                  </a:solidFill>
                </a:endParaRPr>
              </a:p>
            </p:txBody>
          </p:sp>
          <p:sp>
            <p:nvSpPr>
              <p:cNvPr id="47" name="Rectangle 46"/>
              <p:cNvSpPr>
                <a:spLocks noChangeAspect="1"/>
              </p:cNvSpPr>
              <p:nvPr/>
            </p:nvSpPr>
            <p:spPr>
              <a:xfrm>
                <a:off x="8458200" y="0"/>
                <a:ext cx="6858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F26531"/>
                  </a:solidFill>
                </a:endParaRPr>
              </a:p>
            </p:txBody>
          </p:sp>
          <p:sp>
            <p:nvSpPr>
              <p:cNvPr id="48" name="Rectangle 47"/>
              <p:cNvSpPr>
                <a:spLocks noChangeAspect="1"/>
              </p:cNvSpPr>
              <p:nvPr/>
            </p:nvSpPr>
            <p:spPr>
              <a:xfrm>
                <a:off x="0" y="0"/>
                <a:ext cx="8458200" cy="685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F26531"/>
                  </a:solidFill>
                </a:endParaRPr>
              </a:p>
            </p:txBody>
          </p:sp>
          <p:sp>
            <p:nvSpPr>
              <p:cNvPr id="49" name="Rectangle 48"/>
              <p:cNvSpPr>
                <a:spLocks noChangeAspect="1"/>
              </p:cNvSpPr>
              <p:nvPr/>
            </p:nvSpPr>
            <p:spPr>
              <a:xfrm>
                <a:off x="0" y="6172200"/>
                <a:ext cx="9144000" cy="685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F26531"/>
                  </a:solidFill>
                </a:endParaRPr>
              </a:p>
            </p:txBody>
          </p:sp>
        </p:grpSp>
        <p:cxnSp>
          <p:nvCxnSpPr>
            <p:cNvPr id="31" name="Straight Connector 30"/>
            <p:cNvCxnSpPr/>
            <p:nvPr userDrawn="1"/>
          </p:nvCxnSpPr>
          <p:spPr>
            <a:xfrm flipV="1">
              <a:off x="685800" y="0"/>
              <a:ext cx="0" cy="6858001"/>
            </a:xfrm>
            <a:prstGeom prst="line">
              <a:avLst/>
            </a:prstGeom>
            <a:ln w="3175">
              <a:solidFill>
                <a:srgbClr val="FF00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 flipV="1">
              <a:off x="8458200" y="0"/>
              <a:ext cx="0" cy="6858001"/>
            </a:xfrm>
            <a:prstGeom prst="line">
              <a:avLst/>
            </a:prstGeom>
            <a:ln w="3175">
              <a:solidFill>
                <a:srgbClr val="FF00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 userDrawn="1"/>
          </p:nvGrpSpPr>
          <p:grpSpPr>
            <a:xfrm>
              <a:off x="5715000" y="0"/>
              <a:ext cx="457200" cy="6908105"/>
              <a:chOff x="2956470" y="50104"/>
              <a:chExt cx="457200" cy="6858001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flipV="1">
                <a:off x="2956470" y="50104"/>
                <a:ext cx="0" cy="6858001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3413670" y="50104"/>
                <a:ext cx="0" cy="6858001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/>
            <p:cNvCxnSpPr/>
            <p:nvPr userDrawn="1"/>
          </p:nvCxnSpPr>
          <p:spPr>
            <a:xfrm rot="5400000" flipV="1">
              <a:off x="4572000" y="-3886200"/>
              <a:ext cx="0" cy="9144000"/>
            </a:xfrm>
            <a:prstGeom prst="line">
              <a:avLst/>
            </a:prstGeom>
            <a:ln w="3175">
              <a:solidFill>
                <a:srgbClr val="FF00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 userDrawn="1"/>
          </p:nvGrpSpPr>
          <p:grpSpPr>
            <a:xfrm>
              <a:off x="0" y="1143000"/>
              <a:ext cx="9144000" cy="914400"/>
              <a:chOff x="0" y="1143000"/>
              <a:chExt cx="9144000" cy="914400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rot="5400000" flipV="1">
                <a:off x="4572000" y="-2514600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V="1">
                <a:off x="4572000" y="-3429000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 userDrawn="1"/>
          </p:nvGrpSpPr>
          <p:grpSpPr>
            <a:xfrm>
              <a:off x="0" y="2971800"/>
              <a:ext cx="9144000" cy="914400"/>
              <a:chOff x="0" y="1143000"/>
              <a:chExt cx="9144000" cy="91440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rot="5400000" flipV="1">
                <a:off x="4572000" y="-2514600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V="1">
                <a:off x="4572000" y="-3429000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 userDrawn="1"/>
          </p:nvGrpSpPr>
          <p:grpSpPr>
            <a:xfrm>
              <a:off x="0" y="4800602"/>
              <a:ext cx="9144000" cy="914400"/>
              <a:chOff x="0" y="1143000"/>
              <a:chExt cx="9144000" cy="91440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rot="5400000" flipV="1">
                <a:off x="4572000" y="-2514600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V="1">
                <a:off x="4572000" y="-3429000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 userDrawn="1"/>
          </p:nvGrpSpPr>
          <p:grpSpPr>
            <a:xfrm>
              <a:off x="2971800" y="0"/>
              <a:ext cx="457200" cy="6908105"/>
              <a:chOff x="2956470" y="50104"/>
              <a:chExt cx="457200" cy="6858001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flipV="1">
                <a:off x="2956470" y="50104"/>
                <a:ext cx="0" cy="6858001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V="1">
                <a:off x="3413670" y="50104"/>
                <a:ext cx="0" cy="6858001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9208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00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1208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3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69900" y="457200"/>
            <a:ext cx="0" cy="619963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84200" y="6054272"/>
            <a:ext cx="7239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0" b="1" dirty="0">
                <a:solidFill>
                  <a:schemeClr val="accent2"/>
                </a:solidFill>
                <a:latin typeface="Calibri" panose="020F0502020204030204" pitchFamily="34" charset="0"/>
              </a:rPr>
              <a:t>your logo</a:t>
            </a:r>
            <a:endParaRPr lang="uk-UA" sz="12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9900" y="6124657"/>
            <a:ext cx="0" cy="444398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700" b="1">
                <a:latin typeface="Calibri" panose="020F050202020403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1451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68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469900" y="457200"/>
            <a:ext cx="0" cy="619963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84200" y="6054272"/>
            <a:ext cx="7239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0" b="1" dirty="0">
                <a:solidFill>
                  <a:schemeClr val="accent2"/>
                </a:solidFill>
                <a:latin typeface="Calibri" panose="020F0502020204030204" pitchFamily="34" charset="0"/>
              </a:rPr>
              <a:t>your logo</a:t>
            </a:r>
            <a:endParaRPr lang="uk-UA" sz="12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9900" y="6124657"/>
            <a:ext cx="0" cy="444398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163300" y="6124657"/>
            <a:ext cx="0" cy="444398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700" b="1">
                <a:solidFill>
                  <a:schemeClr val="bg2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8"/>
            <a:ext cx="11557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680" b="1" smtClean="0">
                <a:solidFill>
                  <a:schemeClr val="accent2"/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</a:rPr>
              <a:t>page</a:t>
            </a:r>
          </a:p>
          <a:p>
            <a:r>
              <a:rPr lang="en-US" dirty="0">
                <a:latin typeface="Calibri" panose="020F0502020204030204" pitchFamily="34" charset="0"/>
              </a:rPr>
              <a:t>0</a:t>
            </a:r>
            <a:fld id="{37D409AB-2201-4E18-8A34-C31753AD9B06}" type="slidenum">
              <a:rPr smtClean="0">
                <a:latin typeface="Calibri" panose="020F0502020204030204" pitchFamily="34" charset="0"/>
              </a:rPr>
              <a:pPr/>
              <a:t>‹#›</a:t>
            </a:fld>
            <a:endParaRPr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9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69900" y="457200"/>
            <a:ext cx="0" cy="619963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84200" y="6054272"/>
            <a:ext cx="7239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0" b="1" dirty="0">
                <a:solidFill>
                  <a:schemeClr val="accent2"/>
                </a:solidFill>
                <a:latin typeface="Calibri" panose="020F0502020204030204" pitchFamily="34" charset="0"/>
              </a:rPr>
              <a:t>your logo</a:t>
            </a:r>
            <a:endParaRPr lang="uk-UA" sz="12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9900" y="6124657"/>
            <a:ext cx="0" cy="444398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163300" y="6124657"/>
            <a:ext cx="0" cy="444398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700" b="1">
                <a:latin typeface="Calibri" panose="020F050202020403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8"/>
            <a:ext cx="11557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680" b="1" smtClean="0">
                <a:solidFill>
                  <a:schemeClr val="accent2"/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</a:rPr>
              <a:t>page</a:t>
            </a:r>
          </a:p>
          <a:p>
            <a:r>
              <a:rPr lang="en-US" dirty="0">
                <a:latin typeface="Calibri" panose="020F0502020204030204" pitchFamily="34" charset="0"/>
              </a:rPr>
              <a:t>0</a:t>
            </a:r>
            <a:fld id="{37D409AB-2201-4E18-8A34-C31753AD9B06}" type="slidenum">
              <a:rPr smtClean="0">
                <a:latin typeface="Calibri" panose="020F0502020204030204" pitchFamily="34" charset="0"/>
              </a:rPr>
              <a:pPr/>
              <a:t>‹#›</a:t>
            </a:fld>
            <a:endParaRPr dirty="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68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44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68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469900" y="457200"/>
            <a:ext cx="0" cy="619963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84200" y="6054272"/>
            <a:ext cx="7239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0" b="1" dirty="0">
                <a:solidFill>
                  <a:schemeClr val="bg1"/>
                </a:solidFill>
                <a:latin typeface="Calibri" panose="020F0502020204030204" pitchFamily="34" charset="0"/>
              </a:rPr>
              <a:t>your logo</a:t>
            </a:r>
            <a:endParaRPr lang="uk-UA" sz="1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9900" y="6124657"/>
            <a:ext cx="0" cy="444398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163300" y="6124657"/>
            <a:ext cx="0" cy="444398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700" b="1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8"/>
            <a:ext cx="11557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680" b="1" smtClean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</a:rPr>
              <a:t>page</a:t>
            </a:r>
          </a:p>
          <a:p>
            <a:r>
              <a:rPr lang="en-US" dirty="0">
                <a:latin typeface="Calibri" panose="020F0502020204030204" pitchFamily="34" charset="0"/>
              </a:rPr>
              <a:t>0</a:t>
            </a:r>
            <a:fld id="{37D409AB-2201-4E18-8A34-C31753AD9B06}" type="slidenum">
              <a:rPr smtClean="0">
                <a:latin typeface="Calibri" panose="020F0502020204030204" pitchFamily="34" charset="0"/>
              </a:rPr>
              <a:pPr/>
              <a:t>‹#›</a:t>
            </a:fld>
            <a:endParaRPr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32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gu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 userDrawn="1"/>
        </p:nvSpPr>
        <p:spPr>
          <a:xfrm>
            <a:off x="-1270000" y="2959101"/>
            <a:ext cx="65" cy="310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endParaRPr lang="en-US" sz="1800" dirty="0">
              <a:solidFill>
                <a:srgbClr val="323232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Text Placeholder 31"/>
          <p:cNvSpPr>
            <a:spLocks noGrp="1"/>
          </p:cNvSpPr>
          <p:nvPr>
            <p:ph type="body" sz="quarter" idx="10"/>
          </p:nvPr>
        </p:nvSpPr>
        <p:spPr>
          <a:xfrm>
            <a:off x="8223684" y="2904236"/>
            <a:ext cx="3068713" cy="274675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defRPr lang="en-US" sz="1700" dirty="0" smtClean="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02208" y="2940813"/>
            <a:ext cx="6117069" cy="2946231"/>
          </a:xfrm>
        </p:spPr>
        <p:txBody>
          <a:bodyPr/>
          <a:lstStyle>
            <a:lvl1pPr marL="0" algn="r" defTabSz="914400" rtl="0" eaLnBrk="1" latinLnBrk="0" hangingPunct="1">
              <a:lnSpc>
                <a:spcPct val="70000"/>
              </a:lnSpc>
              <a:buNone/>
              <a:defRPr lang="en-US" sz="800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Edit text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622959" y="2769834"/>
            <a:ext cx="0" cy="2881159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5415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914400" y="2971800"/>
            <a:ext cx="3048000" cy="2743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Content Placeholder 37"/>
          <p:cNvSpPr>
            <a:spLocks noGrp="1"/>
          </p:cNvSpPr>
          <p:nvPr>
            <p:ph sz="quarter" idx="16"/>
          </p:nvPr>
        </p:nvSpPr>
        <p:spPr>
          <a:xfrm>
            <a:off x="4572000" y="2971800"/>
            <a:ext cx="3048000" cy="2743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8229600" y="2971800"/>
            <a:ext cx="3048000" cy="2743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1"/>
            <a:ext cx="10363200" cy="451948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10886832" y="6589188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rgbClr val="323232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US" sz="800" dirty="0">
              <a:solidFill>
                <a:srgbClr val="323232">
                  <a:lumMod val="60000"/>
                  <a:lumOff val="4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64566"/>
            <a:ext cx="6705600" cy="147733"/>
          </a:xfr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</p:spTree>
    <p:extLst>
      <p:ext uri="{BB962C8B-B14F-4D97-AF65-F5344CB8AC3E}">
        <p14:creationId xmlns:p14="http://schemas.microsoft.com/office/powerpoint/2010/main" val="40072892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gradFill>
          <a:gsLst>
            <a:gs pos="0">
              <a:schemeClr val="accent1"/>
            </a:gs>
            <a:gs pos="77000">
              <a:schemeClr val="accent1">
                <a:lumMod val="3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 bwMode="ltGray">
          <a:xfrm>
            <a:off x="-8467" y="12700"/>
            <a:ext cx="7992533" cy="6840538"/>
          </a:xfrm>
          <a:custGeom>
            <a:avLst/>
            <a:gdLst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6057900 w 6057900"/>
              <a:gd name="connsiteY2" fmla="*/ 0 h 6851650"/>
              <a:gd name="connsiteX3" fmla="*/ 1911350 w 6057900"/>
              <a:gd name="connsiteY3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40538"/>
              <a:gd name="connsiteX1" fmla="*/ 2381 w 6057900"/>
              <a:gd name="connsiteY1" fmla="*/ 6839744 h 6840538"/>
              <a:gd name="connsiteX2" fmla="*/ 84931 w 6057900"/>
              <a:gd name="connsiteY2" fmla="*/ 6840538 h 6840538"/>
              <a:gd name="connsiteX3" fmla="*/ 6057900 w 6057900"/>
              <a:gd name="connsiteY3" fmla="*/ 0 h 6840538"/>
              <a:gd name="connsiteX4" fmla="*/ 1911350 w 6057900"/>
              <a:gd name="connsiteY4" fmla="*/ 0 h 6840538"/>
              <a:gd name="connsiteX0" fmla="*/ 0 w 5994400"/>
              <a:gd name="connsiteY0" fmla="*/ 1117600 h 6840538"/>
              <a:gd name="connsiteX1" fmla="*/ 2381 w 5994400"/>
              <a:gd name="connsiteY1" fmla="*/ 6839744 h 6840538"/>
              <a:gd name="connsiteX2" fmla="*/ 84931 w 5994400"/>
              <a:gd name="connsiteY2" fmla="*/ 6840538 h 6840538"/>
              <a:gd name="connsiteX3" fmla="*/ 5994400 w 5994400"/>
              <a:gd name="connsiteY3" fmla="*/ 0 h 6840538"/>
              <a:gd name="connsiteX4" fmla="*/ 1911350 w 5994400"/>
              <a:gd name="connsiteY4" fmla="*/ 0 h 684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4400" h="6840538">
                <a:moveTo>
                  <a:pt x="0" y="1117600"/>
                </a:moveTo>
                <a:cubicBezTo>
                  <a:pt x="794" y="3024981"/>
                  <a:pt x="1587" y="4932363"/>
                  <a:pt x="2381" y="6839744"/>
                </a:cubicBezTo>
                <a:lnTo>
                  <a:pt x="84931" y="6840538"/>
                </a:lnTo>
                <a:lnTo>
                  <a:pt x="5994400" y="0"/>
                </a:lnTo>
                <a:lnTo>
                  <a:pt x="1911350" y="0"/>
                </a:lnTo>
              </a:path>
            </a:pathLst>
          </a:custGeom>
          <a:gradFill flip="none" rotWithShape="1"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3500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673" y="1905001"/>
            <a:ext cx="10375675" cy="2225262"/>
          </a:xfrm>
          <a:prstGeom prst="rect">
            <a:avLst/>
          </a:prstGeom>
        </p:spPr>
        <p:txBody>
          <a:bodyPr anchor="ctr"/>
          <a:lstStyle>
            <a:lvl1pPr>
              <a:defRPr sz="55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899605" y="4620890"/>
            <a:ext cx="10377927" cy="14157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100" b="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04048" y="1732950"/>
            <a:ext cx="10373553" cy="2672550"/>
            <a:chOff x="914400" y="1732950"/>
            <a:chExt cx="7316788" cy="2672550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914400" y="1732950"/>
              <a:ext cx="73152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915988" y="4302313"/>
              <a:ext cx="7315200" cy="103187"/>
            </a:xfrm>
            <a:custGeom>
              <a:avLst/>
              <a:gdLst>
                <a:gd name="T0" fmla="*/ 0 w 4608"/>
                <a:gd name="T1" fmla="*/ 0 h 65"/>
                <a:gd name="T2" fmla="*/ 224 w 4608"/>
                <a:gd name="T3" fmla="*/ 0 h 65"/>
                <a:gd name="T4" fmla="*/ 286 w 4608"/>
                <a:gd name="T5" fmla="*/ 65 h 65"/>
                <a:gd name="T6" fmla="*/ 349 w 4608"/>
                <a:gd name="T7" fmla="*/ 0 h 65"/>
                <a:gd name="T8" fmla="*/ 4608 w 460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65">
                  <a:moveTo>
                    <a:pt x="0" y="0"/>
                  </a:moveTo>
                  <a:lnTo>
                    <a:pt x="224" y="0"/>
                  </a:lnTo>
                  <a:lnTo>
                    <a:pt x="286" y="65"/>
                  </a:lnTo>
                  <a:lnTo>
                    <a:pt x="349" y="0"/>
                  </a:lnTo>
                  <a:lnTo>
                    <a:pt x="4608" y="0"/>
                  </a:lnTo>
                </a:path>
              </a:pathLst>
            </a:custGeom>
            <a:no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716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2999"/>
            <a:ext cx="10363200" cy="91440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914400" y="2971800"/>
            <a:ext cx="6705600" cy="2743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8229600" y="2971800"/>
            <a:ext cx="3048000" cy="2743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1"/>
            <a:ext cx="10363200" cy="4519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10886832" y="6589188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rgbClr val="323232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US" sz="800" dirty="0">
              <a:solidFill>
                <a:srgbClr val="323232">
                  <a:lumMod val="60000"/>
                  <a:lumOff val="4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09166"/>
            <a:ext cx="6705600" cy="2031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</p:spTree>
    <p:extLst>
      <p:ext uri="{BB962C8B-B14F-4D97-AF65-F5344CB8AC3E}">
        <p14:creationId xmlns:p14="http://schemas.microsoft.com/office/powerpoint/2010/main" val="19600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69900" y="457200"/>
            <a:ext cx="0" cy="619963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84200" y="6054272"/>
            <a:ext cx="7239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0" b="1" dirty="0">
                <a:solidFill>
                  <a:schemeClr val="accent2"/>
                </a:solidFill>
              </a:rPr>
              <a:t>your logo</a:t>
            </a:r>
            <a:endParaRPr lang="uk-UA" sz="12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9900" y="6124657"/>
            <a:ext cx="0" cy="444398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7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2234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2999"/>
            <a:ext cx="10363200" cy="91440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914400" y="2971800"/>
            <a:ext cx="3048000" cy="2743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4572000" y="2971800"/>
            <a:ext cx="6705600" cy="2743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1"/>
            <a:ext cx="10363200" cy="4519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Box 40"/>
          <p:cNvSpPr txBox="1"/>
          <p:nvPr userDrawn="1"/>
        </p:nvSpPr>
        <p:spPr>
          <a:xfrm>
            <a:off x="10886832" y="6589188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rgbClr val="323232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US" sz="800" dirty="0">
              <a:solidFill>
                <a:srgbClr val="323232">
                  <a:lumMod val="60000"/>
                  <a:lumOff val="4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4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09166"/>
            <a:ext cx="6705600" cy="2031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</p:spTree>
    <p:extLst>
      <p:ext uri="{BB962C8B-B14F-4D97-AF65-F5344CB8AC3E}">
        <p14:creationId xmlns:p14="http://schemas.microsoft.com/office/powerpoint/2010/main" val="53259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2999"/>
            <a:ext cx="10363200" cy="91440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86832" y="6589188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rgbClr val="323232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US" sz="800" dirty="0">
              <a:solidFill>
                <a:srgbClr val="323232">
                  <a:lumMod val="60000"/>
                  <a:lumOff val="4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09166"/>
            <a:ext cx="6705600" cy="2031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1"/>
            <a:ext cx="10363200" cy="4519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34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2999"/>
            <a:ext cx="10363200" cy="91440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86832" y="6589188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rgbClr val="323232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US" sz="800" dirty="0">
              <a:solidFill>
                <a:srgbClr val="323232">
                  <a:lumMod val="60000"/>
                  <a:lumOff val="4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09166"/>
            <a:ext cx="6705600" cy="2031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1"/>
            <a:ext cx="10363200" cy="4519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 userDrawn="1">
            <p:ph type="chart" sz="quarter" idx="29" hasCustomPrompt="1"/>
          </p:nvPr>
        </p:nvSpPr>
        <p:spPr>
          <a:xfrm>
            <a:off x="914400" y="2057400"/>
            <a:ext cx="10363200" cy="40005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insert chart from template</a:t>
            </a:r>
          </a:p>
        </p:txBody>
      </p:sp>
    </p:spTree>
    <p:extLst>
      <p:ext uri="{BB962C8B-B14F-4D97-AF65-F5344CB8AC3E}">
        <p14:creationId xmlns:p14="http://schemas.microsoft.com/office/powerpoint/2010/main" val="214017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Dark">
    <p:bg>
      <p:bgPr>
        <a:gradFill>
          <a:gsLst>
            <a:gs pos="0">
              <a:schemeClr val="accent1"/>
            </a:gs>
            <a:gs pos="77000">
              <a:schemeClr val="accent1">
                <a:lumMod val="3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 bwMode="ltGray">
          <a:xfrm>
            <a:off x="-8467" y="12700"/>
            <a:ext cx="7992533" cy="6840538"/>
          </a:xfrm>
          <a:custGeom>
            <a:avLst/>
            <a:gdLst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6057900 w 6057900"/>
              <a:gd name="connsiteY2" fmla="*/ 0 h 6851650"/>
              <a:gd name="connsiteX3" fmla="*/ 1911350 w 6057900"/>
              <a:gd name="connsiteY3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40538"/>
              <a:gd name="connsiteX1" fmla="*/ 2381 w 6057900"/>
              <a:gd name="connsiteY1" fmla="*/ 6839744 h 6840538"/>
              <a:gd name="connsiteX2" fmla="*/ 84931 w 6057900"/>
              <a:gd name="connsiteY2" fmla="*/ 6840538 h 6840538"/>
              <a:gd name="connsiteX3" fmla="*/ 6057900 w 6057900"/>
              <a:gd name="connsiteY3" fmla="*/ 0 h 6840538"/>
              <a:gd name="connsiteX4" fmla="*/ 1911350 w 6057900"/>
              <a:gd name="connsiteY4" fmla="*/ 0 h 6840538"/>
              <a:gd name="connsiteX0" fmla="*/ 0 w 5994400"/>
              <a:gd name="connsiteY0" fmla="*/ 1117600 h 6840538"/>
              <a:gd name="connsiteX1" fmla="*/ 2381 w 5994400"/>
              <a:gd name="connsiteY1" fmla="*/ 6839744 h 6840538"/>
              <a:gd name="connsiteX2" fmla="*/ 84931 w 5994400"/>
              <a:gd name="connsiteY2" fmla="*/ 6840538 h 6840538"/>
              <a:gd name="connsiteX3" fmla="*/ 5994400 w 5994400"/>
              <a:gd name="connsiteY3" fmla="*/ 0 h 6840538"/>
              <a:gd name="connsiteX4" fmla="*/ 1911350 w 5994400"/>
              <a:gd name="connsiteY4" fmla="*/ 0 h 684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4400" h="6840538">
                <a:moveTo>
                  <a:pt x="0" y="1117600"/>
                </a:moveTo>
                <a:cubicBezTo>
                  <a:pt x="794" y="3024981"/>
                  <a:pt x="1587" y="4932363"/>
                  <a:pt x="2381" y="6839744"/>
                </a:cubicBezTo>
                <a:lnTo>
                  <a:pt x="84931" y="6840538"/>
                </a:lnTo>
                <a:lnTo>
                  <a:pt x="5994400" y="0"/>
                </a:lnTo>
                <a:lnTo>
                  <a:pt x="1911350" y="0"/>
                </a:lnTo>
              </a:path>
            </a:pathLst>
          </a:custGeom>
          <a:gradFill flip="none" rotWithShape="1"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3500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59" y="1905001"/>
            <a:ext cx="10364549" cy="222526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5000"/>
              </a:lnSpc>
              <a:defRPr sz="4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13692" y="4620890"/>
            <a:ext cx="10366800" cy="14157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10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11442" y="1732950"/>
            <a:ext cx="10369117" cy="2672550"/>
            <a:chOff x="914400" y="1732950"/>
            <a:chExt cx="7316788" cy="2672550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914400" y="1732950"/>
              <a:ext cx="7315200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915988" y="4302313"/>
              <a:ext cx="7315200" cy="103187"/>
            </a:xfrm>
            <a:custGeom>
              <a:avLst/>
              <a:gdLst>
                <a:gd name="T0" fmla="*/ 0 w 4608"/>
                <a:gd name="T1" fmla="*/ 0 h 65"/>
                <a:gd name="T2" fmla="*/ 224 w 4608"/>
                <a:gd name="T3" fmla="*/ 0 h 65"/>
                <a:gd name="T4" fmla="*/ 286 w 4608"/>
                <a:gd name="T5" fmla="*/ 65 h 65"/>
                <a:gd name="T6" fmla="*/ 349 w 4608"/>
                <a:gd name="T7" fmla="*/ 0 h 65"/>
                <a:gd name="T8" fmla="*/ 4608 w 460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65">
                  <a:moveTo>
                    <a:pt x="0" y="0"/>
                  </a:moveTo>
                  <a:lnTo>
                    <a:pt x="224" y="0"/>
                  </a:lnTo>
                  <a:lnTo>
                    <a:pt x="286" y="65"/>
                  </a:lnTo>
                  <a:lnTo>
                    <a:pt x="349" y="0"/>
                  </a:lnTo>
                  <a:lnTo>
                    <a:pt x="4608" y="0"/>
                  </a:lnTo>
                </a:path>
              </a:pathLst>
            </a:custGeom>
            <a:noFill/>
            <a:ln w="9525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rgbClr val="323232">
                    <a:lumMod val="20000"/>
                    <a:lumOff val="80000"/>
                  </a:srgbClr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79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508" y="1905001"/>
            <a:ext cx="10366800" cy="222526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5000"/>
              </a:lnSpc>
              <a:defRPr sz="4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11441" y="4620890"/>
            <a:ext cx="10369051" cy="14157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10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11508" y="1732950"/>
            <a:ext cx="10369051" cy="2672550"/>
            <a:chOff x="914400" y="1732950"/>
            <a:chExt cx="7316788" cy="2672550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914400" y="1732950"/>
              <a:ext cx="7315200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915988" y="4302313"/>
              <a:ext cx="7315200" cy="103187"/>
            </a:xfrm>
            <a:custGeom>
              <a:avLst/>
              <a:gdLst>
                <a:gd name="T0" fmla="*/ 0 w 4608"/>
                <a:gd name="T1" fmla="*/ 0 h 65"/>
                <a:gd name="T2" fmla="*/ 224 w 4608"/>
                <a:gd name="T3" fmla="*/ 0 h 65"/>
                <a:gd name="T4" fmla="*/ 286 w 4608"/>
                <a:gd name="T5" fmla="*/ 65 h 65"/>
                <a:gd name="T6" fmla="*/ 349 w 4608"/>
                <a:gd name="T7" fmla="*/ 0 h 65"/>
                <a:gd name="T8" fmla="*/ 4608 w 460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65">
                  <a:moveTo>
                    <a:pt x="0" y="0"/>
                  </a:moveTo>
                  <a:lnTo>
                    <a:pt x="224" y="0"/>
                  </a:lnTo>
                  <a:lnTo>
                    <a:pt x="286" y="65"/>
                  </a:lnTo>
                  <a:lnTo>
                    <a:pt x="349" y="0"/>
                  </a:lnTo>
                  <a:lnTo>
                    <a:pt x="4608" y="0"/>
                  </a:lnTo>
                </a:path>
              </a:pathLst>
            </a:custGeom>
            <a:noFill/>
            <a:ln w="95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735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 userDrawn="1"/>
        </p:nvSpPr>
        <p:spPr>
          <a:xfrm>
            <a:off x="10886832" y="6589188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rgbClr val="323232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US" sz="800" dirty="0">
              <a:solidFill>
                <a:srgbClr val="323232">
                  <a:lumMod val="60000"/>
                  <a:lumOff val="4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09166"/>
            <a:ext cx="6705600" cy="2031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1"/>
            <a:ext cx="12192000" cy="6908105"/>
            <a:chOff x="0" y="0"/>
            <a:chExt cx="9144000" cy="6908105"/>
          </a:xfrm>
        </p:grpSpPr>
        <p:grpSp>
          <p:nvGrpSpPr>
            <p:cNvPr id="30" name="Group 29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solidFill>
              <a:schemeClr val="bg1">
                <a:lumMod val="95000"/>
              </a:schemeClr>
            </a:solidFill>
          </p:grpSpPr>
          <p:sp>
            <p:nvSpPr>
              <p:cNvPr id="46" name="Rectangle 45"/>
              <p:cNvSpPr>
                <a:spLocks noChangeAspect="1"/>
              </p:cNvSpPr>
              <p:nvPr/>
            </p:nvSpPr>
            <p:spPr>
              <a:xfrm>
                <a:off x="0" y="0"/>
                <a:ext cx="6858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F2653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" name="Rectangle 46"/>
              <p:cNvSpPr>
                <a:spLocks noChangeAspect="1"/>
              </p:cNvSpPr>
              <p:nvPr/>
            </p:nvSpPr>
            <p:spPr>
              <a:xfrm>
                <a:off x="8458200" y="0"/>
                <a:ext cx="6858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F2653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" name="Rectangle 47"/>
              <p:cNvSpPr>
                <a:spLocks noChangeAspect="1"/>
              </p:cNvSpPr>
              <p:nvPr/>
            </p:nvSpPr>
            <p:spPr>
              <a:xfrm>
                <a:off x="0" y="0"/>
                <a:ext cx="8458200" cy="685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F2653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Rectangle 48"/>
              <p:cNvSpPr>
                <a:spLocks noChangeAspect="1"/>
              </p:cNvSpPr>
              <p:nvPr/>
            </p:nvSpPr>
            <p:spPr>
              <a:xfrm>
                <a:off x="0" y="6172200"/>
                <a:ext cx="9144000" cy="685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F26531"/>
                  </a:solidFill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31" name="Straight Connector 30"/>
            <p:cNvCxnSpPr/>
            <p:nvPr userDrawn="1"/>
          </p:nvCxnSpPr>
          <p:spPr>
            <a:xfrm flipV="1">
              <a:off x="685800" y="0"/>
              <a:ext cx="0" cy="6858001"/>
            </a:xfrm>
            <a:prstGeom prst="line">
              <a:avLst/>
            </a:prstGeom>
            <a:ln w="3175">
              <a:solidFill>
                <a:srgbClr val="FF00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 flipV="1">
              <a:off x="8458200" y="0"/>
              <a:ext cx="0" cy="6858001"/>
            </a:xfrm>
            <a:prstGeom prst="line">
              <a:avLst/>
            </a:prstGeom>
            <a:ln w="3175">
              <a:solidFill>
                <a:srgbClr val="FF00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 userDrawn="1"/>
          </p:nvGrpSpPr>
          <p:grpSpPr>
            <a:xfrm>
              <a:off x="5715000" y="0"/>
              <a:ext cx="457200" cy="6908105"/>
              <a:chOff x="2956470" y="50104"/>
              <a:chExt cx="457200" cy="6858001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flipV="1">
                <a:off x="2956470" y="50104"/>
                <a:ext cx="0" cy="6858001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3413670" y="50104"/>
                <a:ext cx="0" cy="6858001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/>
            <p:cNvCxnSpPr/>
            <p:nvPr userDrawn="1"/>
          </p:nvCxnSpPr>
          <p:spPr>
            <a:xfrm rot="5400000" flipV="1">
              <a:off x="4572000" y="-3886200"/>
              <a:ext cx="0" cy="9144000"/>
            </a:xfrm>
            <a:prstGeom prst="line">
              <a:avLst/>
            </a:prstGeom>
            <a:ln w="3175">
              <a:solidFill>
                <a:srgbClr val="FF00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 userDrawn="1"/>
          </p:nvGrpSpPr>
          <p:grpSpPr>
            <a:xfrm>
              <a:off x="0" y="1143000"/>
              <a:ext cx="9144000" cy="914400"/>
              <a:chOff x="0" y="1143000"/>
              <a:chExt cx="9144000" cy="914400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rot="5400000" flipV="1">
                <a:off x="4572000" y="-2514600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V="1">
                <a:off x="4572000" y="-3429000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 userDrawn="1"/>
          </p:nvGrpSpPr>
          <p:grpSpPr>
            <a:xfrm>
              <a:off x="0" y="2971800"/>
              <a:ext cx="9144000" cy="914400"/>
              <a:chOff x="0" y="1143000"/>
              <a:chExt cx="9144000" cy="91440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rot="5400000" flipV="1">
                <a:off x="4572000" y="-2514600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V="1">
                <a:off x="4572000" y="-3429000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 userDrawn="1"/>
          </p:nvGrpSpPr>
          <p:grpSpPr>
            <a:xfrm>
              <a:off x="0" y="4800602"/>
              <a:ext cx="9144000" cy="914400"/>
              <a:chOff x="0" y="1143000"/>
              <a:chExt cx="9144000" cy="91440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rot="5400000" flipV="1">
                <a:off x="4572000" y="-2514600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V="1">
                <a:off x="4572000" y="-3429000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 userDrawn="1"/>
          </p:nvGrpSpPr>
          <p:grpSpPr>
            <a:xfrm>
              <a:off x="2971800" y="0"/>
              <a:ext cx="457200" cy="6908105"/>
              <a:chOff x="2956470" y="50104"/>
              <a:chExt cx="457200" cy="6858001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flipV="1">
                <a:off x="2956470" y="50104"/>
                <a:ext cx="0" cy="6858001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V="1">
                <a:off x="3413670" y="50104"/>
                <a:ext cx="0" cy="6858001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1588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gradFill>
          <a:gsLst>
            <a:gs pos="0">
              <a:schemeClr val="accent1"/>
            </a:gs>
            <a:gs pos="77000">
              <a:schemeClr val="accent1">
                <a:lumMod val="3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 bwMode="ltGray">
          <a:xfrm>
            <a:off x="-8467" y="12700"/>
            <a:ext cx="7992533" cy="6840538"/>
          </a:xfrm>
          <a:custGeom>
            <a:avLst/>
            <a:gdLst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6057900 w 6057900"/>
              <a:gd name="connsiteY2" fmla="*/ 0 h 6851650"/>
              <a:gd name="connsiteX3" fmla="*/ 1911350 w 6057900"/>
              <a:gd name="connsiteY3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40538"/>
              <a:gd name="connsiteX1" fmla="*/ 2381 w 6057900"/>
              <a:gd name="connsiteY1" fmla="*/ 6839744 h 6840538"/>
              <a:gd name="connsiteX2" fmla="*/ 84931 w 6057900"/>
              <a:gd name="connsiteY2" fmla="*/ 6840538 h 6840538"/>
              <a:gd name="connsiteX3" fmla="*/ 6057900 w 6057900"/>
              <a:gd name="connsiteY3" fmla="*/ 0 h 6840538"/>
              <a:gd name="connsiteX4" fmla="*/ 1911350 w 6057900"/>
              <a:gd name="connsiteY4" fmla="*/ 0 h 6840538"/>
              <a:gd name="connsiteX0" fmla="*/ 0 w 5994400"/>
              <a:gd name="connsiteY0" fmla="*/ 1117600 h 6840538"/>
              <a:gd name="connsiteX1" fmla="*/ 2381 w 5994400"/>
              <a:gd name="connsiteY1" fmla="*/ 6839744 h 6840538"/>
              <a:gd name="connsiteX2" fmla="*/ 84931 w 5994400"/>
              <a:gd name="connsiteY2" fmla="*/ 6840538 h 6840538"/>
              <a:gd name="connsiteX3" fmla="*/ 5994400 w 5994400"/>
              <a:gd name="connsiteY3" fmla="*/ 0 h 6840538"/>
              <a:gd name="connsiteX4" fmla="*/ 1911350 w 5994400"/>
              <a:gd name="connsiteY4" fmla="*/ 0 h 684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4400" h="6840538">
                <a:moveTo>
                  <a:pt x="0" y="1117600"/>
                </a:moveTo>
                <a:cubicBezTo>
                  <a:pt x="794" y="3024981"/>
                  <a:pt x="1587" y="4932363"/>
                  <a:pt x="2381" y="6839744"/>
                </a:cubicBezTo>
                <a:lnTo>
                  <a:pt x="84931" y="6840538"/>
                </a:lnTo>
                <a:lnTo>
                  <a:pt x="5994400" y="0"/>
                </a:lnTo>
                <a:lnTo>
                  <a:pt x="1911350" y="0"/>
                </a:lnTo>
              </a:path>
            </a:pathLst>
          </a:custGeom>
          <a:gradFill flip="none" rotWithShape="1"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3500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673" y="1905001"/>
            <a:ext cx="10375675" cy="2225262"/>
          </a:xfrm>
          <a:prstGeom prst="rect">
            <a:avLst/>
          </a:prstGeom>
        </p:spPr>
        <p:txBody>
          <a:bodyPr anchor="ctr"/>
          <a:lstStyle>
            <a:lvl1pPr>
              <a:defRPr sz="55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899605" y="4620890"/>
            <a:ext cx="10377927" cy="14157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100" b="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04048" y="1732950"/>
            <a:ext cx="10373553" cy="2672550"/>
            <a:chOff x="914400" y="1732950"/>
            <a:chExt cx="7316788" cy="2672550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914400" y="1732950"/>
              <a:ext cx="73152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915988" y="4302313"/>
              <a:ext cx="7315200" cy="103187"/>
            </a:xfrm>
            <a:custGeom>
              <a:avLst/>
              <a:gdLst>
                <a:gd name="T0" fmla="*/ 0 w 4608"/>
                <a:gd name="T1" fmla="*/ 0 h 65"/>
                <a:gd name="T2" fmla="*/ 224 w 4608"/>
                <a:gd name="T3" fmla="*/ 0 h 65"/>
                <a:gd name="T4" fmla="*/ 286 w 4608"/>
                <a:gd name="T5" fmla="*/ 65 h 65"/>
                <a:gd name="T6" fmla="*/ 349 w 4608"/>
                <a:gd name="T7" fmla="*/ 0 h 65"/>
                <a:gd name="T8" fmla="*/ 4608 w 460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65">
                  <a:moveTo>
                    <a:pt x="0" y="0"/>
                  </a:moveTo>
                  <a:lnTo>
                    <a:pt x="224" y="0"/>
                  </a:lnTo>
                  <a:lnTo>
                    <a:pt x="286" y="65"/>
                  </a:lnTo>
                  <a:lnTo>
                    <a:pt x="349" y="0"/>
                  </a:lnTo>
                  <a:lnTo>
                    <a:pt x="4608" y="0"/>
                  </a:lnTo>
                </a:path>
              </a:pathLst>
            </a:custGeom>
            <a:no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089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57507" y="2971801"/>
            <a:ext cx="3633693" cy="91439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2948354"/>
            <a:ext cx="1243107" cy="93783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1"/>
            <a:ext cx="10363200" cy="4519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4" name="Text Placeholder 3"/>
          <p:cNvSpPr>
            <a:spLocks noGrp="1"/>
          </p:cNvSpPr>
          <p:nvPr>
            <p:ph type="body" sz="half" idx="29" hasCustomPrompt="1"/>
          </p:nvPr>
        </p:nvSpPr>
        <p:spPr>
          <a:xfrm>
            <a:off x="2157507" y="3886206"/>
            <a:ext cx="3633693" cy="91439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95" name="Text Placeholder 29"/>
          <p:cNvSpPr>
            <a:spLocks noGrp="1"/>
          </p:cNvSpPr>
          <p:nvPr>
            <p:ph type="body" sz="quarter" idx="30" hasCustomPrompt="1"/>
          </p:nvPr>
        </p:nvSpPr>
        <p:spPr>
          <a:xfrm>
            <a:off x="914400" y="3862759"/>
            <a:ext cx="1243107" cy="93783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half" idx="31" hasCustomPrompt="1"/>
          </p:nvPr>
        </p:nvSpPr>
        <p:spPr>
          <a:xfrm>
            <a:off x="2157507" y="4800611"/>
            <a:ext cx="3633693" cy="91439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97" name="Text Placeholder 29"/>
          <p:cNvSpPr>
            <a:spLocks noGrp="1"/>
          </p:cNvSpPr>
          <p:nvPr>
            <p:ph type="body" sz="quarter" idx="32" hasCustomPrompt="1"/>
          </p:nvPr>
        </p:nvSpPr>
        <p:spPr>
          <a:xfrm>
            <a:off x="914400" y="4777164"/>
            <a:ext cx="1243107" cy="93783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98" name="Text Placeholder 3"/>
          <p:cNvSpPr>
            <a:spLocks noGrp="1"/>
          </p:cNvSpPr>
          <p:nvPr>
            <p:ph type="body" sz="half" idx="33" hasCustomPrompt="1"/>
          </p:nvPr>
        </p:nvSpPr>
        <p:spPr>
          <a:xfrm>
            <a:off x="7643907" y="2971801"/>
            <a:ext cx="3633693" cy="91439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99" name="Text Placeholder 29"/>
          <p:cNvSpPr>
            <a:spLocks noGrp="1"/>
          </p:cNvSpPr>
          <p:nvPr>
            <p:ph type="body" sz="quarter" idx="34" hasCustomPrompt="1"/>
          </p:nvPr>
        </p:nvSpPr>
        <p:spPr>
          <a:xfrm>
            <a:off x="6400800" y="2948354"/>
            <a:ext cx="1243107" cy="93783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00" name="Text Placeholder 3"/>
          <p:cNvSpPr>
            <a:spLocks noGrp="1"/>
          </p:cNvSpPr>
          <p:nvPr>
            <p:ph type="body" sz="half" idx="35" hasCustomPrompt="1"/>
          </p:nvPr>
        </p:nvSpPr>
        <p:spPr>
          <a:xfrm>
            <a:off x="7643907" y="3886206"/>
            <a:ext cx="3633693" cy="91439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01" name="Text Placeholder 29"/>
          <p:cNvSpPr>
            <a:spLocks noGrp="1"/>
          </p:cNvSpPr>
          <p:nvPr>
            <p:ph type="body" sz="quarter" idx="36" hasCustomPrompt="1"/>
          </p:nvPr>
        </p:nvSpPr>
        <p:spPr>
          <a:xfrm>
            <a:off x="6400800" y="3862759"/>
            <a:ext cx="1243107" cy="93783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02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7643907" y="4800611"/>
            <a:ext cx="3633693" cy="91439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03" name="Text Placeholder 29"/>
          <p:cNvSpPr>
            <a:spLocks noGrp="1"/>
          </p:cNvSpPr>
          <p:nvPr>
            <p:ph type="body" sz="quarter" idx="38" hasCustomPrompt="1"/>
          </p:nvPr>
        </p:nvSpPr>
        <p:spPr>
          <a:xfrm>
            <a:off x="6400800" y="4777164"/>
            <a:ext cx="1243107" cy="93783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70815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2999"/>
            <a:ext cx="10363200" cy="91440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914400" y="2971800"/>
            <a:ext cx="4876800" cy="274320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16"/>
          </p:nvPr>
        </p:nvSpPr>
        <p:spPr>
          <a:xfrm>
            <a:off x="6400800" y="2971800"/>
            <a:ext cx="4876800" cy="274320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1"/>
            <a:ext cx="10363200" cy="4519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10886832" y="6589188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09166"/>
            <a:ext cx="6705600" cy="2031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</p:spTree>
    <p:extLst>
      <p:ext uri="{BB962C8B-B14F-4D97-AF65-F5344CB8AC3E}">
        <p14:creationId xmlns:p14="http://schemas.microsoft.com/office/powerpoint/2010/main" val="74762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2999"/>
            <a:ext cx="10363200" cy="91440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914400" y="2971800"/>
            <a:ext cx="6705600" cy="2743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8229600" y="2971800"/>
            <a:ext cx="3048000" cy="2743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1"/>
            <a:ext cx="10363200" cy="4519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10886832" y="6589188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09166"/>
            <a:ext cx="6705600" cy="2031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</p:spTree>
    <p:extLst>
      <p:ext uri="{BB962C8B-B14F-4D97-AF65-F5344CB8AC3E}">
        <p14:creationId xmlns:p14="http://schemas.microsoft.com/office/powerpoint/2010/main" val="165235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68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469900" y="457200"/>
            <a:ext cx="0" cy="619963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84200" y="6054272"/>
            <a:ext cx="7239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0" b="1" dirty="0">
                <a:solidFill>
                  <a:schemeClr val="accent2"/>
                </a:solidFill>
              </a:rPr>
              <a:t>your logo</a:t>
            </a:r>
            <a:endParaRPr lang="uk-UA" sz="12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9900" y="6124657"/>
            <a:ext cx="0" cy="444398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163300" y="6124657"/>
            <a:ext cx="0" cy="444398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7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8"/>
            <a:ext cx="11557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68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044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2999"/>
            <a:ext cx="10363200" cy="91440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914400" y="2971800"/>
            <a:ext cx="3048000" cy="2743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4572000" y="2971800"/>
            <a:ext cx="6705600" cy="2743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1"/>
            <a:ext cx="10363200" cy="4519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Box 40"/>
          <p:cNvSpPr txBox="1"/>
          <p:nvPr userDrawn="1"/>
        </p:nvSpPr>
        <p:spPr>
          <a:xfrm>
            <a:off x="10886832" y="6589188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09166"/>
            <a:ext cx="6705600" cy="2031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</p:spTree>
    <p:extLst>
      <p:ext uri="{BB962C8B-B14F-4D97-AF65-F5344CB8AC3E}">
        <p14:creationId xmlns:p14="http://schemas.microsoft.com/office/powerpoint/2010/main" val="37627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2999"/>
            <a:ext cx="10363200" cy="91440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914400" y="2971800"/>
            <a:ext cx="3048000" cy="2743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Content Placeholder 37"/>
          <p:cNvSpPr>
            <a:spLocks noGrp="1"/>
          </p:cNvSpPr>
          <p:nvPr>
            <p:ph sz="quarter" idx="16"/>
          </p:nvPr>
        </p:nvSpPr>
        <p:spPr>
          <a:xfrm>
            <a:off x="4572000" y="2971800"/>
            <a:ext cx="3048000" cy="2743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8229600" y="2971800"/>
            <a:ext cx="3048000" cy="2743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1"/>
            <a:ext cx="10363200" cy="4519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10886832" y="6589188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09166"/>
            <a:ext cx="6705600" cy="2031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</p:spTree>
    <p:extLst>
      <p:ext uri="{BB962C8B-B14F-4D97-AF65-F5344CB8AC3E}">
        <p14:creationId xmlns:p14="http://schemas.microsoft.com/office/powerpoint/2010/main" val="400359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2999"/>
            <a:ext cx="10363200" cy="91440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86832" y="6589188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09166"/>
            <a:ext cx="6705600" cy="2031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1"/>
            <a:ext cx="10363200" cy="4519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43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2999"/>
            <a:ext cx="10363200" cy="91440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86832" y="6589188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09166"/>
            <a:ext cx="6705600" cy="2031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1"/>
            <a:ext cx="10363200" cy="4519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 userDrawn="1">
            <p:ph type="chart" sz="quarter" idx="29" hasCustomPrompt="1"/>
          </p:nvPr>
        </p:nvSpPr>
        <p:spPr>
          <a:xfrm>
            <a:off x="914400" y="2057400"/>
            <a:ext cx="10363200" cy="40005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insert chart from template</a:t>
            </a:r>
          </a:p>
        </p:txBody>
      </p:sp>
    </p:spTree>
    <p:extLst>
      <p:ext uri="{BB962C8B-B14F-4D97-AF65-F5344CB8AC3E}">
        <p14:creationId xmlns:p14="http://schemas.microsoft.com/office/powerpoint/2010/main" val="322498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0886832" y="6589188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09166"/>
            <a:ext cx="6705600" cy="2031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</p:spTree>
    <p:extLst>
      <p:ext uri="{BB962C8B-B14F-4D97-AF65-F5344CB8AC3E}">
        <p14:creationId xmlns:p14="http://schemas.microsoft.com/office/powerpoint/2010/main" val="402784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Dark">
    <p:bg>
      <p:bgPr>
        <a:gradFill>
          <a:gsLst>
            <a:gs pos="0">
              <a:schemeClr val="accent1"/>
            </a:gs>
            <a:gs pos="77000">
              <a:schemeClr val="accent1">
                <a:lumMod val="3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 bwMode="ltGray">
          <a:xfrm>
            <a:off x="-8467" y="12700"/>
            <a:ext cx="7992533" cy="6840538"/>
          </a:xfrm>
          <a:custGeom>
            <a:avLst/>
            <a:gdLst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6057900 w 6057900"/>
              <a:gd name="connsiteY2" fmla="*/ 0 h 6851650"/>
              <a:gd name="connsiteX3" fmla="*/ 1911350 w 6057900"/>
              <a:gd name="connsiteY3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40538"/>
              <a:gd name="connsiteX1" fmla="*/ 2381 w 6057900"/>
              <a:gd name="connsiteY1" fmla="*/ 6839744 h 6840538"/>
              <a:gd name="connsiteX2" fmla="*/ 84931 w 6057900"/>
              <a:gd name="connsiteY2" fmla="*/ 6840538 h 6840538"/>
              <a:gd name="connsiteX3" fmla="*/ 6057900 w 6057900"/>
              <a:gd name="connsiteY3" fmla="*/ 0 h 6840538"/>
              <a:gd name="connsiteX4" fmla="*/ 1911350 w 6057900"/>
              <a:gd name="connsiteY4" fmla="*/ 0 h 6840538"/>
              <a:gd name="connsiteX0" fmla="*/ 0 w 5994400"/>
              <a:gd name="connsiteY0" fmla="*/ 1117600 h 6840538"/>
              <a:gd name="connsiteX1" fmla="*/ 2381 w 5994400"/>
              <a:gd name="connsiteY1" fmla="*/ 6839744 h 6840538"/>
              <a:gd name="connsiteX2" fmla="*/ 84931 w 5994400"/>
              <a:gd name="connsiteY2" fmla="*/ 6840538 h 6840538"/>
              <a:gd name="connsiteX3" fmla="*/ 5994400 w 5994400"/>
              <a:gd name="connsiteY3" fmla="*/ 0 h 6840538"/>
              <a:gd name="connsiteX4" fmla="*/ 1911350 w 5994400"/>
              <a:gd name="connsiteY4" fmla="*/ 0 h 684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4400" h="6840538">
                <a:moveTo>
                  <a:pt x="0" y="1117600"/>
                </a:moveTo>
                <a:cubicBezTo>
                  <a:pt x="794" y="3024981"/>
                  <a:pt x="1587" y="4932363"/>
                  <a:pt x="2381" y="6839744"/>
                </a:cubicBezTo>
                <a:lnTo>
                  <a:pt x="84931" y="6840538"/>
                </a:lnTo>
                <a:lnTo>
                  <a:pt x="5994400" y="0"/>
                </a:lnTo>
                <a:lnTo>
                  <a:pt x="1911350" y="0"/>
                </a:lnTo>
              </a:path>
            </a:pathLst>
          </a:custGeom>
          <a:gradFill flip="none" rotWithShape="1"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3500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59" y="1905001"/>
            <a:ext cx="10364549" cy="222526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5000"/>
              </a:lnSpc>
              <a:defRPr sz="4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13692" y="4620890"/>
            <a:ext cx="10366800" cy="14157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10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11442" y="1732950"/>
            <a:ext cx="10369117" cy="2672550"/>
            <a:chOff x="914400" y="1732950"/>
            <a:chExt cx="7316788" cy="2672550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914400" y="1732950"/>
              <a:ext cx="7315200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915988" y="4302313"/>
              <a:ext cx="7315200" cy="103187"/>
            </a:xfrm>
            <a:custGeom>
              <a:avLst/>
              <a:gdLst>
                <a:gd name="T0" fmla="*/ 0 w 4608"/>
                <a:gd name="T1" fmla="*/ 0 h 65"/>
                <a:gd name="T2" fmla="*/ 224 w 4608"/>
                <a:gd name="T3" fmla="*/ 0 h 65"/>
                <a:gd name="T4" fmla="*/ 286 w 4608"/>
                <a:gd name="T5" fmla="*/ 65 h 65"/>
                <a:gd name="T6" fmla="*/ 349 w 4608"/>
                <a:gd name="T7" fmla="*/ 0 h 65"/>
                <a:gd name="T8" fmla="*/ 4608 w 460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65">
                  <a:moveTo>
                    <a:pt x="0" y="0"/>
                  </a:moveTo>
                  <a:lnTo>
                    <a:pt x="224" y="0"/>
                  </a:lnTo>
                  <a:lnTo>
                    <a:pt x="286" y="65"/>
                  </a:lnTo>
                  <a:lnTo>
                    <a:pt x="349" y="0"/>
                  </a:lnTo>
                  <a:lnTo>
                    <a:pt x="4608" y="0"/>
                  </a:lnTo>
                </a:path>
              </a:pathLst>
            </a:custGeom>
            <a:noFill/>
            <a:ln w="9525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957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508" y="1905001"/>
            <a:ext cx="10366800" cy="222526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5000"/>
              </a:lnSpc>
              <a:defRPr sz="4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11441" y="4620890"/>
            <a:ext cx="10369051" cy="14157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10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11508" y="1732950"/>
            <a:ext cx="10369051" cy="2672550"/>
            <a:chOff x="914400" y="1732950"/>
            <a:chExt cx="7316788" cy="2672550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914400" y="1732950"/>
              <a:ext cx="7315200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915988" y="4302313"/>
              <a:ext cx="7315200" cy="103187"/>
            </a:xfrm>
            <a:custGeom>
              <a:avLst/>
              <a:gdLst>
                <a:gd name="T0" fmla="*/ 0 w 4608"/>
                <a:gd name="T1" fmla="*/ 0 h 65"/>
                <a:gd name="T2" fmla="*/ 224 w 4608"/>
                <a:gd name="T3" fmla="*/ 0 h 65"/>
                <a:gd name="T4" fmla="*/ 286 w 4608"/>
                <a:gd name="T5" fmla="*/ 65 h 65"/>
                <a:gd name="T6" fmla="*/ 349 w 4608"/>
                <a:gd name="T7" fmla="*/ 0 h 65"/>
                <a:gd name="T8" fmla="*/ 4608 w 460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65">
                  <a:moveTo>
                    <a:pt x="0" y="0"/>
                  </a:moveTo>
                  <a:lnTo>
                    <a:pt x="224" y="0"/>
                  </a:lnTo>
                  <a:lnTo>
                    <a:pt x="286" y="65"/>
                  </a:lnTo>
                  <a:lnTo>
                    <a:pt x="349" y="0"/>
                  </a:lnTo>
                  <a:lnTo>
                    <a:pt x="4608" y="0"/>
                  </a:lnTo>
                </a:path>
              </a:pathLst>
            </a:custGeom>
            <a:noFill/>
            <a:ln w="95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606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 userDrawn="1"/>
        </p:nvSpPr>
        <p:spPr>
          <a:xfrm>
            <a:off x="-1270000" y="2959101"/>
            <a:ext cx="65" cy="310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endParaRPr lang="en-US" sz="18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Text Placeholder 31"/>
          <p:cNvSpPr>
            <a:spLocks noGrp="1"/>
          </p:cNvSpPr>
          <p:nvPr>
            <p:ph type="body" sz="quarter" idx="10"/>
          </p:nvPr>
        </p:nvSpPr>
        <p:spPr>
          <a:xfrm>
            <a:off x="8223684" y="2904236"/>
            <a:ext cx="3068713" cy="274675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defRPr lang="en-US" sz="1700" dirty="0" smtClean="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02208" y="2940813"/>
            <a:ext cx="6117069" cy="2946231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lnSpc>
                <a:spcPct val="70000"/>
              </a:lnSpc>
              <a:buNone/>
              <a:defRPr lang="en-US" sz="800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Edit text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622959" y="2769834"/>
            <a:ext cx="0" cy="2881159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75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 userDrawn="1"/>
        </p:nvSpPr>
        <p:spPr>
          <a:xfrm>
            <a:off x="10886832" y="6589188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09166"/>
            <a:ext cx="6705600" cy="2031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1"/>
            <a:ext cx="12192000" cy="6908105"/>
            <a:chOff x="0" y="0"/>
            <a:chExt cx="9144000" cy="6908105"/>
          </a:xfrm>
        </p:grpSpPr>
        <p:grpSp>
          <p:nvGrpSpPr>
            <p:cNvPr id="30" name="Group 29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solidFill>
              <a:schemeClr val="bg1">
                <a:lumMod val="95000"/>
              </a:schemeClr>
            </a:solidFill>
          </p:grpSpPr>
          <p:sp>
            <p:nvSpPr>
              <p:cNvPr id="46" name="Rectangle 45"/>
              <p:cNvSpPr>
                <a:spLocks noChangeAspect="1"/>
              </p:cNvSpPr>
              <p:nvPr/>
            </p:nvSpPr>
            <p:spPr>
              <a:xfrm>
                <a:off x="0" y="0"/>
                <a:ext cx="6858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F2653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" name="Rectangle 46"/>
              <p:cNvSpPr>
                <a:spLocks noChangeAspect="1"/>
              </p:cNvSpPr>
              <p:nvPr/>
            </p:nvSpPr>
            <p:spPr>
              <a:xfrm>
                <a:off x="8458200" y="0"/>
                <a:ext cx="6858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F2653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" name="Rectangle 47"/>
              <p:cNvSpPr>
                <a:spLocks noChangeAspect="1"/>
              </p:cNvSpPr>
              <p:nvPr/>
            </p:nvSpPr>
            <p:spPr>
              <a:xfrm>
                <a:off x="0" y="0"/>
                <a:ext cx="8458200" cy="685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F2653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Rectangle 48"/>
              <p:cNvSpPr>
                <a:spLocks noChangeAspect="1"/>
              </p:cNvSpPr>
              <p:nvPr/>
            </p:nvSpPr>
            <p:spPr>
              <a:xfrm>
                <a:off x="0" y="6172200"/>
                <a:ext cx="9144000" cy="685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F26531"/>
                  </a:solidFill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31" name="Straight Connector 30"/>
            <p:cNvCxnSpPr/>
            <p:nvPr userDrawn="1"/>
          </p:nvCxnSpPr>
          <p:spPr>
            <a:xfrm flipV="1">
              <a:off x="685800" y="0"/>
              <a:ext cx="0" cy="6858001"/>
            </a:xfrm>
            <a:prstGeom prst="line">
              <a:avLst/>
            </a:prstGeom>
            <a:ln w="3175">
              <a:solidFill>
                <a:srgbClr val="FF00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 flipV="1">
              <a:off x="8458200" y="0"/>
              <a:ext cx="0" cy="6858001"/>
            </a:xfrm>
            <a:prstGeom prst="line">
              <a:avLst/>
            </a:prstGeom>
            <a:ln w="3175">
              <a:solidFill>
                <a:srgbClr val="FF00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 userDrawn="1"/>
          </p:nvGrpSpPr>
          <p:grpSpPr>
            <a:xfrm>
              <a:off x="5715000" y="0"/>
              <a:ext cx="457200" cy="6908105"/>
              <a:chOff x="2956470" y="50104"/>
              <a:chExt cx="457200" cy="6858001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flipV="1">
                <a:off x="2956470" y="50104"/>
                <a:ext cx="0" cy="6858001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3413670" y="50104"/>
                <a:ext cx="0" cy="6858001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/>
            <p:cNvCxnSpPr/>
            <p:nvPr userDrawn="1"/>
          </p:nvCxnSpPr>
          <p:spPr>
            <a:xfrm rot="5400000" flipV="1">
              <a:off x="4572000" y="-3886200"/>
              <a:ext cx="0" cy="9144000"/>
            </a:xfrm>
            <a:prstGeom prst="line">
              <a:avLst/>
            </a:prstGeom>
            <a:ln w="3175">
              <a:solidFill>
                <a:srgbClr val="FF00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 userDrawn="1"/>
          </p:nvGrpSpPr>
          <p:grpSpPr>
            <a:xfrm>
              <a:off x="0" y="1143000"/>
              <a:ext cx="9144000" cy="914400"/>
              <a:chOff x="0" y="1143000"/>
              <a:chExt cx="9144000" cy="914400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rot="5400000" flipV="1">
                <a:off x="4572000" y="-2514600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V="1">
                <a:off x="4572000" y="-3429000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 userDrawn="1"/>
          </p:nvGrpSpPr>
          <p:grpSpPr>
            <a:xfrm>
              <a:off x="0" y="2971800"/>
              <a:ext cx="9144000" cy="914400"/>
              <a:chOff x="0" y="1143000"/>
              <a:chExt cx="9144000" cy="91440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rot="5400000" flipV="1">
                <a:off x="4572000" y="-2514600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V="1">
                <a:off x="4572000" y="-3429000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 userDrawn="1"/>
          </p:nvGrpSpPr>
          <p:grpSpPr>
            <a:xfrm>
              <a:off x="0" y="4800602"/>
              <a:ext cx="9144000" cy="914400"/>
              <a:chOff x="0" y="1143000"/>
              <a:chExt cx="9144000" cy="91440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rot="5400000" flipV="1">
                <a:off x="4572000" y="-2514600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V="1">
                <a:off x="4572000" y="-3429000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 userDrawn="1"/>
          </p:nvGrpSpPr>
          <p:grpSpPr>
            <a:xfrm>
              <a:off x="2971800" y="0"/>
              <a:ext cx="457200" cy="6908105"/>
              <a:chOff x="2956470" y="50104"/>
              <a:chExt cx="457200" cy="6858001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flipV="1">
                <a:off x="2956470" y="50104"/>
                <a:ext cx="0" cy="6858001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V="1">
                <a:off x="3413670" y="50104"/>
                <a:ext cx="0" cy="6858001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2991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50" b="1" i="0">
                <a:solidFill>
                  <a:srgbClr val="A9A6E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650" b="1" i="0">
                <a:solidFill>
                  <a:srgbClr val="A9A6E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1">
                <a:solidFill>
                  <a:srgbClr val="2FAB8B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090"/>
              </a:lnSpc>
            </a:pPr>
            <a:r>
              <a:rPr lang="nn-NO" spc="-4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nn-NO" spc="-145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n-NO" spc="-4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Snapshot</a:t>
            </a:r>
            <a:r>
              <a:rPr lang="nn-NO" spc="-195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n-NO" spc="-150">
                <a:latin typeface="Calibri" panose="020F0502020204030204" pitchFamily="34" charset="0"/>
                <a:cs typeface="Calibri" panose="020F0502020204030204" pitchFamily="34" charset="0"/>
              </a:rPr>
              <a:t>//</a:t>
            </a:r>
            <a:r>
              <a:rPr lang="nn-NO" spc="-165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n-NO" i="0" spc="-204">
                <a:latin typeface="Calibri" panose="020F0502020204030204" pitchFamily="34" charset="0"/>
                <a:cs typeface="Calibri" panose="020F0502020204030204" pitchFamily="34" charset="0"/>
              </a:rPr>
              <a:t>Indiana</a:t>
            </a:r>
            <a:endParaRPr lang="nn-NO" i="0" spc="-8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43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69900" y="457200"/>
            <a:ext cx="0" cy="619963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84200" y="6054272"/>
            <a:ext cx="7239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0" b="1" dirty="0">
                <a:solidFill>
                  <a:schemeClr val="accent2"/>
                </a:solidFill>
              </a:rPr>
              <a:t>your logo</a:t>
            </a:r>
            <a:endParaRPr lang="uk-UA" sz="12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9900" y="6124657"/>
            <a:ext cx="0" cy="444398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163300" y="6124657"/>
            <a:ext cx="0" cy="444398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7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8"/>
            <a:ext cx="11557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68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68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6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58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20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69900" y="457200"/>
            <a:ext cx="0" cy="619963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84200" y="6054272"/>
            <a:ext cx="7239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0" b="1" dirty="0">
                <a:solidFill>
                  <a:schemeClr val="accent2"/>
                </a:solidFill>
                <a:latin typeface="Calibri" panose="020F0502020204030204" pitchFamily="34" charset="0"/>
              </a:rPr>
              <a:t>your logo</a:t>
            </a:r>
            <a:endParaRPr lang="uk-UA" sz="12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9900" y="6124657"/>
            <a:ext cx="0" cy="444398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700" b="1">
                <a:latin typeface="Calibri" panose="020F050202020403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2562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noAutofit/>
          </a:bodyPr>
          <a:lstStyle/>
          <a:p>
            <a:pPr algn="ctr"/>
            <a:endParaRPr lang="uk-UA" sz="168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469900" y="457200"/>
            <a:ext cx="0" cy="619963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84200" y="6054272"/>
            <a:ext cx="7239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0" b="1" dirty="0">
                <a:solidFill>
                  <a:schemeClr val="accent2"/>
                </a:solidFill>
                <a:latin typeface="Calibri" panose="020F0502020204030204" pitchFamily="34" charset="0"/>
              </a:rPr>
              <a:t>your logo</a:t>
            </a:r>
            <a:endParaRPr lang="uk-UA" sz="12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9900" y="6124657"/>
            <a:ext cx="0" cy="444398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163300" y="6124657"/>
            <a:ext cx="0" cy="444398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700" b="1">
                <a:solidFill>
                  <a:schemeClr val="bg2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8"/>
            <a:ext cx="11557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680" b="1" smtClean="0">
                <a:solidFill>
                  <a:schemeClr val="accent2"/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</a:rPr>
              <a:t>page</a:t>
            </a:r>
          </a:p>
          <a:p>
            <a:r>
              <a:rPr lang="en-US" dirty="0">
                <a:latin typeface="Calibri" panose="020F0502020204030204" pitchFamily="34" charset="0"/>
              </a:rPr>
              <a:t>0</a:t>
            </a:r>
            <a:fld id="{37D409AB-2201-4E18-8A34-C31753AD9B06}" type="slidenum">
              <a:rPr smtClean="0">
                <a:latin typeface="Calibri" panose="020F0502020204030204" pitchFamily="34" charset="0"/>
              </a:rPr>
              <a:t>‹#›</a:t>
            </a:fld>
            <a:endParaRPr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58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69900" y="457200"/>
            <a:ext cx="0" cy="619963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84200" y="6054272"/>
            <a:ext cx="7239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0" b="1" dirty="0">
                <a:solidFill>
                  <a:schemeClr val="accent2"/>
                </a:solidFill>
                <a:latin typeface="Calibri" panose="020F0502020204030204" pitchFamily="34" charset="0"/>
              </a:rPr>
              <a:t>your logo</a:t>
            </a:r>
            <a:endParaRPr lang="uk-UA" sz="12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9900" y="6124657"/>
            <a:ext cx="0" cy="444398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163300" y="6124657"/>
            <a:ext cx="0" cy="444398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700" b="1">
                <a:latin typeface="Calibri" panose="020F050202020403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8"/>
            <a:ext cx="11557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680" b="1" smtClean="0">
                <a:solidFill>
                  <a:schemeClr val="accent2"/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</a:rPr>
              <a:t>page</a:t>
            </a:r>
          </a:p>
          <a:p>
            <a:r>
              <a:rPr lang="en-US" dirty="0">
                <a:latin typeface="Calibri" panose="020F0502020204030204" pitchFamily="34" charset="0"/>
              </a:rPr>
              <a:t>0</a:t>
            </a:r>
            <a:fld id="{37D409AB-2201-4E18-8A34-C31753AD9B06}" type="slidenum">
              <a:rPr smtClean="0">
                <a:latin typeface="Calibri" panose="020F0502020204030204" pitchFamily="34" charset="0"/>
              </a:rPr>
              <a:t>‹#›</a:t>
            </a:fld>
            <a:endParaRPr dirty="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noAutofit/>
          </a:bodyPr>
          <a:lstStyle/>
          <a:p>
            <a:pPr algn="ctr"/>
            <a:endParaRPr lang="uk-UA" sz="168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39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noAutofit/>
          </a:bodyPr>
          <a:lstStyle/>
          <a:p>
            <a:pPr algn="ctr"/>
            <a:endParaRPr lang="uk-UA" sz="168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469900" y="457200"/>
            <a:ext cx="0" cy="619963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84200" y="6054272"/>
            <a:ext cx="7239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0" b="1" dirty="0">
                <a:solidFill>
                  <a:schemeClr val="bg1"/>
                </a:solidFill>
                <a:latin typeface="Calibri" panose="020F0502020204030204" pitchFamily="34" charset="0"/>
              </a:rPr>
              <a:t>your logo</a:t>
            </a:r>
            <a:endParaRPr lang="uk-UA" sz="1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9900" y="6124657"/>
            <a:ext cx="0" cy="444398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163300" y="6124657"/>
            <a:ext cx="0" cy="444398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700" b="1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8"/>
            <a:ext cx="11557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680" b="1" smtClean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</a:rPr>
              <a:t>page</a:t>
            </a:r>
          </a:p>
          <a:p>
            <a:r>
              <a:rPr lang="en-US" dirty="0">
                <a:latin typeface="Calibri" panose="020F0502020204030204" pitchFamily="34" charset="0"/>
              </a:rPr>
              <a:t>0</a:t>
            </a:r>
            <a:fld id="{37D409AB-2201-4E18-8A34-C31753AD9B06}" type="slidenum">
              <a:rPr smtClean="0">
                <a:latin typeface="Calibri" panose="020F0502020204030204" pitchFamily="34" charset="0"/>
              </a:rPr>
              <a:t>‹#›</a:t>
            </a:fld>
            <a:endParaRPr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89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914400" y="2971800"/>
            <a:ext cx="3048000" cy="2743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Content Placeholder 37"/>
          <p:cNvSpPr>
            <a:spLocks noGrp="1"/>
          </p:cNvSpPr>
          <p:nvPr>
            <p:ph sz="quarter" idx="16"/>
          </p:nvPr>
        </p:nvSpPr>
        <p:spPr>
          <a:xfrm>
            <a:off x="4572000" y="2971800"/>
            <a:ext cx="3048000" cy="2743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8229600" y="2971800"/>
            <a:ext cx="3048000" cy="2743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1"/>
            <a:ext cx="10363200" cy="451948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10886832" y="6589188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rgbClr val="323232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‹#›</a:t>
            </a:fld>
            <a:endParaRPr lang="en-US" sz="800" dirty="0">
              <a:solidFill>
                <a:srgbClr val="323232">
                  <a:lumMod val="60000"/>
                  <a:lumOff val="4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64566"/>
            <a:ext cx="6705600" cy="147733"/>
          </a:xfr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</p:spTree>
    <p:extLst>
      <p:ext uri="{BB962C8B-B14F-4D97-AF65-F5344CB8AC3E}">
        <p14:creationId xmlns:p14="http://schemas.microsoft.com/office/powerpoint/2010/main" val="329520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gradFill>
          <a:gsLst>
            <a:gs pos="0">
              <a:schemeClr val="accent1"/>
            </a:gs>
            <a:gs pos="77000">
              <a:schemeClr val="accent1">
                <a:lumMod val="3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 bwMode="ltGray">
          <a:xfrm>
            <a:off x="-8467" y="12700"/>
            <a:ext cx="7992533" cy="6840538"/>
          </a:xfrm>
          <a:custGeom>
            <a:avLst/>
            <a:gdLst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6057900 w 6057900"/>
              <a:gd name="connsiteY2" fmla="*/ 0 h 6851650"/>
              <a:gd name="connsiteX3" fmla="*/ 1911350 w 6057900"/>
              <a:gd name="connsiteY3" fmla="*/ 0 h 6851650"/>
              <a:gd name="connsiteX0-1" fmla="*/ 0 w 6057900"/>
              <a:gd name="connsiteY0-2" fmla="*/ 1117600 h 6851650"/>
              <a:gd name="connsiteX1-3" fmla="*/ 0 w 6057900"/>
              <a:gd name="connsiteY1-4" fmla="*/ 6851650 h 6851650"/>
              <a:gd name="connsiteX2-5" fmla="*/ 84931 w 6057900"/>
              <a:gd name="connsiteY2-6" fmla="*/ 6840538 h 6851650"/>
              <a:gd name="connsiteX3-7" fmla="*/ 6057900 w 6057900"/>
              <a:gd name="connsiteY3-8" fmla="*/ 0 h 6851650"/>
              <a:gd name="connsiteX4" fmla="*/ 1911350 w 6057900"/>
              <a:gd name="connsiteY4" fmla="*/ 0 h 6851650"/>
              <a:gd name="connsiteX0-9" fmla="*/ 0 w 6057900"/>
              <a:gd name="connsiteY0-10" fmla="*/ 1117600 h 6851650"/>
              <a:gd name="connsiteX1-11" fmla="*/ 0 w 6057900"/>
              <a:gd name="connsiteY1-12" fmla="*/ 6851650 h 6851650"/>
              <a:gd name="connsiteX2-13" fmla="*/ 84931 w 6057900"/>
              <a:gd name="connsiteY2-14" fmla="*/ 6840538 h 6851650"/>
              <a:gd name="connsiteX3-15" fmla="*/ 6057900 w 6057900"/>
              <a:gd name="connsiteY3-16" fmla="*/ 0 h 6851650"/>
              <a:gd name="connsiteX4-17" fmla="*/ 1911350 w 6057900"/>
              <a:gd name="connsiteY4-18" fmla="*/ 0 h 6851650"/>
              <a:gd name="connsiteX0-19" fmla="*/ 0 w 6057900"/>
              <a:gd name="connsiteY0-20" fmla="*/ 1117600 h 6851650"/>
              <a:gd name="connsiteX1-21" fmla="*/ 0 w 6057900"/>
              <a:gd name="connsiteY1-22" fmla="*/ 6851650 h 6851650"/>
              <a:gd name="connsiteX2-23" fmla="*/ 84931 w 6057900"/>
              <a:gd name="connsiteY2-24" fmla="*/ 6840538 h 6851650"/>
              <a:gd name="connsiteX3-25" fmla="*/ 6057900 w 6057900"/>
              <a:gd name="connsiteY3-26" fmla="*/ 0 h 6851650"/>
              <a:gd name="connsiteX4-27" fmla="*/ 1911350 w 6057900"/>
              <a:gd name="connsiteY4-28" fmla="*/ 0 h 6851650"/>
              <a:gd name="connsiteX0-29" fmla="*/ 0 w 6057900"/>
              <a:gd name="connsiteY0-30" fmla="*/ 1117600 h 6840538"/>
              <a:gd name="connsiteX1-31" fmla="*/ 2381 w 6057900"/>
              <a:gd name="connsiteY1-32" fmla="*/ 6839744 h 6840538"/>
              <a:gd name="connsiteX2-33" fmla="*/ 84931 w 6057900"/>
              <a:gd name="connsiteY2-34" fmla="*/ 6840538 h 6840538"/>
              <a:gd name="connsiteX3-35" fmla="*/ 6057900 w 6057900"/>
              <a:gd name="connsiteY3-36" fmla="*/ 0 h 6840538"/>
              <a:gd name="connsiteX4-37" fmla="*/ 1911350 w 6057900"/>
              <a:gd name="connsiteY4-38" fmla="*/ 0 h 6840538"/>
              <a:gd name="connsiteX0-39" fmla="*/ 0 w 5994400"/>
              <a:gd name="connsiteY0-40" fmla="*/ 1117600 h 6840538"/>
              <a:gd name="connsiteX1-41" fmla="*/ 2381 w 5994400"/>
              <a:gd name="connsiteY1-42" fmla="*/ 6839744 h 6840538"/>
              <a:gd name="connsiteX2-43" fmla="*/ 84931 w 5994400"/>
              <a:gd name="connsiteY2-44" fmla="*/ 6840538 h 6840538"/>
              <a:gd name="connsiteX3-45" fmla="*/ 5994400 w 5994400"/>
              <a:gd name="connsiteY3-46" fmla="*/ 0 h 6840538"/>
              <a:gd name="connsiteX4-47" fmla="*/ 1911350 w 5994400"/>
              <a:gd name="connsiteY4-48" fmla="*/ 0 h 68405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5994400" h="6840538">
                <a:moveTo>
                  <a:pt x="0" y="1117600"/>
                </a:moveTo>
                <a:cubicBezTo>
                  <a:pt x="794" y="3024981"/>
                  <a:pt x="1587" y="4932363"/>
                  <a:pt x="2381" y="6839744"/>
                </a:cubicBezTo>
                <a:lnTo>
                  <a:pt x="84931" y="6840538"/>
                </a:lnTo>
                <a:lnTo>
                  <a:pt x="5994400" y="0"/>
                </a:lnTo>
                <a:lnTo>
                  <a:pt x="1911350" y="0"/>
                </a:lnTo>
              </a:path>
            </a:pathLst>
          </a:custGeom>
          <a:gradFill flip="none" rotWithShape="1"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3500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673" y="1905001"/>
            <a:ext cx="10375675" cy="2225262"/>
          </a:xfrm>
          <a:prstGeom prst="rect">
            <a:avLst/>
          </a:prstGeom>
        </p:spPr>
        <p:txBody>
          <a:bodyPr anchor="ctr"/>
          <a:lstStyle>
            <a:lvl1pPr>
              <a:defRPr sz="55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899605" y="4620890"/>
            <a:ext cx="10377927" cy="14157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704020202020204" pitchFamily="34" charset="0"/>
              <a:buChar char="​"/>
              <a:defRPr sz="2100" b="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704020202020204" pitchFamily="34" charset="0"/>
              <a:buChar char="​"/>
              <a:defRPr sz="15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704020202020204" pitchFamily="34" charset="0"/>
              <a:buChar char="​"/>
              <a:defRPr sz="15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704020202020204" pitchFamily="34" charset="0"/>
              <a:buChar char="​"/>
              <a:defRPr sz="15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704020202020204" pitchFamily="34" charset="0"/>
              <a:buChar char="​"/>
              <a:defRPr sz="150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04048" y="1732950"/>
            <a:ext cx="10373553" cy="2672550"/>
            <a:chOff x="914400" y="1732950"/>
            <a:chExt cx="7316788" cy="2672550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914400" y="1732950"/>
              <a:ext cx="73152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6"/>
            <p:cNvSpPr/>
            <p:nvPr userDrawn="1"/>
          </p:nvSpPr>
          <p:spPr bwMode="auto">
            <a:xfrm>
              <a:off x="915988" y="4302313"/>
              <a:ext cx="7315200" cy="103187"/>
            </a:xfrm>
            <a:custGeom>
              <a:avLst/>
              <a:gdLst>
                <a:gd name="T0" fmla="*/ 0 w 4608"/>
                <a:gd name="T1" fmla="*/ 0 h 65"/>
                <a:gd name="T2" fmla="*/ 224 w 4608"/>
                <a:gd name="T3" fmla="*/ 0 h 65"/>
                <a:gd name="T4" fmla="*/ 286 w 4608"/>
                <a:gd name="T5" fmla="*/ 65 h 65"/>
                <a:gd name="T6" fmla="*/ 349 w 4608"/>
                <a:gd name="T7" fmla="*/ 0 h 65"/>
                <a:gd name="T8" fmla="*/ 4608 w 460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65">
                  <a:moveTo>
                    <a:pt x="0" y="0"/>
                  </a:moveTo>
                  <a:lnTo>
                    <a:pt x="224" y="0"/>
                  </a:lnTo>
                  <a:lnTo>
                    <a:pt x="286" y="65"/>
                  </a:lnTo>
                  <a:lnTo>
                    <a:pt x="349" y="0"/>
                  </a:lnTo>
                  <a:lnTo>
                    <a:pt x="4608" y="0"/>
                  </a:lnTo>
                </a:path>
              </a:pathLst>
            </a:custGeom>
            <a:no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781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2999"/>
            <a:ext cx="10363200" cy="91440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914400" y="2971800"/>
            <a:ext cx="6705600" cy="2743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8229600" y="2971800"/>
            <a:ext cx="3048000" cy="2743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1"/>
            <a:ext cx="10363200" cy="4519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10886832" y="6589188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rgbClr val="323232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‹#›</a:t>
            </a:fld>
            <a:endParaRPr lang="en-US" sz="800" dirty="0">
              <a:solidFill>
                <a:srgbClr val="323232">
                  <a:lumMod val="60000"/>
                  <a:lumOff val="4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09166"/>
            <a:ext cx="6705600" cy="2031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</p:spTree>
    <p:extLst>
      <p:ext uri="{BB962C8B-B14F-4D97-AF65-F5344CB8AC3E}">
        <p14:creationId xmlns:p14="http://schemas.microsoft.com/office/powerpoint/2010/main" val="12620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2999"/>
            <a:ext cx="10363200" cy="91440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914400" y="2971800"/>
            <a:ext cx="3048000" cy="2743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4572000" y="2971800"/>
            <a:ext cx="6705600" cy="2743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1"/>
            <a:ext cx="10363200" cy="4519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Box 40"/>
          <p:cNvSpPr txBox="1"/>
          <p:nvPr userDrawn="1"/>
        </p:nvSpPr>
        <p:spPr>
          <a:xfrm>
            <a:off x="10886832" y="6589188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rgbClr val="323232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‹#›</a:t>
            </a:fld>
            <a:endParaRPr lang="en-US" sz="800" dirty="0">
              <a:solidFill>
                <a:srgbClr val="323232">
                  <a:lumMod val="60000"/>
                  <a:lumOff val="4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4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09166"/>
            <a:ext cx="6705600" cy="2031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</p:spTree>
    <p:extLst>
      <p:ext uri="{BB962C8B-B14F-4D97-AF65-F5344CB8AC3E}">
        <p14:creationId xmlns:p14="http://schemas.microsoft.com/office/powerpoint/2010/main" val="170282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68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469900" y="457200"/>
            <a:ext cx="0" cy="619963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84200" y="6054272"/>
            <a:ext cx="7239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0" b="1" dirty="0">
                <a:solidFill>
                  <a:schemeClr val="bg1"/>
                </a:solidFill>
              </a:rPr>
              <a:t>your logo</a:t>
            </a:r>
            <a:endParaRPr lang="uk-UA" sz="1200" b="1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9900" y="6124657"/>
            <a:ext cx="0" cy="444398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163300" y="6124657"/>
            <a:ext cx="0" cy="444398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7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8"/>
            <a:ext cx="11557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680" b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</a:t>
            </a:r>
          </a:p>
          <a:p>
            <a:r>
              <a:rPr lang="en-US" dirty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3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2999"/>
            <a:ext cx="10363200" cy="91440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86832" y="6589188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rgbClr val="323232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‹#›</a:t>
            </a:fld>
            <a:endParaRPr lang="en-US" sz="800" dirty="0">
              <a:solidFill>
                <a:srgbClr val="323232">
                  <a:lumMod val="60000"/>
                  <a:lumOff val="4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09166"/>
            <a:ext cx="6705600" cy="2031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1"/>
            <a:ext cx="10363200" cy="4519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98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2999"/>
            <a:ext cx="10363200" cy="91440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86832" y="6589188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rgbClr val="323232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‹#›</a:t>
            </a:fld>
            <a:endParaRPr lang="en-US" sz="800" dirty="0">
              <a:solidFill>
                <a:srgbClr val="323232">
                  <a:lumMod val="60000"/>
                  <a:lumOff val="4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09166"/>
            <a:ext cx="6705600" cy="2031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1"/>
            <a:ext cx="10363200" cy="4519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 userDrawn="1">
            <p:ph type="chart" sz="quarter" idx="29" hasCustomPrompt="1"/>
          </p:nvPr>
        </p:nvSpPr>
        <p:spPr>
          <a:xfrm>
            <a:off x="914400" y="2057400"/>
            <a:ext cx="10363200" cy="40005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insert chart from template</a:t>
            </a:r>
          </a:p>
        </p:txBody>
      </p:sp>
    </p:spTree>
    <p:extLst>
      <p:ext uri="{BB962C8B-B14F-4D97-AF65-F5344CB8AC3E}">
        <p14:creationId xmlns:p14="http://schemas.microsoft.com/office/powerpoint/2010/main" val="52418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Dark">
    <p:bg>
      <p:bgPr>
        <a:gradFill>
          <a:gsLst>
            <a:gs pos="0">
              <a:schemeClr val="accent1"/>
            </a:gs>
            <a:gs pos="77000">
              <a:schemeClr val="accent1">
                <a:lumMod val="3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 bwMode="ltGray">
          <a:xfrm>
            <a:off x="-8467" y="12700"/>
            <a:ext cx="7992533" cy="6840538"/>
          </a:xfrm>
          <a:custGeom>
            <a:avLst/>
            <a:gdLst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6057900 w 6057900"/>
              <a:gd name="connsiteY2" fmla="*/ 0 h 6851650"/>
              <a:gd name="connsiteX3" fmla="*/ 1911350 w 6057900"/>
              <a:gd name="connsiteY3" fmla="*/ 0 h 6851650"/>
              <a:gd name="connsiteX0-1" fmla="*/ 0 w 6057900"/>
              <a:gd name="connsiteY0-2" fmla="*/ 1117600 h 6851650"/>
              <a:gd name="connsiteX1-3" fmla="*/ 0 w 6057900"/>
              <a:gd name="connsiteY1-4" fmla="*/ 6851650 h 6851650"/>
              <a:gd name="connsiteX2-5" fmla="*/ 84931 w 6057900"/>
              <a:gd name="connsiteY2-6" fmla="*/ 6840538 h 6851650"/>
              <a:gd name="connsiteX3-7" fmla="*/ 6057900 w 6057900"/>
              <a:gd name="connsiteY3-8" fmla="*/ 0 h 6851650"/>
              <a:gd name="connsiteX4" fmla="*/ 1911350 w 6057900"/>
              <a:gd name="connsiteY4" fmla="*/ 0 h 6851650"/>
              <a:gd name="connsiteX0-9" fmla="*/ 0 w 6057900"/>
              <a:gd name="connsiteY0-10" fmla="*/ 1117600 h 6851650"/>
              <a:gd name="connsiteX1-11" fmla="*/ 0 w 6057900"/>
              <a:gd name="connsiteY1-12" fmla="*/ 6851650 h 6851650"/>
              <a:gd name="connsiteX2-13" fmla="*/ 84931 w 6057900"/>
              <a:gd name="connsiteY2-14" fmla="*/ 6840538 h 6851650"/>
              <a:gd name="connsiteX3-15" fmla="*/ 6057900 w 6057900"/>
              <a:gd name="connsiteY3-16" fmla="*/ 0 h 6851650"/>
              <a:gd name="connsiteX4-17" fmla="*/ 1911350 w 6057900"/>
              <a:gd name="connsiteY4-18" fmla="*/ 0 h 6851650"/>
              <a:gd name="connsiteX0-19" fmla="*/ 0 w 6057900"/>
              <a:gd name="connsiteY0-20" fmla="*/ 1117600 h 6851650"/>
              <a:gd name="connsiteX1-21" fmla="*/ 0 w 6057900"/>
              <a:gd name="connsiteY1-22" fmla="*/ 6851650 h 6851650"/>
              <a:gd name="connsiteX2-23" fmla="*/ 84931 w 6057900"/>
              <a:gd name="connsiteY2-24" fmla="*/ 6840538 h 6851650"/>
              <a:gd name="connsiteX3-25" fmla="*/ 6057900 w 6057900"/>
              <a:gd name="connsiteY3-26" fmla="*/ 0 h 6851650"/>
              <a:gd name="connsiteX4-27" fmla="*/ 1911350 w 6057900"/>
              <a:gd name="connsiteY4-28" fmla="*/ 0 h 6851650"/>
              <a:gd name="connsiteX0-29" fmla="*/ 0 w 6057900"/>
              <a:gd name="connsiteY0-30" fmla="*/ 1117600 h 6840538"/>
              <a:gd name="connsiteX1-31" fmla="*/ 2381 w 6057900"/>
              <a:gd name="connsiteY1-32" fmla="*/ 6839744 h 6840538"/>
              <a:gd name="connsiteX2-33" fmla="*/ 84931 w 6057900"/>
              <a:gd name="connsiteY2-34" fmla="*/ 6840538 h 6840538"/>
              <a:gd name="connsiteX3-35" fmla="*/ 6057900 w 6057900"/>
              <a:gd name="connsiteY3-36" fmla="*/ 0 h 6840538"/>
              <a:gd name="connsiteX4-37" fmla="*/ 1911350 w 6057900"/>
              <a:gd name="connsiteY4-38" fmla="*/ 0 h 6840538"/>
              <a:gd name="connsiteX0-39" fmla="*/ 0 w 5994400"/>
              <a:gd name="connsiteY0-40" fmla="*/ 1117600 h 6840538"/>
              <a:gd name="connsiteX1-41" fmla="*/ 2381 w 5994400"/>
              <a:gd name="connsiteY1-42" fmla="*/ 6839744 h 6840538"/>
              <a:gd name="connsiteX2-43" fmla="*/ 84931 w 5994400"/>
              <a:gd name="connsiteY2-44" fmla="*/ 6840538 h 6840538"/>
              <a:gd name="connsiteX3-45" fmla="*/ 5994400 w 5994400"/>
              <a:gd name="connsiteY3-46" fmla="*/ 0 h 6840538"/>
              <a:gd name="connsiteX4-47" fmla="*/ 1911350 w 5994400"/>
              <a:gd name="connsiteY4-48" fmla="*/ 0 h 68405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5994400" h="6840538">
                <a:moveTo>
                  <a:pt x="0" y="1117600"/>
                </a:moveTo>
                <a:cubicBezTo>
                  <a:pt x="794" y="3024981"/>
                  <a:pt x="1587" y="4932363"/>
                  <a:pt x="2381" y="6839744"/>
                </a:cubicBezTo>
                <a:lnTo>
                  <a:pt x="84931" y="6840538"/>
                </a:lnTo>
                <a:lnTo>
                  <a:pt x="5994400" y="0"/>
                </a:lnTo>
                <a:lnTo>
                  <a:pt x="1911350" y="0"/>
                </a:lnTo>
              </a:path>
            </a:pathLst>
          </a:custGeom>
          <a:gradFill flip="none" rotWithShape="1"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3500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59" y="1905001"/>
            <a:ext cx="10364549" cy="222526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5000"/>
              </a:lnSpc>
              <a:defRPr sz="4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13692" y="4620890"/>
            <a:ext cx="10366800" cy="14157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704020202020204" pitchFamily="34" charset="0"/>
              <a:buChar char="​"/>
              <a:defRPr sz="210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704020202020204" pitchFamily="34" charset="0"/>
              <a:buChar char="​"/>
              <a:defRPr sz="15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704020202020204" pitchFamily="34" charset="0"/>
              <a:buChar char="​"/>
              <a:defRPr sz="15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704020202020204" pitchFamily="34" charset="0"/>
              <a:buChar char="​"/>
              <a:defRPr sz="15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704020202020204" pitchFamily="34" charset="0"/>
              <a:buChar char="​"/>
              <a:defRPr sz="150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11442" y="1732950"/>
            <a:ext cx="10369117" cy="2672550"/>
            <a:chOff x="914400" y="1732950"/>
            <a:chExt cx="7316788" cy="2672550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914400" y="1732950"/>
              <a:ext cx="7315200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6"/>
            <p:cNvSpPr/>
            <p:nvPr userDrawn="1"/>
          </p:nvSpPr>
          <p:spPr bwMode="auto">
            <a:xfrm>
              <a:off x="915988" y="4302313"/>
              <a:ext cx="7315200" cy="103187"/>
            </a:xfrm>
            <a:custGeom>
              <a:avLst/>
              <a:gdLst>
                <a:gd name="T0" fmla="*/ 0 w 4608"/>
                <a:gd name="T1" fmla="*/ 0 h 65"/>
                <a:gd name="T2" fmla="*/ 224 w 4608"/>
                <a:gd name="T3" fmla="*/ 0 h 65"/>
                <a:gd name="T4" fmla="*/ 286 w 4608"/>
                <a:gd name="T5" fmla="*/ 65 h 65"/>
                <a:gd name="T6" fmla="*/ 349 w 4608"/>
                <a:gd name="T7" fmla="*/ 0 h 65"/>
                <a:gd name="T8" fmla="*/ 4608 w 460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65">
                  <a:moveTo>
                    <a:pt x="0" y="0"/>
                  </a:moveTo>
                  <a:lnTo>
                    <a:pt x="224" y="0"/>
                  </a:lnTo>
                  <a:lnTo>
                    <a:pt x="286" y="65"/>
                  </a:lnTo>
                  <a:lnTo>
                    <a:pt x="349" y="0"/>
                  </a:lnTo>
                  <a:lnTo>
                    <a:pt x="4608" y="0"/>
                  </a:lnTo>
                </a:path>
              </a:pathLst>
            </a:custGeom>
            <a:noFill/>
            <a:ln w="9525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solidFill>
                  <a:srgbClr val="323232">
                    <a:lumMod val="20000"/>
                    <a:lumOff val="80000"/>
                  </a:srgbClr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233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508" y="1905001"/>
            <a:ext cx="10366800" cy="222526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5000"/>
              </a:lnSpc>
              <a:defRPr sz="4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11441" y="4620890"/>
            <a:ext cx="10369051" cy="14157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704020202020204" pitchFamily="34" charset="0"/>
              <a:buChar char="​"/>
              <a:defRPr sz="210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704020202020204" pitchFamily="34" charset="0"/>
              <a:buChar char="​"/>
              <a:defRPr sz="150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704020202020204" pitchFamily="34" charset="0"/>
              <a:buChar char="​"/>
              <a:defRPr sz="150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704020202020204" pitchFamily="34" charset="0"/>
              <a:buChar char="​"/>
              <a:defRPr sz="150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704020202020204" pitchFamily="34" charset="0"/>
              <a:buChar char="​"/>
              <a:defRPr sz="150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11508" y="1732950"/>
            <a:ext cx="10369051" cy="2672550"/>
            <a:chOff x="914400" y="1732950"/>
            <a:chExt cx="7316788" cy="2672550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914400" y="1732950"/>
              <a:ext cx="7315200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6"/>
            <p:cNvSpPr/>
            <p:nvPr userDrawn="1"/>
          </p:nvSpPr>
          <p:spPr bwMode="auto">
            <a:xfrm>
              <a:off x="915988" y="4302313"/>
              <a:ext cx="7315200" cy="103187"/>
            </a:xfrm>
            <a:custGeom>
              <a:avLst/>
              <a:gdLst>
                <a:gd name="T0" fmla="*/ 0 w 4608"/>
                <a:gd name="T1" fmla="*/ 0 h 65"/>
                <a:gd name="T2" fmla="*/ 224 w 4608"/>
                <a:gd name="T3" fmla="*/ 0 h 65"/>
                <a:gd name="T4" fmla="*/ 286 w 4608"/>
                <a:gd name="T5" fmla="*/ 65 h 65"/>
                <a:gd name="T6" fmla="*/ 349 w 4608"/>
                <a:gd name="T7" fmla="*/ 0 h 65"/>
                <a:gd name="T8" fmla="*/ 4608 w 460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65">
                  <a:moveTo>
                    <a:pt x="0" y="0"/>
                  </a:moveTo>
                  <a:lnTo>
                    <a:pt x="224" y="0"/>
                  </a:lnTo>
                  <a:lnTo>
                    <a:pt x="286" y="65"/>
                  </a:lnTo>
                  <a:lnTo>
                    <a:pt x="349" y="0"/>
                  </a:lnTo>
                  <a:lnTo>
                    <a:pt x="4608" y="0"/>
                  </a:lnTo>
                </a:path>
              </a:pathLst>
            </a:custGeom>
            <a:noFill/>
            <a:ln w="95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34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 userDrawn="1"/>
        </p:nvSpPr>
        <p:spPr>
          <a:xfrm>
            <a:off x="10886832" y="6589188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rgbClr val="323232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‹#›</a:t>
            </a:fld>
            <a:endParaRPr lang="en-US" sz="800" dirty="0">
              <a:solidFill>
                <a:srgbClr val="323232">
                  <a:lumMod val="60000"/>
                  <a:lumOff val="4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09166"/>
            <a:ext cx="6705600" cy="2031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1"/>
            <a:ext cx="12192000" cy="6908105"/>
            <a:chOff x="0" y="0"/>
            <a:chExt cx="9144000" cy="6908105"/>
          </a:xfrm>
        </p:grpSpPr>
        <p:grpSp>
          <p:nvGrpSpPr>
            <p:cNvPr id="30" name="Group 29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solidFill>
              <a:schemeClr val="bg1">
                <a:lumMod val="95000"/>
              </a:schemeClr>
            </a:solidFill>
          </p:grpSpPr>
          <p:sp>
            <p:nvSpPr>
              <p:cNvPr id="46" name="Rectangle 45"/>
              <p:cNvSpPr>
                <a:spLocks noChangeAspect="1"/>
              </p:cNvSpPr>
              <p:nvPr/>
            </p:nvSpPr>
            <p:spPr>
              <a:xfrm>
                <a:off x="0" y="0"/>
                <a:ext cx="6858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F2653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" name="Rectangle 46"/>
              <p:cNvSpPr>
                <a:spLocks noChangeAspect="1"/>
              </p:cNvSpPr>
              <p:nvPr/>
            </p:nvSpPr>
            <p:spPr>
              <a:xfrm>
                <a:off x="8458200" y="0"/>
                <a:ext cx="6858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F2653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" name="Rectangle 47"/>
              <p:cNvSpPr>
                <a:spLocks noChangeAspect="1"/>
              </p:cNvSpPr>
              <p:nvPr/>
            </p:nvSpPr>
            <p:spPr>
              <a:xfrm>
                <a:off x="0" y="0"/>
                <a:ext cx="8458200" cy="685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F2653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Rectangle 48"/>
              <p:cNvSpPr>
                <a:spLocks noChangeAspect="1"/>
              </p:cNvSpPr>
              <p:nvPr/>
            </p:nvSpPr>
            <p:spPr>
              <a:xfrm>
                <a:off x="0" y="6172200"/>
                <a:ext cx="9144000" cy="685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F26531"/>
                  </a:solidFill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31" name="Straight Connector 30"/>
            <p:cNvCxnSpPr/>
            <p:nvPr userDrawn="1"/>
          </p:nvCxnSpPr>
          <p:spPr>
            <a:xfrm flipV="1">
              <a:off x="685800" y="0"/>
              <a:ext cx="0" cy="6858001"/>
            </a:xfrm>
            <a:prstGeom prst="line">
              <a:avLst/>
            </a:prstGeom>
            <a:ln w="3175">
              <a:solidFill>
                <a:srgbClr val="FF00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 flipV="1">
              <a:off x="8458200" y="0"/>
              <a:ext cx="0" cy="6858001"/>
            </a:xfrm>
            <a:prstGeom prst="line">
              <a:avLst/>
            </a:prstGeom>
            <a:ln w="3175">
              <a:solidFill>
                <a:srgbClr val="FF00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 userDrawn="1"/>
          </p:nvGrpSpPr>
          <p:grpSpPr>
            <a:xfrm>
              <a:off x="5715000" y="0"/>
              <a:ext cx="457200" cy="6908105"/>
              <a:chOff x="2956470" y="50104"/>
              <a:chExt cx="457200" cy="6858001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flipV="1">
                <a:off x="2956470" y="50104"/>
                <a:ext cx="0" cy="6858001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3413670" y="50104"/>
                <a:ext cx="0" cy="6858001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/>
            <p:cNvCxnSpPr/>
            <p:nvPr userDrawn="1"/>
          </p:nvCxnSpPr>
          <p:spPr>
            <a:xfrm rot="5400000" flipV="1">
              <a:off x="4572000" y="-3886200"/>
              <a:ext cx="0" cy="9144000"/>
            </a:xfrm>
            <a:prstGeom prst="line">
              <a:avLst/>
            </a:prstGeom>
            <a:ln w="3175">
              <a:solidFill>
                <a:srgbClr val="FF00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 userDrawn="1"/>
          </p:nvGrpSpPr>
          <p:grpSpPr>
            <a:xfrm>
              <a:off x="0" y="1143000"/>
              <a:ext cx="9144000" cy="914400"/>
              <a:chOff x="0" y="1143000"/>
              <a:chExt cx="9144000" cy="914400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rot="5400000" flipV="1">
                <a:off x="4572000" y="-2514600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V="1">
                <a:off x="4572000" y="-3429000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 userDrawn="1"/>
          </p:nvGrpSpPr>
          <p:grpSpPr>
            <a:xfrm>
              <a:off x="0" y="2971800"/>
              <a:ext cx="9144000" cy="914400"/>
              <a:chOff x="0" y="1143000"/>
              <a:chExt cx="9144000" cy="91440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rot="5400000" flipV="1">
                <a:off x="4572000" y="-2514600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V="1">
                <a:off x="4572000" y="-3429000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 userDrawn="1"/>
          </p:nvGrpSpPr>
          <p:grpSpPr>
            <a:xfrm>
              <a:off x="0" y="4800602"/>
              <a:ext cx="9144000" cy="914400"/>
              <a:chOff x="0" y="1143000"/>
              <a:chExt cx="9144000" cy="91440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rot="5400000" flipV="1">
                <a:off x="4572000" y="-2514600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V="1">
                <a:off x="4572000" y="-3429000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 userDrawn="1"/>
          </p:nvGrpSpPr>
          <p:grpSpPr>
            <a:xfrm>
              <a:off x="2971800" y="0"/>
              <a:ext cx="457200" cy="6908105"/>
              <a:chOff x="2956470" y="50104"/>
              <a:chExt cx="457200" cy="6858001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flipV="1">
                <a:off x="2956470" y="50104"/>
                <a:ext cx="0" cy="6858001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V="1">
                <a:off x="3413670" y="50104"/>
                <a:ext cx="0" cy="6858001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808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gradFill>
          <a:gsLst>
            <a:gs pos="0">
              <a:schemeClr val="accent1"/>
            </a:gs>
            <a:gs pos="77000">
              <a:schemeClr val="accent1">
                <a:lumMod val="3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 bwMode="ltGray">
          <a:xfrm>
            <a:off x="-8467" y="12700"/>
            <a:ext cx="7992533" cy="6840538"/>
          </a:xfrm>
          <a:custGeom>
            <a:avLst/>
            <a:gdLst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6057900 w 6057900"/>
              <a:gd name="connsiteY2" fmla="*/ 0 h 6851650"/>
              <a:gd name="connsiteX3" fmla="*/ 1911350 w 6057900"/>
              <a:gd name="connsiteY3" fmla="*/ 0 h 6851650"/>
              <a:gd name="connsiteX0-1" fmla="*/ 0 w 6057900"/>
              <a:gd name="connsiteY0-2" fmla="*/ 1117600 h 6851650"/>
              <a:gd name="connsiteX1-3" fmla="*/ 0 w 6057900"/>
              <a:gd name="connsiteY1-4" fmla="*/ 6851650 h 6851650"/>
              <a:gd name="connsiteX2-5" fmla="*/ 84931 w 6057900"/>
              <a:gd name="connsiteY2-6" fmla="*/ 6840538 h 6851650"/>
              <a:gd name="connsiteX3-7" fmla="*/ 6057900 w 6057900"/>
              <a:gd name="connsiteY3-8" fmla="*/ 0 h 6851650"/>
              <a:gd name="connsiteX4" fmla="*/ 1911350 w 6057900"/>
              <a:gd name="connsiteY4" fmla="*/ 0 h 6851650"/>
              <a:gd name="connsiteX0-9" fmla="*/ 0 w 6057900"/>
              <a:gd name="connsiteY0-10" fmla="*/ 1117600 h 6851650"/>
              <a:gd name="connsiteX1-11" fmla="*/ 0 w 6057900"/>
              <a:gd name="connsiteY1-12" fmla="*/ 6851650 h 6851650"/>
              <a:gd name="connsiteX2-13" fmla="*/ 84931 w 6057900"/>
              <a:gd name="connsiteY2-14" fmla="*/ 6840538 h 6851650"/>
              <a:gd name="connsiteX3-15" fmla="*/ 6057900 w 6057900"/>
              <a:gd name="connsiteY3-16" fmla="*/ 0 h 6851650"/>
              <a:gd name="connsiteX4-17" fmla="*/ 1911350 w 6057900"/>
              <a:gd name="connsiteY4-18" fmla="*/ 0 h 6851650"/>
              <a:gd name="connsiteX0-19" fmla="*/ 0 w 6057900"/>
              <a:gd name="connsiteY0-20" fmla="*/ 1117600 h 6851650"/>
              <a:gd name="connsiteX1-21" fmla="*/ 0 w 6057900"/>
              <a:gd name="connsiteY1-22" fmla="*/ 6851650 h 6851650"/>
              <a:gd name="connsiteX2-23" fmla="*/ 84931 w 6057900"/>
              <a:gd name="connsiteY2-24" fmla="*/ 6840538 h 6851650"/>
              <a:gd name="connsiteX3-25" fmla="*/ 6057900 w 6057900"/>
              <a:gd name="connsiteY3-26" fmla="*/ 0 h 6851650"/>
              <a:gd name="connsiteX4-27" fmla="*/ 1911350 w 6057900"/>
              <a:gd name="connsiteY4-28" fmla="*/ 0 h 6851650"/>
              <a:gd name="connsiteX0-29" fmla="*/ 0 w 6057900"/>
              <a:gd name="connsiteY0-30" fmla="*/ 1117600 h 6840538"/>
              <a:gd name="connsiteX1-31" fmla="*/ 2381 w 6057900"/>
              <a:gd name="connsiteY1-32" fmla="*/ 6839744 h 6840538"/>
              <a:gd name="connsiteX2-33" fmla="*/ 84931 w 6057900"/>
              <a:gd name="connsiteY2-34" fmla="*/ 6840538 h 6840538"/>
              <a:gd name="connsiteX3-35" fmla="*/ 6057900 w 6057900"/>
              <a:gd name="connsiteY3-36" fmla="*/ 0 h 6840538"/>
              <a:gd name="connsiteX4-37" fmla="*/ 1911350 w 6057900"/>
              <a:gd name="connsiteY4-38" fmla="*/ 0 h 6840538"/>
              <a:gd name="connsiteX0-39" fmla="*/ 0 w 5994400"/>
              <a:gd name="connsiteY0-40" fmla="*/ 1117600 h 6840538"/>
              <a:gd name="connsiteX1-41" fmla="*/ 2381 w 5994400"/>
              <a:gd name="connsiteY1-42" fmla="*/ 6839744 h 6840538"/>
              <a:gd name="connsiteX2-43" fmla="*/ 84931 w 5994400"/>
              <a:gd name="connsiteY2-44" fmla="*/ 6840538 h 6840538"/>
              <a:gd name="connsiteX3-45" fmla="*/ 5994400 w 5994400"/>
              <a:gd name="connsiteY3-46" fmla="*/ 0 h 6840538"/>
              <a:gd name="connsiteX4-47" fmla="*/ 1911350 w 5994400"/>
              <a:gd name="connsiteY4-48" fmla="*/ 0 h 68405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5994400" h="6840538">
                <a:moveTo>
                  <a:pt x="0" y="1117600"/>
                </a:moveTo>
                <a:cubicBezTo>
                  <a:pt x="794" y="3024981"/>
                  <a:pt x="1587" y="4932363"/>
                  <a:pt x="2381" y="6839744"/>
                </a:cubicBezTo>
                <a:lnTo>
                  <a:pt x="84931" y="6840538"/>
                </a:lnTo>
                <a:lnTo>
                  <a:pt x="5994400" y="0"/>
                </a:lnTo>
                <a:lnTo>
                  <a:pt x="1911350" y="0"/>
                </a:lnTo>
              </a:path>
            </a:pathLst>
          </a:custGeom>
          <a:gradFill flip="none" rotWithShape="1"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3500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673" y="1905001"/>
            <a:ext cx="10375675" cy="2225262"/>
          </a:xfrm>
          <a:prstGeom prst="rect">
            <a:avLst/>
          </a:prstGeom>
        </p:spPr>
        <p:txBody>
          <a:bodyPr anchor="ctr"/>
          <a:lstStyle>
            <a:lvl1pPr>
              <a:defRPr sz="55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899605" y="4620890"/>
            <a:ext cx="10377927" cy="14157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704020202020204" pitchFamily="34" charset="0"/>
              <a:buChar char="​"/>
              <a:defRPr sz="2100" b="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704020202020204" pitchFamily="34" charset="0"/>
              <a:buChar char="​"/>
              <a:defRPr sz="15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704020202020204" pitchFamily="34" charset="0"/>
              <a:buChar char="​"/>
              <a:defRPr sz="15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704020202020204" pitchFamily="34" charset="0"/>
              <a:buChar char="​"/>
              <a:defRPr sz="15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704020202020204" pitchFamily="34" charset="0"/>
              <a:buChar char="​"/>
              <a:defRPr sz="150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04048" y="1732950"/>
            <a:ext cx="10373553" cy="2672550"/>
            <a:chOff x="914400" y="1732950"/>
            <a:chExt cx="7316788" cy="2672550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914400" y="1732950"/>
              <a:ext cx="73152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6"/>
            <p:cNvSpPr/>
            <p:nvPr userDrawn="1"/>
          </p:nvSpPr>
          <p:spPr bwMode="auto">
            <a:xfrm>
              <a:off x="915988" y="4302313"/>
              <a:ext cx="7315200" cy="103187"/>
            </a:xfrm>
            <a:custGeom>
              <a:avLst/>
              <a:gdLst>
                <a:gd name="T0" fmla="*/ 0 w 4608"/>
                <a:gd name="T1" fmla="*/ 0 h 65"/>
                <a:gd name="T2" fmla="*/ 224 w 4608"/>
                <a:gd name="T3" fmla="*/ 0 h 65"/>
                <a:gd name="T4" fmla="*/ 286 w 4608"/>
                <a:gd name="T5" fmla="*/ 65 h 65"/>
                <a:gd name="T6" fmla="*/ 349 w 4608"/>
                <a:gd name="T7" fmla="*/ 0 h 65"/>
                <a:gd name="T8" fmla="*/ 4608 w 460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65">
                  <a:moveTo>
                    <a:pt x="0" y="0"/>
                  </a:moveTo>
                  <a:lnTo>
                    <a:pt x="224" y="0"/>
                  </a:lnTo>
                  <a:lnTo>
                    <a:pt x="286" y="65"/>
                  </a:lnTo>
                  <a:lnTo>
                    <a:pt x="349" y="0"/>
                  </a:lnTo>
                  <a:lnTo>
                    <a:pt x="4608" y="0"/>
                  </a:lnTo>
                </a:path>
              </a:pathLst>
            </a:custGeom>
            <a:no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48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57507" y="2971801"/>
            <a:ext cx="3633693" cy="91439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2948354"/>
            <a:ext cx="1243107" cy="93783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1"/>
            <a:ext cx="10363200" cy="4519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4" name="Text Placeholder 3"/>
          <p:cNvSpPr>
            <a:spLocks noGrp="1"/>
          </p:cNvSpPr>
          <p:nvPr>
            <p:ph type="body" sz="half" idx="29" hasCustomPrompt="1"/>
          </p:nvPr>
        </p:nvSpPr>
        <p:spPr>
          <a:xfrm>
            <a:off x="2157507" y="3886206"/>
            <a:ext cx="3633693" cy="91439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95" name="Text Placeholder 29"/>
          <p:cNvSpPr>
            <a:spLocks noGrp="1"/>
          </p:cNvSpPr>
          <p:nvPr>
            <p:ph type="body" sz="quarter" idx="30" hasCustomPrompt="1"/>
          </p:nvPr>
        </p:nvSpPr>
        <p:spPr>
          <a:xfrm>
            <a:off x="914400" y="3862759"/>
            <a:ext cx="1243107" cy="93783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half" idx="31" hasCustomPrompt="1"/>
          </p:nvPr>
        </p:nvSpPr>
        <p:spPr>
          <a:xfrm>
            <a:off x="2157507" y="4800611"/>
            <a:ext cx="3633693" cy="91439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97" name="Text Placeholder 29"/>
          <p:cNvSpPr>
            <a:spLocks noGrp="1"/>
          </p:cNvSpPr>
          <p:nvPr>
            <p:ph type="body" sz="quarter" idx="32" hasCustomPrompt="1"/>
          </p:nvPr>
        </p:nvSpPr>
        <p:spPr>
          <a:xfrm>
            <a:off x="914400" y="4777164"/>
            <a:ext cx="1243107" cy="93783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98" name="Text Placeholder 3"/>
          <p:cNvSpPr>
            <a:spLocks noGrp="1"/>
          </p:cNvSpPr>
          <p:nvPr>
            <p:ph type="body" sz="half" idx="33" hasCustomPrompt="1"/>
          </p:nvPr>
        </p:nvSpPr>
        <p:spPr>
          <a:xfrm>
            <a:off x="7643907" y="2971801"/>
            <a:ext cx="3633693" cy="91439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99" name="Text Placeholder 29"/>
          <p:cNvSpPr>
            <a:spLocks noGrp="1"/>
          </p:cNvSpPr>
          <p:nvPr>
            <p:ph type="body" sz="quarter" idx="34" hasCustomPrompt="1"/>
          </p:nvPr>
        </p:nvSpPr>
        <p:spPr>
          <a:xfrm>
            <a:off x="6400800" y="2948354"/>
            <a:ext cx="1243107" cy="93783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00" name="Text Placeholder 3"/>
          <p:cNvSpPr>
            <a:spLocks noGrp="1"/>
          </p:cNvSpPr>
          <p:nvPr>
            <p:ph type="body" sz="half" idx="35" hasCustomPrompt="1"/>
          </p:nvPr>
        </p:nvSpPr>
        <p:spPr>
          <a:xfrm>
            <a:off x="7643907" y="3886206"/>
            <a:ext cx="3633693" cy="91439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01" name="Text Placeholder 29"/>
          <p:cNvSpPr>
            <a:spLocks noGrp="1"/>
          </p:cNvSpPr>
          <p:nvPr>
            <p:ph type="body" sz="quarter" idx="36" hasCustomPrompt="1"/>
          </p:nvPr>
        </p:nvSpPr>
        <p:spPr>
          <a:xfrm>
            <a:off x="6400800" y="3862759"/>
            <a:ext cx="1243107" cy="93783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02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7643907" y="4800611"/>
            <a:ext cx="3633693" cy="91439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03" name="Text Placeholder 29"/>
          <p:cNvSpPr>
            <a:spLocks noGrp="1"/>
          </p:cNvSpPr>
          <p:nvPr>
            <p:ph type="body" sz="quarter" idx="38" hasCustomPrompt="1"/>
          </p:nvPr>
        </p:nvSpPr>
        <p:spPr>
          <a:xfrm>
            <a:off x="6400800" y="4777164"/>
            <a:ext cx="1243107" cy="93783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20250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2999"/>
            <a:ext cx="10363200" cy="91440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914400" y="2971800"/>
            <a:ext cx="4876800" cy="274320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16"/>
          </p:nvPr>
        </p:nvSpPr>
        <p:spPr>
          <a:xfrm>
            <a:off x="6400800" y="2971800"/>
            <a:ext cx="4876800" cy="274320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1"/>
            <a:ext cx="10363200" cy="4519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10886832" y="6589188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‹#›</a:t>
            </a:fld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09166"/>
            <a:ext cx="6705600" cy="2031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</p:spTree>
    <p:extLst>
      <p:ext uri="{BB962C8B-B14F-4D97-AF65-F5344CB8AC3E}">
        <p14:creationId xmlns:p14="http://schemas.microsoft.com/office/powerpoint/2010/main" val="348946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2999"/>
            <a:ext cx="10363200" cy="91440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914400" y="2971800"/>
            <a:ext cx="6705600" cy="2743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8229600" y="2971800"/>
            <a:ext cx="3048000" cy="2743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1"/>
            <a:ext cx="10363200" cy="4519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10886832" y="6589188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‹#›</a:t>
            </a:fld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09166"/>
            <a:ext cx="6705600" cy="2031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</p:spTree>
    <p:extLst>
      <p:ext uri="{BB962C8B-B14F-4D97-AF65-F5344CB8AC3E}">
        <p14:creationId xmlns:p14="http://schemas.microsoft.com/office/powerpoint/2010/main" val="158646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2999"/>
            <a:ext cx="10363200" cy="91440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914400" y="2971800"/>
            <a:ext cx="3048000" cy="2743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4572000" y="2971800"/>
            <a:ext cx="6705600" cy="2743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1"/>
            <a:ext cx="10363200" cy="4519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Box 40"/>
          <p:cNvSpPr txBox="1"/>
          <p:nvPr userDrawn="1"/>
        </p:nvSpPr>
        <p:spPr>
          <a:xfrm>
            <a:off x="10886832" y="6589188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‹#›</a:t>
            </a:fld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09166"/>
            <a:ext cx="6705600" cy="2031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</p:spTree>
    <p:extLst>
      <p:ext uri="{BB962C8B-B14F-4D97-AF65-F5344CB8AC3E}">
        <p14:creationId xmlns:p14="http://schemas.microsoft.com/office/powerpoint/2010/main" val="417928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914400" y="2971800"/>
            <a:ext cx="3048000" cy="2743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Content Placeholder 37"/>
          <p:cNvSpPr>
            <a:spLocks noGrp="1"/>
          </p:cNvSpPr>
          <p:nvPr>
            <p:ph sz="quarter" idx="16"/>
          </p:nvPr>
        </p:nvSpPr>
        <p:spPr>
          <a:xfrm>
            <a:off x="4572000" y="2971800"/>
            <a:ext cx="3048000" cy="2743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8229600" y="2971800"/>
            <a:ext cx="3048000" cy="2743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1"/>
            <a:ext cx="10363200" cy="451948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10886832" y="6589188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rgbClr val="323232">
                    <a:lumMod val="60000"/>
                    <a:lumOff val="40000"/>
                  </a:srgbClr>
                </a:solidFill>
              </a:rPr>
              <a:pPr algn="r"/>
              <a:t>‹#›</a:t>
            </a:fld>
            <a:endParaRPr lang="en-US" sz="800" dirty="0">
              <a:solidFill>
                <a:srgbClr val="32323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64566"/>
            <a:ext cx="6705600" cy="147733"/>
          </a:xfr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</p:spTree>
    <p:extLst>
      <p:ext uri="{BB962C8B-B14F-4D97-AF65-F5344CB8AC3E}">
        <p14:creationId xmlns:p14="http://schemas.microsoft.com/office/powerpoint/2010/main" val="31410162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2999"/>
            <a:ext cx="10363200" cy="91440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914400" y="2971800"/>
            <a:ext cx="3048000" cy="2743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Content Placeholder 37"/>
          <p:cNvSpPr>
            <a:spLocks noGrp="1"/>
          </p:cNvSpPr>
          <p:nvPr>
            <p:ph sz="quarter" idx="16"/>
          </p:nvPr>
        </p:nvSpPr>
        <p:spPr>
          <a:xfrm>
            <a:off x="4572000" y="2971800"/>
            <a:ext cx="3048000" cy="2743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8229600" y="2971800"/>
            <a:ext cx="3048000" cy="2743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1"/>
            <a:ext cx="10363200" cy="4519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10886832" y="6589188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‹#›</a:t>
            </a:fld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09166"/>
            <a:ext cx="6705600" cy="2031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</p:spTree>
    <p:extLst>
      <p:ext uri="{BB962C8B-B14F-4D97-AF65-F5344CB8AC3E}">
        <p14:creationId xmlns:p14="http://schemas.microsoft.com/office/powerpoint/2010/main" val="257564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2999"/>
            <a:ext cx="10363200" cy="91440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86832" y="6589188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‹#›</a:t>
            </a:fld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09166"/>
            <a:ext cx="6705600" cy="2031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1"/>
            <a:ext cx="10363200" cy="4519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81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2999"/>
            <a:ext cx="10363200" cy="91440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86832" y="6589188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‹#›</a:t>
            </a:fld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09166"/>
            <a:ext cx="6705600" cy="2031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1"/>
            <a:ext cx="10363200" cy="4519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 userDrawn="1">
            <p:ph type="chart" sz="quarter" idx="29" hasCustomPrompt="1"/>
          </p:nvPr>
        </p:nvSpPr>
        <p:spPr>
          <a:xfrm>
            <a:off x="914400" y="2057400"/>
            <a:ext cx="10363200" cy="40005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insert chart from template</a:t>
            </a:r>
          </a:p>
        </p:txBody>
      </p:sp>
    </p:spTree>
    <p:extLst>
      <p:ext uri="{BB962C8B-B14F-4D97-AF65-F5344CB8AC3E}">
        <p14:creationId xmlns:p14="http://schemas.microsoft.com/office/powerpoint/2010/main" val="55864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0886832" y="6589188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‹#›</a:t>
            </a:fld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09166"/>
            <a:ext cx="6705600" cy="2031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</p:spTree>
    <p:extLst>
      <p:ext uri="{BB962C8B-B14F-4D97-AF65-F5344CB8AC3E}">
        <p14:creationId xmlns:p14="http://schemas.microsoft.com/office/powerpoint/2010/main" val="392829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Dark">
    <p:bg>
      <p:bgPr>
        <a:gradFill>
          <a:gsLst>
            <a:gs pos="0">
              <a:schemeClr val="accent1"/>
            </a:gs>
            <a:gs pos="77000">
              <a:schemeClr val="accent1">
                <a:lumMod val="3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 bwMode="ltGray">
          <a:xfrm>
            <a:off x="-8467" y="12700"/>
            <a:ext cx="7992533" cy="6840538"/>
          </a:xfrm>
          <a:custGeom>
            <a:avLst/>
            <a:gdLst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6057900 w 6057900"/>
              <a:gd name="connsiteY2" fmla="*/ 0 h 6851650"/>
              <a:gd name="connsiteX3" fmla="*/ 1911350 w 6057900"/>
              <a:gd name="connsiteY3" fmla="*/ 0 h 6851650"/>
              <a:gd name="connsiteX0-1" fmla="*/ 0 w 6057900"/>
              <a:gd name="connsiteY0-2" fmla="*/ 1117600 h 6851650"/>
              <a:gd name="connsiteX1-3" fmla="*/ 0 w 6057900"/>
              <a:gd name="connsiteY1-4" fmla="*/ 6851650 h 6851650"/>
              <a:gd name="connsiteX2-5" fmla="*/ 84931 w 6057900"/>
              <a:gd name="connsiteY2-6" fmla="*/ 6840538 h 6851650"/>
              <a:gd name="connsiteX3-7" fmla="*/ 6057900 w 6057900"/>
              <a:gd name="connsiteY3-8" fmla="*/ 0 h 6851650"/>
              <a:gd name="connsiteX4" fmla="*/ 1911350 w 6057900"/>
              <a:gd name="connsiteY4" fmla="*/ 0 h 6851650"/>
              <a:gd name="connsiteX0-9" fmla="*/ 0 w 6057900"/>
              <a:gd name="connsiteY0-10" fmla="*/ 1117600 h 6851650"/>
              <a:gd name="connsiteX1-11" fmla="*/ 0 w 6057900"/>
              <a:gd name="connsiteY1-12" fmla="*/ 6851650 h 6851650"/>
              <a:gd name="connsiteX2-13" fmla="*/ 84931 w 6057900"/>
              <a:gd name="connsiteY2-14" fmla="*/ 6840538 h 6851650"/>
              <a:gd name="connsiteX3-15" fmla="*/ 6057900 w 6057900"/>
              <a:gd name="connsiteY3-16" fmla="*/ 0 h 6851650"/>
              <a:gd name="connsiteX4-17" fmla="*/ 1911350 w 6057900"/>
              <a:gd name="connsiteY4-18" fmla="*/ 0 h 6851650"/>
              <a:gd name="connsiteX0-19" fmla="*/ 0 w 6057900"/>
              <a:gd name="connsiteY0-20" fmla="*/ 1117600 h 6851650"/>
              <a:gd name="connsiteX1-21" fmla="*/ 0 w 6057900"/>
              <a:gd name="connsiteY1-22" fmla="*/ 6851650 h 6851650"/>
              <a:gd name="connsiteX2-23" fmla="*/ 84931 w 6057900"/>
              <a:gd name="connsiteY2-24" fmla="*/ 6840538 h 6851650"/>
              <a:gd name="connsiteX3-25" fmla="*/ 6057900 w 6057900"/>
              <a:gd name="connsiteY3-26" fmla="*/ 0 h 6851650"/>
              <a:gd name="connsiteX4-27" fmla="*/ 1911350 w 6057900"/>
              <a:gd name="connsiteY4-28" fmla="*/ 0 h 6851650"/>
              <a:gd name="connsiteX0-29" fmla="*/ 0 w 6057900"/>
              <a:gd name="connsiteY0-30" fmla="*/ 1117600 h 6840538"/>
              <a:gd name="connsiteX1-31" fmla="*/ 2381 w 6057900"/>
              <a:gd name="connsiteY1-32" fmla="*/ 6839744 h 6840538"/>
              <a:gd name="connsiteX2-33" fmla="*/ 84931 w 6057900"/>
              <a:gd name="connsiteY2-34" fmla="*/ 6840538 h 6840538"/>
              <a:gd name="connsiteX3-35" fmla="*/ 6057900 w 6057900"/>
              <a:gd name="connsiteY3-36" fmla="*/ 0 h 6840538"/>
              <a:gd name="connsiteX4-37" fmla="*/ 1911350 w 6057900"/>
              <a:gd name="connsiteY4-38" fmla="*/ 0 h 6840538"/>
              <a:gd name="connsiteX0-39" fmla="*/ 0 w 5994400"/>
              <a:gd name="connsiteY0-40" fmla="*/ 1117600 h 6840538"/>
              <a:gd name="connsiteX1-41" fmla="*/ 2381 w 5994400"/>
              <a:gd name="connsiteY1-42" fmla="*/ 6839744 h 6840538"/>
              <a:gd name="connsiteX2-43" fmla="*/ 84931 w 5994400"/>
              <a:gd name="connsiteY2-44" fmla="*/ 6840538 h 6840538"/>
              <a:gd name="connsiteX3-45" fmla="*/ 5994400 w 5994400"/>
              <a:gd name="connsiteY3-46" fmla="*/ 0 h 6840538"/>
              <a:gd name="connsiteX4-47" fmla="*/ 1911350 w 5994400"/>
              <a:gd name="connsiteY4-48" fmla="*/ 0 h 68405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5994400" h="6840538">
                <a:moveTo>
                  <a:pt x="0" y="1117600"/>
                </a:moveTo>
                <a:cubicBezTo>
                  <a:pt x="794" y="3024981"/>
                  <a:pt x="1587" y="4932363"/>
                  <a:pt x="2381" y="6839744"/>
                </a:cubicBezTo>
                <a:lnTo>
                  <a:pt x="84931" y="6840538"/>
                </a:lnTo>
                <a:lnTo>
                  <a:pt x="5994400" y="0"/>
                </a:lnTo>
                <a:lnTo>
                  <a:pt x="1911350" y="0"/>
                </a:lnTo>
              </a:path>
            </a:pathLst>
          </a:custGeom>
          <a:gradFill flip="none" rotWithShape="1"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3500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59" y="1905001"/>
            <a:ext cx="10364549" cy="222526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5000"/>
              </a:lnSpc>
              <a:defRPr sz="4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13692" y="4620890"/>
            <a:ext cx="10366800" cy="14157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704020202020204" pitchFamily="34" charset="0"/>
              <a:buChar char="​"/>
              <a:defRPr sz="210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704020202020204" pitchFamily="34" charset="0"/>
              <a:buChar char="​"/>
              <a:defRPr sz="15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704020202020204" pitchFamily="34" charset="0"/>
              <a:buChar char="​"/>
              <a:defRPr sz="15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704020202020204" pitchFamily="34" charset="0"/>
              <a:buChar char="​"/>
              <a:defRPr sz="15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704020202020204" pitchFamily="34" charset="0"/>
              <a:buChar char="​"/>
              <a:defRPr sz="150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11442" y="1732950"/>
            <a:ext cx="10369117" cy="2672550"/>
            <a:chOff x="914400" y="1732950"/>
            <a:chExt cx="7316788" cy="2672550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914400" y="1732950"/>
              <a:ext cx="7315200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6"/>
            <p:cNvSpPr/>
            <p:nvPr userDrawn="1"/>
          </p:nvSpPr>
          <p:spPr bwMode="auto">
            <a:xfrm>
              <a:off x="915988" y="4302313"/>
              <a:ext cx="7315200" cy="103187"/>
            </a:xfrm>
            <a:custGeom>
              <a:avLst/>
              <a:gdLst>
                <a:gd name="T0" fmla="*/ 0 w 4608"/>
                <a:gd name="T1" fmla="*/ 0 h 65"/>
                <a:gd name="T2" fmla="*/ 224 w 4608"/>
                <a:gd name="T3" fmla="*/ 0 h 65"/>
                <a:gd name="T4" fmla="*/ 286 w 4608"/>
                <a:gd name="T5" fmla="*/ 65 h 65"/>
                <a:gd name="T6" fmla="*/ 349 w 4608"/>
                <a:gd name="T7" fmla="*/ 0 h 65"/>
                <a:gd name="T8" fmla="*/ 4608 w 460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65">
                  <a:moveTo>
                    <a:pt x="0" y="0"/>
                  </a:moveTo>
                  <a:lnTo>
                    <a:pt x="224" y="0"/>
                  </a:lnTo>
                  <a:lnTo>
                    <a:pt x="286" y="65"/>
                  </a:lnTo>
                  <a:lnTo>
                    <a:pt x="349" y="0"/>
                  </a:lnTo>
                  <a:lnTo>
                    <a:pt x="4608" y="0"/>
                  </a:lnTo>
                </a:path>
              </a:pathLst>
            </a:custGeom>
            <a:noFill/>
            <a:ln w="9525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02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508" y="1905001"/>
            <a:ext cx="10366800" cy="222526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5000"/>
              </a:lnSpc>
              <a:defRPr sz="4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11441" y="4620890"/>
            <a:ext cx="10369051" cy="14157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704020202020204" pitchFamily="34" charset="0"/>
              <a:buChar char="​"/>
              <a:defRPr sz="210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704020202020204" pitchFamily="34" charset="0"/>
              <a:buChar char="​"/>
              <a:defRPr sz="150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704020202020204" pitchFamily="34" charset="0"/>
              <a:buChar char="​"/>
              <a:defRPr sz="150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704020202020204" pitchFamily="34" charset="0"/>
              <a:buChar char="​"/>
              <a:defRPr sz="150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704020202020204" pitchFamily="34" charset="0"/>
              <a:buChar char="​"/>
              <a:defRPr sz="150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11508" y="1732950"/>
            <a:ext cx="10369051" cy="2672550"/>
            <a:chOff x="914400" y="1732950"/>
            <a:chExt cx="7316788" cy="2672550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914400" y="1732950"/>
              <a:ext cx="7315200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6"/>
            <p:cNvSpPr/>
            <p:nvPr userDrawn="1"/>
          </p:nvSpPr>
          <p:spPr bwMode="auto">
            <a:xfrm>
              <a:off x="915988" y="4302313"/>
              <a:ext cx="7315200" cy="103187"/>
            </a:xfrm>
            <a:custGeom>
              <a:avLst/>
              <a:gdLst>
                <a:gd name="T0" fmla="*/ 0 w 4608"/>
                <a:gd name="T1" fmla="*/ 0 h 65"/>
                <a:gd name="T2" fmla="*/ 224 w 4608"/>
                <a:gd name="T3" fmla="*/ 0 h 65"/>
                <a:gd name="T4" fmla="*/ 286 w 4608"/>
                <a:gd name="T5" fmla="*/ 65 h 65"/>
                <a:gd name="T6" fmla="*/ 349 w 4608"/>
                <a:gd name="T7" fmla="*/ 0 h 65"/>
                <a:gd name="T8" fmla="*/ 4608 w 460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65">
                  <a:moveTo>
                    <a:pt x="0" y="0"/>
                  </a:moveTo>
                  <a:lnTo>
                    <a:pt x="224" y="0"/>
                  </a:lnTo>
                  <a:lnTo>
                    <a:pt x="286" y="65"/>
                  </a:lnTo>
                  <a:lnTo>
                    <a:pt x="349" y="0"/>
                  </a:lnTo>
                  <a:lnTo>
                    <a:pt x="4608" y="0"/>
                  </a:lnTo>
                </a:path>
              </a:pathLst>
            </a:custGeom>
            <a:noFill/>
            <a:ln w="95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859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 userDrawn="1"/>
        </p:nvSpPr>
        <p:spPr>
          <a:xfrm>
            <a:off x="-1270000" y="2959101"/>
            <a:ext cx="65" cy="310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endParaRPr lang="en-US" sz="18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Text Placeholder 31"/>
          <p:cNvSpPr>
            <a:spLocks noGrp="1"/>
          </p:cNvSpPr>
          <p:nvPr>
            <p:ph type="body" sz="quarter" idx="10"/>
          </p:nvPr>
        </p:nvSpPr>
        <p:spPr>
          <a:xfrm>
            <a:off x="8223684" y="2904236"/>
            <a:ext cx="3068713" cy="274675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defRPr lang="en-US" sz="1700" dirty="0" smtClean="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704020202020204" pitchFamily="34" charset="0"/>
              <a:buChar char="​"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704020202020204" pitchFamily="34" charset="0"/>
              <a:buChar char="​"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704020202020204" pitchFamily="34" charset="0"/>
              <a:buChar char="​"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704020202020204" pitchFamily="34" charset="0"/>
              <a:buChar char="​"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02208" y="2940813"/>
            <a:ext cx="6117069" cy="2946231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lnSpc>
                <a:spcPct val="70000"/>
              </a:lnSpc>
              <a:buNone/>
              <a:defRPr lang="en-US" sz="800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Edit text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622959" y="2769834"/>
            <a:ext cx="0" cy="2881159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86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 userDrawn="1"/>
        </p:nvSpPr>
        <p:spPr>
          <a:xfrm>
            <a:off x="10886832" y="6589188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‹#›</a:t>
            </a:fld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09166"/>
            <a:ext cx="6705600" cy="2031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1"/>
            <a:ext cx="12192000" cy="6908105"/>
            <a:chOff x="0" y="0"/>
            <a:chExt cx="9144000" cy="6908105"/>
          </a:xfrm>
        </p:grpSpPr>
        <p:grpSp>
          <p:nvGrpSpPr>
            <p:cNvPr id="30" name="Group 29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solidFill>
              <a:schemeClr val="bg1">
                <a:lumMod val="95000"/>
              </a:schemeClr>
            </a:solidFill>
          </p:grpSpPr>
          <p:sp>
            <p:nvSpPr>
              <p:cNvPr id="46" name="Rectangle 45"/>
              <p:cNvSpPr>
                <a:spLocks noChangeAspect="1"/>
              </p:cNvSpPr>
              <p:nvPr/>
            </p:nvSpPr>
            <p:spPr>
              <a:xfrm>
                <a:off x="0" y="0"/>
                <a:ext cx="6858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F2653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" name="Rectangle 46"/>
              <p:cNvSpPr>
                <a:spLocks noChangeAspect="1"/>
              </p:cNvSpPr>
              <p:nvPr/>
            </p:nvSpPr>
            <p:spPr>
              <a:xfrm>
                <a:off x="8458200" y="0"/>
                <a:ext cx="6858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F2653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" name="Rectangle 47"/>
              <p:cNvSpPr>
                <a:spLocks noChangeAspect="1"/>
              </p:cNvSpPr>
              <p:nvPr/>
            </p:nvSpPr>
            <p:spPr>
              <a:xfrm>
                <a:off x="0" y="0"/>
                <a:ext cx="8458200" cy="685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F2653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Rectangle 48"/>
              <p:cNvSpPr>
                <a:spLocks noChangeAspect="1"/>
              </p:cNvSpPr>
              <p:nvPr/>
            </p:nvSpPr>
            <p:spPr>
              <a:xfrm>
                <a:off x="0" y="6172200"/>
                <a:ext cx="9144000" cy="685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F26531"/>
                  </a:solidFill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31" name="Straight Connector 30"/>
            <p:cNvCxnSpPr/>
            <p:nvPr userDrawn="1"/>
          </p:nvCxnSpPr>
          <p:spPr>
            <a:xfrm flipV="1">
              <a:off x="685800" y="0"/>
              <a:ext cx="0" cy="6858001"/>
            </a:xfrm>
            <a:prstGeom prst="line">
              <a:avLst/>
            </a:prstGeom>
            <a:ln w="3175">
              <a:solidFill>
                <a:srgbClr val="FF00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 flipV="1">
              <a:off x="8458200" y="0"/>
              <a:ext cx="0" cy="6858001"/>
            </a:xfrm>
            <a:prstGeom prst="line">
              <a:avLst/>
            </a:prstGeom>
            <a:ln w="3175">
              <a:solidFill>
                <a:srgbClr val="FF00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 userDrawn="1"/>
          </p:nvGrpSpPr>
          <p:grpSpPr>
            <a:xfrm>
              <a:off x="5715000" y="0"/>
              <a:ext cx="457200" cy="6908105"/>
              <a:chOff x="2956470" y="50104"/>
              <a:chExt cx="457200" cy="6858001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flipV="1">
                <a:off x="2956470" y="50104"/>
                <a:ext cx="0" cy="6858001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3413670" y="50104"/>
                <a:ext cx="0" cy="6858001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/>
            <p:cNvCxnSpPr/>
            <p:nvPr userDrawn="1"/>
          </p:nvCxnSpPr>
          <p:spPr>
            <a:xfrm rot="5400000" flipV="1">
              <a:off x="4572000" y="-3886200"/>
              <a:ext cx="0" cy="9144000"/>
            </a:xfrm>
            <a:prstGeom prst="line">
              <a:avLst/>
            </a:prstGeom>
            <a:ln w="3175">
              <a:solidFill>
                <a:srgbClr val="FF00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 userDrawn="1"/>
          </p:nvGrpSpPr>
          <p:grpSpPr>
            <a:xfrm>
              <a:off x="0" y="1143000"/>
              <a:ext cx="9144000" cy="914400"/>
              <a:chOff x="0" y="1143000"/>
              <a:chExt cx="9144000" cy="914400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rot="5400000" flipV="1">
                <a:off x="4572000" y="-2514600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V="1">
                <a:off x="4572000" y="-3429000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 userDrawn="1"/>
          </p:nvGrpSpPr>
          <p:grpSpPr>
            <a:xfrm>
              <a:off x="0" y="2971800"/>
              <a:ext cx="9144000" cy="914400"/>
              <a:chOff x="0" y="1143000"/>
              <a:chExt cx="9144000" cy="91440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rot="5400000" flipV="1">
                <a:off x="4572000" y="-2514600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V="1">
                <a:off x="4572000" y="-3429000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 userDrawn="1"/>
          </p:nvGrpSpPr>
          <p:grpSpPr>
            <a:xfrm>
              <a:off x="0" y="4800602"/>
              <a:ext cx="9144000" cy="914400"/>
              <a:chOff x="0" y="1143000"/>
              <a:chExt cx="9144000" cy="91440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rot="5400000" flipV="1">
                <a:off x="4572000" y="-2514600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V="1">
                <a:off x="4572000" y="-3429000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 userDrawn="1"/>
          </p:nvGrpSpPr>
          <p:grpSpPr>
            <a:xfrm>
              <a:off x="2971800" y="0"/>
              <a:ext cx="457200" cy="6908105"/>
              <a:chOff x="2956470" y="50104"/>
              <a:chExt cx="457200" cy="6858001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flipV="1">
                <a:off x="2956470" y="50104"/>
                <a:ext cx="0" cy="6858001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V="1">
                <a:off x="3413670" y="50104"/>
                <a:ext cx="0" cy="6858001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2646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gradFill>
          <a:gsLst>
            <a:gs pos="0">
              <a:schemeClr val="accent1"/>
            </a:gs>
            <a:gs pos="77000">
              <a:schemeClr val="accent1">
                <a:lumMod val="3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 bwMode="ltGray">
          <a:xfrm>
            <a:off x="-8467" y="12700"/>
            <a:ext cx="7992533" cy="6840538"/>
          </a:xfrm>
          <a:custGeom>
            <a:avLst/>
            <a:gdLst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6057900 w 6057900"/>
              <a:gd name="connsiteY2" fmla="*/ 0 h 6851650"/>
              <a:gd name="connsiteX3" fmla="*/ 1911350 w 6057900"/>
              <a:gd name="connsiteY3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40538"/>
              <a:gd name="connsiteX1" fmla="*/ 2381 w 6057900"/>
              <a:gd name="connsiteY1" fmla="*/ 6839744 h 6840538"/>
              <a:gd name="connsiteX2" fmla="*/ 84931 w 6057900"/>
              <a:gd name="connsiteY2" fmla="*/ 6840538 h 6840538"/>
              <a:gd name="connsiteX3" fmla="*/ 6057900 w 6057900"/>
              <a:gd name="connsiteY3" fmla="*/ 0 h 6840538"/>
              <a:gd name="connsiteX4" fmla="*/ 1911350 w 6057900"/>
              <a:gd name="connsiteY4" fmla="*/ 0 h 6840538"/>
              <a:gd name="connsiteX0" fmla="*/ 0 w 5994400"/>
              <a:gd name="connsiteY0" fmla="*/ 1117600 h 6840538"/>
              <a:gd name="connsiteX1" fmla="*/ 2381 w 5994400"/>
              <a:gd name="connsiteY1" fmla="*/ 6839744 h 6840538"/>
              <a:gd name="connsiteX2" fmla="*/ 84931 w 5994400"/>
              <a:gd name="connsiteY2" fmla="*/ 6840538 h 6840538"/>
              <a:gd name="connsiteX3" fmla="*/ 5994400 w 5994400"/>
              <a:gd name="connsiteY3" fmla="*/ 0 h 6840538"/>
              <a:gd name="connsiteX4" fmla="*/ 1911350 w 5994400"/>
              <a:gd name="connsiteY4" fmla="*/ 0 h 684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4400" h="6840538">
                <a:moveTo>
                  <a:pt x="0" y="1117600"/>
                </a:moveTo>
                <a:cubicBezTo>
                  <a:pt x="794" y="3024981"/>
                  <a:pt x="1587" y="4932363"/>
                  <a:pt x="2381" y="6839744"/>
                </a:cubicBezTo>
                <a:lnTo>
                  <a:pt x="84931" y="6840538"/>
                </a:lnTo>
                <a:lnTo>
                  <a:pt x="5994400" y="0"/>
                </a:lnTo>
                <a:lnTo>
                  <a:pt x="1911350" y="0"/>
                </a:lnTo>
              </a:path>
            </a:pathLst>
          </a:custGeom>
          <a:gradFill flip="none" rotWithShape="1"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3500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673" y="1905001"/>
            <a:ext cx="10375675" cy="2225262"/>
          </a:xfrm>
          <a:prstGeom prst="rect">
            <a:avLst/>
          </a:prstGeom>
        </p:spPr>
        <p:txBody>
          <a:bodyPr anchor="ctr"/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899605" y="4620890"/>
            <a:ext cx="10377927" cy="14157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100" b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04048" y="1732950"/>
            <a:ext cx="10373553" cy="2672550"/>
            <a:chOff x="914400" y="1732950"/>
            <a:chExt cx="7316788" cy="2672550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914400" y="1732950"/>
              <a:ext cx="73152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915988" y="4302313"/>
              <a:ext cx="7315200" cy="103187"/>
            </a:xfrm>
            <a:custGeom>
              <a:avLst/>
              <a:gdLst>
                <a:gd name="T0" fmla="*/ 0 w 4608"/>
                <a:gd name="T1" fmla="*/ 0 h 65"/>
                <a:gd name="T2" fmla="*/ 224 w 4608"/>
                <a:gd name="T3" fmla="*/ 0 h 65"/>
                <a:gd name="T4" fmla="*/ 286 w 4608"/>
                <a:gd name="T5" fmla="*/ 65 h 65"/>
                <a:gd name="T6" fmla="*/ 349 w 4608"/>
                <a:gd name="T7" fmla="*/ 0 h 65"/>
                <a:gd name="T8" fmla="*/ 4608 w 460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65">
                  <a:moveTo>
                    <a:pt x="0" y="0"/>
                  </a:moveTo>
                  <a:lnTo>
                    <a:pt x="224" y="0"/>
                  </a:lnTo>
                  <a:lnTo>
                    <a:pt x="286" y="65"/>
                  </a:lnTo>
                  <a:lnTo>
                    <a:pt x="349" y="0"/>
                  </a:lnTo>
                  <a:lnTo>
                    <a:pt x="4608" y="0"/>
                  </a:lnTo>
                </a:path>
              </a:pathLst>
            </a:custGeom>
            <a:no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88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95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78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25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  <p:sldLayoutId id="2147483759" r:id="rId24"/>
    <p:sldLayoutId id="2147483760" r:id="rId25"/>
    <p:sldLayoutId id="2147483761" r:id="rId26"/>
    <p:sldLayoutId id="2147483762" r:id="rId27"/>
    <p:sldLayoutId id="2147483763" r:id="rId28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7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7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7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7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7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7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7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7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.gov/nirpc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6.svg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11" Type="http://schemas.openxmlformats.org/officeDocument/2006/relationships/image" Target="../media/image4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.jp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rlestonregionaldata.com/bubble-chart-explanation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svg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sosceles Triangle 16"/>
          <p:cNvSpPr/>
          <p:nvPr/>
        </p:nvSpPr>
        <p:spPr>
          <a:xfrm rot="10800000">
            <a:off x="1795179" y="1384500"/>
            <a:ext cx="432722" cy="2391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944A16-9D52-4977-BD9B-9A57515BCE0E}"/>
              </a:ext>
            </a:extLst>
          </p:cNvPr>
          <p:cNvSpPr/>
          <p:nvPr/>
        </p:nvSpPr>
        <p:spPr>
          <a:xfrm>
            <a:off x="1" y="-13942"/>
            <a:ext cx="49276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DCBEC30-D979-498C-B611-1B0B33B74A44}"/>
              </a:ext>
            </a:extLst>
          </p:cNvPr>
          <p:cNvSpPr txBox="1">
            <a:spLocks/>
          </p:cNvSpPr>
          <p:nvPr/>
        </p:nvSpPr>
        <p:spPr>
          <a:xfrm>
            <a:off x="162357" y="2196779"/>
            <a:ext cx="6646551" cy="6601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22960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Adobe Arabic" panose="02040503050201020203" pitchFamily="18" charset="-78"/>
              </a:rPr>
              <a:t>Industry Clusters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B5CC3111-B4AF-4967-9159-32B498CF20D5}"/>
              </a:ext>
            </a:extLst>
          </p:cNvPr>
          <p:cNvSpPr txBox="1">
            <a:spLocks/>
          </p:cNvSpPr>
          <p:nvPr/>
        </p:nvSpPr>
        <p:spPr>
          <a:xfrm>
            <a:off x="162357" y="3123939"/>
            <a:ext cx="4474957" cy="736665"/>
          </a:xfrm>
        </p:spPr>
        <p:txBody>
          <a:bodyPr>
            <a:noAutofit/>
          </a:bodyPr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sz="2400" b="1" dirty="0">
                <a:solidFill>
                  <a:srgbClr val="8FE2FF"/>
                </a:solidFill>
                <a:latin typeface="Calibri" panose="020F0502020204030204" pitchFamily="34" charset="0"/>
                <a:cs typeface="Calibri Light" panose="020F03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Northwestern Indiana 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sz="2400" b="1" dirty="0">
                <a:solidFill>
                  <a:srgbClr val="8FE2FF"/>
                </a:solidFill>
                <a:latin typeface="Calibri" panose="020F0502020204030204" pitchFamily="34" charset="0"/>
                <a:cs typeface="Calibri Light" panose="020F03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Regional Planning Commission</a:t>
            </a:r>
            <a:endParaRPr lang="en-US" sz="2400" b="1" dirty="0">
              <a:solidFill>
                <a:srgbClr val="8FE2FF"/>
              </a:solidFill>
              <a:latin typeface="Calibri" panose="020F05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altLang="zh-CN" sz="2400" b="1" dirty="0">
                <a:solidFill>
                  <a:srgbClr val="8FE2FF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(NIRPC)</a:t>
            </a:r>
            <a:endParaRPr lang="en-US" sz="2400" b="1" dirty="0">
              <a:solidFill>
                <a:srgbClr val="8FE2FF"/>
              </a:solidFill>
              <a:latin typeface="Calibri" panose="020F05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57D3D28-085E-4734-A89A-11EF1799F2CC}"/>
              </a:ext>
            </a:extLst>
          </p:cNvPr>
          <p:cNvCxnSpPr/>
          <p:nvPr/>
        </p:nvCxnSpPr>
        <p:spPr>
          <a:xfrm>
            <a:off x="277269" y="3009117"/>
            <a:ext cx="3773992" cy="0"/>
          </a:xfrm>
          <a:prstGeom prst="line">
            <a:avLst/>
          </a:prstGeom>
          <a:ln w="25400" cap="sq">
            <a:solidFill>
              <a:schemeClr val="bg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0F6F4B3-5EE2-4898-85FF-4135FFEB3B02}"/>
              </a:ext>
            </a:extLst>
          </p:cNvPr>
          <p:cNvGrpSpPr/>
          <p:nvPr/>
        </p:nvGrpSpPr>
        <p:grpSpPr>
          <a:xfrm>
            <a:off x="289565" y="5985284"/>
            <a:ext cx="4065693" cy="594942"/>
            <a:chOff x="548351" y="5631610"/>
            <a:chExt cx="3161626" cy="59494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7A2C36-6472-4E0A-A9D0-F27C631428A7}"/>
                </a:ext>
              </a:extLst>
            </p:cNvPr>
            <p:cNvSpPr txBox="1"/>
            <p:nvPr/>
          </p:nvSpPr>
          <p:spPr>
            <a:xfrm>
              <a:off x="943944" y="5887998"/>
              <a:ext cx="11682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December 2024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D959407-EE49-4D86-A6DC-4F4F3BD0D8CA}"/>
                </a:ext>
              </a:extLst>
            </p:cNvPr>
            <p:cNvSpPr txBox="1"/>
            <p:nvPr/>
          </p:nvSpPr>
          <p:spPr>
            <a:xfrm>
              <a:off x="945126" y="5631610"/>
              <a:ext cx="27648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Industry Cluster Analysis Update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A716672-AAED-48EC-91B1-AEADF9511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351" y="5734601"/>
              <a:ext cx="400110" cy="40011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03A17F1-2F78-475D-AB46-2013E9381A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33" y="4299242"/>
            <a:ext cx="2036064" cy="16093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46C6BE-23A0-4181-BAE4-BB994A6F193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3" r="27322"/>
          <a:stretch/>
        </p:blipFill>
        <p:spPr>
          <a:xfrm>
            <a:off x="5435591" y="365064"/>
            <a:ext cx="6190671" cy="602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8561A12-2A6E-44EF-8BA1-8ABAD3D37E1F}"/>
              </a:ext>
            </a:extLst>
          </p:cNvPr>
          <p:cNvSpPr txBox="1"/>
          <p:nvPr/>
        </p:nvSpPr>
        <p:spPr>
          <a:xfrm>
            <a:off x="11336936" y="82453"/>
            <a:ext cx="784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4B517-158F-4483-9C40-A904D44BEA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5859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5859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D399896-29B5-4350-9BA7-064F986128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0" y="6637048"/>
            <a:ext cx="128718" cy="128718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6F77CF0-B384-4155-9EAE-CD45318D0A37}"/>
              </a:ext>
            </a:extLst>
          </p:cNvPr>
          <p:cNvSpPr txBox="1">
            <a:spLocks/>
          </p:cNvSpPr>
          <p:nvPr/>
        </p:nvSpPr>
        <p:spPr>
          <a:xfrm>
            <a:off x="564022" y="249647"/>
            <a:ext cx="2843721" cy="248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Adobe Arabic" panose="02040503050201020203" pitchFamily="18" charset="-78"/>
              </a:rPr>
              <a:t>Cluster </a:t>
            </a:r>
          </a:p>
        </p:txBody>
      </p:sp>
      <p:sp>
        <p:nvSpPr>
          <p:cNvPr id="26" name="Freeform 203">
            <a:extLst>
              <a:ext uri="{FF2B5EF4-FFF2-40B4-BE49-F238E27FC236}">
                <a16:creationId xmlns:a16="http://schemas.microsoft.com/office/drawing/2014/main" id="{6193520C-2673-4185-817E-1F0D746D30ED}"/>
              </a:ext>
            </a:extLst>
          </p:cNvPr>
          <p:cNvSpPr>
            <a:spLocks noEditPoints="1"/>
          </p:cNvSpPr>
          <p:nvPr/>
        </p:nvSpPr>
        <p:spPr bwMode="auto">
          <a:xfrm>
            <a:off x="252349" y="220350"/>
            <a:ext cx="346332" cy="248458"/>
          </a:xfrm>
          <a:custGeom>
            <a:avLst/>
            <a:gdLst>
              <a:gd name="T0" fmla="*/ 32 w 176"/>
              <a:gd name="T1" fmla="*/ 52 h 128"/>
              <a:gd name="T2" fmla="*/ 48 w 176"/>
              <a:gd name="T3" fmla="*/ 52 h 128"/>
              <a:gd name="T4" fmla="*/ 140 w 176"/>
              <a:gd name="T5" fmla="*/ 8 h 128"/>
              <a:gd name="T6" fmla="*/ 36 w 176"/>
              <a:gd name="T7" fmla="*/ 0 h 128"/>
              <a:gd name="T8" fmla="*/ 20 w 176"/>
              <a:gd name="T9" fmla="*/ 24 h 128"/>
              <a:gd name="T10" fmla="*/ 156 w 176"/>
              <a:gd name="T11" fmla="*/ 16 h 128"/>
              <a:gd name="T12" fmla="*/ 20 w 176"/>
              <a:gd name="T13" fmla="*/ 24 h 128"/>
              <a:gd name="T14" fmla="*/ 0 w 176"/>
              <a:gd name="T15" fmla="*/ 40 h 128"/>
              <a:gd name="T16" fmla="*/ 168 w 176"/>
              <a:gd name="T17" fmla="*/ 128 h 128"/>
              <a:gd name="T18" fmla="*/ 168 w 176"/>
              <a:gd name="T19" fmla="*/ 32 h 128"/>
              <a:gd name="T20" fmla="*/ 12 w 176"/>
              <a:gd name="T21" fmla="*/ 48 h 128"/>
              <a:gd name="T22" fmla="*/ 12 w 176"/>
              <a:gd name="T23" fmla="*/ 120 h 128"/>
              <a:gd name="T24" fmla="*/ 16 w 176"/>
              <a:gd name="T25" fmla="*/ 116 h 128"/>
              <a:gd name="T26" fmla="*/ 160 w 176"/>
              <a:gd name="T27" fmla="*/ 116 h 128"/>
              <a:gd name="T28" fmla="*/ 164 w 176"/>
              <a:gd name="T29" fmla="*/ 120 h 128"/>
              <a:gd name="T30" fmla="*/ 152 w 176"/>
              <a:gd name="T31" fmla="*/ 116 h 128"/>
              <a:gd name="T32" fmla="*/ 24 w 176"/>
              <a:gd name="T33" fmla="*/ 116 h 128"/>
              <a:gd name="T34" fmla="*/ 8 w 176"/>
              <a:gd name="T35" fmla="*/ 55 h 128"/>
              <a:gd name="T36" fmla="*/ 23 w 176"/>
              <a:gd name="T37" fmla="*/ 40 h 128"/>
              <a:gd name="T38" fmla="*/ 164 w 176"/>
              <a:gd name="T39" fmla="*/ 56 h 128"/>
              <a:gd name="T40" fmla="*/ 164 w 176"/>
              <a:gd name="T41" fmla="*/ 48 h 128"/>
              <a:gd name="T42" fmla="*/ 168 w 176"/>
              <a:gd name="T43" fmla="*/ 44 h 128"/>
              <a:gd name="T44" fmla="*/ 132 w 176"/>
              <a:gd name="T45" fmla="*/ 104 h 128"/>
              <a:gd name="T46" fmla="*/ 140 w 176"/>
              <a:gd name="T47" fmla="*/ 112 h 128"/>
              <a:gd name="T48" fmla="*/ 88 w 176"/>
              <a:gd name="T49" fmla="*/ 48 h 128"/>
              <a:gd name="T50" fmla="*/ 120 w 176"/>
              <a:gd name="T51" fmla="*/ 80 h 128"/>
              <a:gd name="T52" fmla="*/ 98 w 176"/>
              <a:gd name="T53" fmla="*/ 97 h 128"/>
              <a:gd name="T54" fmla="*/ 90 w 176"/>
              <a:gd name="T55" fmla="*/ 104 h 128"/>
              <a:gd name="T56" fmla="*/ 82 w 176"/>
              <a:gd name="T57" fmla="*/ 99 h 128"/>
              <a:gd name="T58" fmla="*/ 74 w 176"/>
              <a:gd name="T59" fmla="*/ 88 h 128"/>
              <a:gd name="T60" fmla="*/ 86 w 176"/>
              <a:gd name="T61" fmla="*/ 95 h 128"/>
              <a:gd name="T62" fmla="*/ 79 w 176"/>
              <a:gd name="T63" fmla="*/ 79 h 128"/>
              <a:gd name="T64" fmla="*/ 76 w 176"/>
              <a:gd name="T65" fmla="*/ 66 h 128"/>
              <a:gd name="T66" fmla="*/ 86 w 176"/>
              <a:gd name="T67" fmla="*/ 60 h 128"/>
              <a:gd name="T68" fmla="*/ 90 w 176"/>
              <a:gd name="T69" fmla="*/ 60 h 128"/>
              <a:gd name="T70" fmla="*/ 100 w 176"/>
              <a:gd name="T71" fmla="*/ 66 h 128"/>
              <a:gd name="T72" fmla="*/ 93 w 176"/>
              <a:gd name="T73" fmla="*/ 66 h 128"/>
              <a:gd name="T74" fmla="*/ 94 w 176"/>
              <a:gd name="T75" fmla="*/ 77 h 128"/>
              <a:gd name="T76" fmla="*/ 102 w 176"/>
              <a:gd name="T77" fmla="*/ 88 h 128"/>
              <a:gd name="T78" fmla="*/ 92 w 176"/>
              <a:gd name="T79" fmla="*/ 83 h 128"/>
              <a:gd name="T80" fmla="*/ 94 w 176"/>
              <a:gd name="T81" fmla="*/ 94 h 128"/>
              <a:gd name="T82" fmla="*/ 94 w 176"/>
              <a:gd name="T83" fmla="*/ 85 h 128"/>
              <a:gd name="T84" fmla="*/ 83 w 176"/>
              <a:gd name="T85" fmla="*/ 74 h 128"/>
              <a:gd name="T86" fmla="*/ 86 w 176"/>
              <a:gd name="T87" fmla="*/ 6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6" h="128">
                <a:moveTo>
                  <a:pt x="44" y="48"/>
                </a:moveTo>
                <a:cubicBezTo>
                  <a:pt x="36" y="48"/>
                  <a:pt x="36" y="48"/>
                  <a:pt x="36" y="48"/>
                </a:cubicBezTo>
                <a:cubicBezTo>
                  <a:pt x="34" y="48"/>
                  <a:pt x="32" y="50"/>
                  <a:pt x="32" y="52"/>
                </a:cubicBezTo>
                <a:cubicBezTo>
                  <a:pt x="32" y="54"/>
                  <a:pt x="34" y="56"/>
                  <a:pt x="36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46" y="56"/>
                  <a:pt x="48" y="54"/>
                  <a:pt x="48" y="52"/>
                </a:cubicBezTo>
                <a:cubicBezTo>
                  <a:pt x="48" y="50"/>
                  <a:pt x="46" y="48"/>
                  <a:pt x="44" y="48"/>
                </a:cubicBezTo>
                <a:moveTo>
                  <a:pt x="36" y="8"/>
                </a:moveTo>
                <a:cubicBezTo>
                  <a:pt x="140" y="8"/>
                  <a:pt x="140" y="8"/>
                  <a:pt x="140" y="8"/>
                </a:cubicBezTo>
                <a:cubicBezTo>
                  <a:pt x="142" y="8"/>
                  <a:pt x="144" y="6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6"/>
                  <a:pt x="34" y="8"/>
                  <a:pt x="36" y="8"/>
                </a:cubicBezTo>
                <a:moveTo>
                  <a:pt x="20" y="24"/>
                </a:moveTo>
                <a:cubicBezTo>
                  <a:pt x="156" y="24"/>
                  <a:pt x="156" y="24"/>
                  <a:pt x="156" y="24"/>
                </a:cubicBezTo>
                <a:cubicBezTo>
                  <a:pt x="158" y="24"/>
                  <a:pt x="160" y="22"/>
                  <a:pt x="160" y="20"/>
                </a:cubicBezTo>
                <a:cubicBezTo>
                  <a:pt x="160" y="18"/>
                  <a:pt x="158" y="16"/>
                  <a:pt x="156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18" y="16"/>
                  <a:pt x="16" y="18"/>
                  <a:pt x="16" y="20"/>
                </a:cubicBezTo>
                <a:cubicBezTo>
                  <a:pt x="16" y="22"/>
                  <a:pt x="18" y="24"/>
                  <a:pt x="20" y="24"/>
                </a:cubicBezTo>
                <a:moveTo>
                  <a:pt x="168" y="32"/>
                </a:moveTo>
                <a:cubicBezTo>
                  <a:pt x="8" y="32"/>
                  <a:pt x="8" y="32"/>
                  <a:pt x="8" y="32"/>
                </a:cubicBezTo>
                <a:cubicBezTo>
                  <a:pt x="4" y="32"/>
                  <a:pt x="0" y="36"/>
                  <a:pt x="0" y="4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4"/>
                  <a:pt x="4" y="128"/>
                  <a:pt x="8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2" y="128"/>
                  <a:pt x="176" y="124"/>
                  <a:pt x="176" y="120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2" y="40"/>
                </a:moveTo>
                <a:cubicBezTo>
                  <a:pt x="14" y="40"/>
                  <a:pt x="16" y="42"/>
                  <a:pt x="16" y="44"/>
                </a:cubicBezTo>
                <a:cubicBezTo>
                  <a:pt x="16" y="46"/>
                  <a:pt x="14" y="48"/>
                  <a:pt x="12" y="48"/>
                </a:cubicBezTo>
                <a:cubicBezTo>
                  <a:pt x="10" y="48"/>
                  <a:pt x="8" y="46"/>
                  <a:pt x="8" y="44"/>
                </a:cubicBezTo>
                <a:cubicBezTo>
                  <a:pt x="8" y="42"/>
                  <a:pt x="10" y="40"/>
                  <a:pt x="12" y="40"/>
                </a:cubicBezTo>
                <a:moveTo>
                  <a:pt x="12" y="120"/>
                </a:moveTo>
                <a:cubicBezTo>
                  <a:pt x="10" y="120"/>
                  <a:pt x="8" y="118"/>
                  <a:pt x="8" y="116"/>
                </a:cubicBezTo>
                <a:cubicBezTo>
                  <a:pt x="8" y="114"/>
                  <a:pt x="10" y="112"/>
                  <a:pt x="12" y="112"/>
                </a:cubicBezTo>
                <a:cubicBezTo>
                  <a:pt x="14" y="112"/>
                  <a:pt x="16" y="114"/>
                  <a:pt x="16" y="116"/>
                </a:cubicBezTo>
                <a:cubicBezTo>
                  <a:pt x="16" y="118"/>
                  <a:pt x="14" y="120"/>
                  <a:pt x="12" y="120"/>
                </a:cubicBezTo>
                <a:moveTo>
                  <a:pt x="164" y="120"/>
                </a:moveTo>
                <a:cubicBezTo>
                  <a:pt x="162" y="120"/>
                  <a:pt x="160" y="118"/>
                  <a:pt x="160" y="116"/>
                </a:cubicBezTo>
                <a:cubicBezTo>
                  <a:pt x="160" y="114"/>
                  <a:pt x="162" y="112"/>
                  <a:pt x="164" y="112"/>
                </a:cubicBezTo>
                <a:cubicBezTo>
                  <a:pt x="166" y="112"/>
                  <a:pt x="168" y="114"/>
                  <a:pt x="168" y="116"/>
                </a:cubicBezTo>
                <a:cubicBezTo>
                  <a:pt x="168" y="118"/>
                  <a:pt x="166" y="120"/>
                  <a:pt x="164" y="120"/>
                </a:cubicBezTo>
                <a:moveTo>
                  <a:pt x="168" y="105"/>
                </a:moveTo>
                <a:cubicBezTo>
                  <a:pt x="167" y="104"/>
                  <a:pt x="165" y="104"/>
                  <a:pt x="164" y="104"/>
                </a:cubicBezTo>
                <a:cubicBezTo>
                  <a:pt x="157" y="104"/>
                  <a:pt x="152" y="109"/>
                  <a:pt x="152" y="116"/>
                </a:cubicBezTo>
                <a:cubicBezTo>
                  <a:pt x="152" y="117"/>
                  <a:pt x="152" y="119"/>
                  <a:pt x="153" y="120"/>
                </a:cubicBezTo>
                <a:cubicBezTo>
                  <a:pt x="23" y="120"/>
                  <a:pt x="23" y="120"/>
                  <a:pt x="23" y="120"/>
                </a:cubicBezTo>
                <a:cubicBezTo>
                  <a:pt x="24" y="119"/>
                  <a:pt x="24" y="117"/>
                  <a:pt x="24" y="116"/>
                </a:cubicBezTo>
                <a:cubicBezTo>
                  <a:pt x="24" y="109"/>
                  <a:pt x="19" y="104"/>
                  <a:pt x="12" y="104"/>
                </a:cubicBezTo>
                <a:cubicBezTo>
                  <a:pt x="11" y="104"/>
                  <a:pt x="9" y="104"/>
                  <a:pt x="8" y="105"/>
                </a:cubicBezTo>
                <a:cubicBezTo>
                  <a:pt x="8" y="55"/>
                  <a:pt x="8" y="55"/>
                  <a:pt x="8" y="55"/>
                </a:cubicBezTo>
                <a:cubicBezTo>
                  <a:pt x="9" y="56"/>
                  <a:pt x="11" y="56"/>
                  <a:pt x="12" y="56"/>
                </a:cubicBezTo>
                <a:cubicBezTo>
                  <a:pt x="19" y="56"/>
                  <a:pt x="24" y="51"/>
                  <a:pt x="24" y="44"/>
                </a:cubicBezTo>
                <a:cubicBezTo>
                  <a:pt x="24" y="43"/>
                  <a:pt x="24" y="41"/>
                  <a:pt x="23" y="40"/>
                </a:cubicBezTo>
                <a:cubicBezTo>
                  <a:pt x="153" y="40"/>
                  <a:pt x="153" y="40"/>
                  <a:pt x="153" y="40"/>
                </a:cubicBezTo>
                <a:cubicBezTo>
                  <a:pt x="152" y="41"/>
                  <a:pt x="152" y="43"/>
                  <a:pt x="152" y="44"/>
                </a:cubicBezTo>
                <a:cubicBezTo>
                  <a:pt x="152" y="51"/>
                  <a:pt x="157" y="56"/>
                  <a:pt x="164" y="56"/>
                </a:cubicBezTo>
                <a:cubicBezTo>
                  <a:pt x="165" y="56"/>
                  <a:pt x="167" y="56"/>
                  <a:pt x="168" y="55"/>
                </a:cubicBezTo>
                <a:lnTo>
                  <a:pt x="168" y="105"/>
                </a:lnTo>
                <a:close/>
                <a:moveTo>
                  <a:pt x="164" y="48"/>
                </a:moveTo>
                <a:cubicBezTo>
                  <a:pt x="162" y="48"/>
                  <a:pt x="160" y="46"/>
                  <a:pt x="160" y="44"/>
                </a:cubicBezTo>
                <a:cubicBezTo>
                  <a:pt x="160" y="42"/>
                  <a:pt x="162" y="40"/>
                  <a:pt x="164" y="40"/>
                </a:cubicBezTo>
                <a:cubicBezTo>
                  <a:pt x="166" y="40"/>
                  <a:pt x="168" y="42"/>
                  <a:pt x="168" y="44"/>
                </a:cubicBezTo>
                <a:cubicBezTo>
                  <a:pt x="168" y="46"/>
                  <a:pt x="166" y="48"/>
                  <a:pt x="164" y="48"/>
                </a:cubicBezTo>
                <a:moveTo>
                  <a:pt x="140" y="104"/>
                </a:moveTo>
                <a:cubicBezTo>
                  <a:pt x="132" y="104"/>
                  <a:pt x="132" y="104"/>
                  <a:pt x="132" y="104"/>
                </a:cubicBezTo>
                <a:cubicBezTo>
                  <a:pt x="130" y="104"/>
                  <a:pt x="128" y="106"/>
                  <a:pt x="128" y="108"/>
                </a:cubicBezTo>
                <a:cubicBezTo>
                  <a:pt x="128" y="110"/>
                  <a:pt x="130" y="112"/>
                  <a:pt x="132" y="112"/>
                </a:cubicBezTo>
                <a:cubicBezTo>
                  <a:pt x="140" y="112"/>
                  <a:pt x="140" y="112"/>
                  <a:pt x="140" y="112"/>
                </a:cubicBezTo>
                <a:cubicBezTo>
                  <a:pt x="142" y="112"/>
                  <a:pt x="144" y="110"/>
                  <a:pt x="144" y="108"/>
                </a:cubicBezTo>
                <a:cubicBezTo>
                  <a:pt x="144" y="106"/>
                  <a:pt x="142" y="104"/>
                  <a:pt x="140" y="104"/>
                </a:cubicBezTo>
                <a:moveTo>
                  <a:pt x="88" y="48"/>
                </a:moveTo>
                <a:cubicBezTo>
                  <a:pt x="70" y="48"/>
                  <a:pt x="56" y="62"/>
                  <a:pt x="56" y="80"/>
                </a:cubicBezTo>
                <a:cubicBezTo>
                  <a:pt x="56" y="98"/>
                  <a:pt x="70" y="112"/>
                  <a:pt x="88" y="112"/>
                </a:cubicBezTo>
                <a:cubicBezTo>
                  <a:pt x="106" y="112"/>
                  <a:pt x="120" y="98"/>
                  <a:pt x="120" y="80"/>
                </a:cubicBezTo>
                <a:cubicBezTo>
                  <a:pt x="120" y="62"/>
                  <a:pt x="106" y="48"/>
                  <a:pt x="88" y="48"/>
                </a:cubicBezTo>
                <a:moveTo>
                  <a:pt x="101" y="93"/>
                </a:moveTo>
                <a:cubicBezTo>
                  <a:pt x="100" y="95"/>
                  <a:pt x="99" y="96"/>
                  <a:pt x="98" y="97"/>
                </a:cubicBezTo>
                <a:cubicBezTo>
                  <a:pt x="97" y="98"/>
                  <a:pt x="96" y="99"/>
                  <a:pt x="94" y="99"/>
                </a:cubicBezTo>
                <a:cubicBezTo>
                  <a:pt x="93" y="100"/>
                  <a:pt x="91" y="100"/>
                  <a:pt x="90" y="100"/>
                </a:cubicBezTo>
                <a:cubicBezTo>
                  <a:pt x="90" y="104"/>
                  <a:pt x="90" y="104"/>
                  <a:pt x="90" y="104"/>
                </a:cubicBezTo>
                <a:cubicBezTo>
                  <a:pt x="86" y="104"/>
                  <a:pt x="86" y="104"/>
                  <a:pt x="86" y="104"/>
                </a:cubicBezTo>
                <a:cubicBezTo>
                  <a:pt x="86" y="100"/>
                  <a:pt x="86" y="100"/>
                  <a:pt x="86" y="100"/>
                </a:cubicBezTo>
                <a:cubicBezTo>
                  <a:pt x="84" y="100"/>
                  <a:pt x="83" y="100"/>
                  <a:pt x="82" y="99"/>
                </a:cubicBezTo>
                <a:cubicBezTo>
                  <a:pt x="80" y="99"/>
                  <a:pt x="79" y="98"/>
                  <a:pt x="77" y="97"/>
                </a:cubicBezTo>
                <a:cubicBezTo>
                  <a:pt x="76" y="96"/>
                  <a:pt x="75" y="94"/>
                  <a:pt x="75" y="93"/>
                </a:cubicBezTo>
                <a:cubicBezTo>
                  <a:pt x="74" y="91"/>
                  <a:pt x="74" y="90"/>
                  <a:pt x="74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90"/>
                  <a:pt x="80" y="92"/>
                  <a:pt x="82" y="93"/>
                </a:cubicBezTo>
                <a:cubicBezTo>
                  <a:pt x="83" y="95"/>
                  <a:pt x="84" y="95"/>
                  <a:pt x="86" y="95"/>
                </a:cubicBezTo>
                <a:cubicBezTo>
                  <a:pt x="86" y="82"/>
                  <a:pt x="86" y="82"/>
                  <a:pt x="86" y="82"/>
                </a:cubicBezTo>
                <a:cubicBezTo>
                  <a:pt x="85" y="82"/>
                  <a:pt x="84" y="81"/>
                  <a:pt x="82" y="81"/>
                </a:cubicBezTo>
                <a:cubicBezTo>
                  <a:pt x="81" y="80"/>
                  <a:pt x="80" y="79"/>
                  <a:pt x="79" y="79"/>
                </a:cubicBezTo>
                <a:cubicBezTo>
                  <a:pt x="77" y="78"/>
                  <a:pt x="76" y="77"/>
                  <a:pt x="76" y="75"/>
                </a:cubicBezTo>
                <a:cubicBezTo>
                  <a:pt x="75" y="74"/>
                  <a:pt x="75" y="72"/>
                  <a:pt x="75" y="70"/>
                </a:cubicBezTo>
                <a:cubicBezTo>
                  <a:pt x="75" y="69"/>
                  <a:pt x="75" y="67"/>
                  <a:pt x="76" y="66"/>
                </a:cubicBezTo>
                <a:cubicBezTo>
                  <a:pt x="76" y="64"/>
                  <a:pt x="77" y="63"/>
                  <a:pt x="78" y="62"/>
                </a:cubicBezTo>
                <a:cubicBezTo>
                  <a:pt x="79" y="61"/>
                  <a:pt x="81" y="61"/>
                  <a:pt x="82" y="60"/>
                </a:cubicBezTo>
                <a:cubicBezTo>
                  <a:pt x="84" y="60"/>
                  <a:pt x="85" y="60"/>
                  <a:pt x="86" y="60"/>
                </a:cubicBezTo>
                <a:cubicBezTo>
                  <a:pt x="86" y="56"/>
                  <a:pt x="86" y="56"/>
                  <a:pt x="86" y="56"/>
                </a:cubicBezTo>
                <a:cubicBezTo>
                  <a:pt x="90" y="56"/>
                  <a:pt x="90" y="56"/>
                  <a:pt x="90" y="56"/>
                </a:cubicBezTo>
                <a:cubicBezTo>
                  <a:pt x="90" y="60"/>
                  <a:pt x="90" y="60"/>
                  <a:pt x="90" y="60"/>
                </a:cubicBezTo>
                <a:cubicBezTo>
                  <a:pt x="91" y="60"/>
                  <a:pt x="92" y="60"/>
                  <a:pt x="94" y="60"/>
                </a:cubicBezTo>
                <a:cubicBezTo>
                  <a:pt x="95" y="61"/>
                  <a:pt x="96" y="61"/>
                  <a:pt x="97" y="62"/>
                </a:cubicBezTo>
                <a:cubicBezTo>
                  <a:pt x="99" y="63"/>
                  <a:pt x="99" y="64"/>
                  <a:pt x="100" y="66"/>
                </a:cubicBezTo>
                <a:cubicBezTo>
                  <a:pt x="101" y="67"/>
                  <a:pt x="101" y="68"/>
                  <a:pt x="101" y="70"/>
                </a:cubicBezTo>
                <a:cubicBezTo>
                  <a:pt x="95" y="70"/>
                  <a:pt x="95" y="70"/>
                  <a:pt x="95" y="70"/>
                </a:cubicBezTo>
                <a:cubicBezTo>
                  <a:pt x="95" y="68"/>
                  <a:pt x="94" y="67"/>
                  <a:pt x="93" y="66"/>
                </a:cubicBezTo>
                <a:cubicBezTo>
                  <a:pt x="93" y="65"/>
                  <a:pt x="92" y="64"/>
                  <a:pt x="90" y="64"/>
                </a:cubicBezTo>
                <a:cubicBezTo>
                  <a:pt x="90" y="76"/>
                  <a:pt x="90" y="76"/>
                  <a:pt x="90" y="76"/>
                </a:cubicBezTo>
                <a:cubicBezTo>
                  <a:pt x="91" y="76"/>
                  <a:pt x="92" y="77"/>
                  <a:pt x="94" y="77"/>
                </a:cubicBezTo>
                <a:cubicBezTo>
                  <a:pt x="95" y="78"/>
                  <a:pt x="97" y="79"/>
                  <a:pt x="98" y="80"/>
                </a:cubicBezTo>
                <a:cubicBezTo>
                  <a:pt x="99" y="81"/>
                  <a:pt x="100" y="82"/>
                  <a:pt x="101" y="83"/>
                </a:cubicBezTo>
                <a:cubicBezTo>
                  <a:pt x="102" y="84"/>
                  <a:pt x="102" y="86"/>
                  <a:pt x="102" y="88"/>
                </a:cubicBezTo>
                <a:cubicBezTo>
                  <a:pt x="102" y="90"/>
                  <a:pt x="102" y="92"/>
                  <a:pt x="101" y="93"/>
                </a:cubicBezTo>
                <a:moveTo>
                  <a:pt x="94" y="85"/>
                </a:moveTo>
                <a:cubicBezTo>
                  <a:pt x="93" y="84"/>
                  <a:pt x="92" y="84"/>
                  <a:pt x="92" y="83"/>
                </a:cubicBezTo>
                <a:cubicBezTo>
                  <a:pt x="91" y="83"/>
                  <a:pt x="90" y="83"/>
                  <a:pt x="90" y="83"/>
                </a:cubicBezTo>
                <a:cubicBezTo>
                  <a:pt x="90" y="95"/>
                  <a:pt x="90" y="95"/>
                  <a:pt x="90" y="95"/>
                </a:cubicBezTo>
                <a:cubicBezTo>
                  <a:pt x="92" y="95"/>
                  <a:pt x="93" y="95"/>
                  <a:pt x="94" y="94"/>
                </a:cubicBezTo>
                <a:cubicBezTo>
                  <a:pt x="95" y="93"/>
                  <a:pt x="96" y="91"/>
                  <a:pt x="96" y="89"/>
                </a:cubicBezTo>
                <a:cubicBezTo>
                  <a:pt x="96" y="88"/>
                  <a:pt x="96" y="87"/>
                  <a:pt x="95" y="86"/>
                </a:cubicBezTo>
                <a:cubicBezTo>
                  <a:pt x="95" y="86"/>
                  <a:pt x="94" y="85"/>
                  <a:pt x="94" y="85"/>
                </a:cubicBezTo>
                <a:moveTo>
                  <a:pt x="81" y="70"/>
                </a:moveTo>
                <a:cubicBezTo>
                  <a:pt x="81" y="71"/>
                  <a:pt x="81" y="71"/>
                  <a:pt x="81" y="72"/>
                </a:cubicBezTo>
                <a:cubicBezTo>
                  <a:pt x="82" y="73"/>
                  <a:pt x="82" y="73"/>
                  <a:pt x="83" y="74"/>
                </a:cubicBezTo>
                <a:cubicBezTo>
                  <a:pt x="83" y="74"/>
                  <a:pt x="84" y="74"/>
                  <a:pt x="85" y="75"/>
                </a:cubicBezTo>
                <a:cubicBezTo>
                  <a:pt x="85" y="75"/>
                  <a:pt x="86" y="75"/>
                  <a:pt x="86" y="75"/>
                </a:cubicBezTo>
                <a:cubicBezTo>
                  <a:pt x="86" y="64"/>
                  <a:pt x="86" y="64"/>
                  <a:pt x="86" y="64"/>
                </a:cubicBezTo>
                <a:cubicBezTo>
                  <a:pt x="84" y="64"/>
                  <a:pt x="83" y="65"/>
                  <a:pt x="82" y="66"/>
                </a:cubicBezTo>
                <a:cubicBezTo>
                  <a:pt x="81" y="67"/>
                  <a:pt x="81" y="68"/>
                  <a:pt x="81" y="70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4479103" y="6587387"/>
            <a:ext cx="7700898" cy="276527"/>
          </a:xfrm>
          <a:prstGeom prst="rect">
            <a:avLst/>
          </a:prstGeom>
        </p:spPr>
        <p:txBody>
          <a:bodyPr/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Source: Economic Modeling Specialists International (EMSI) –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1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2024.1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QCEW Employees, Non-QCEW Employees, Self-Employed, and Extended Proprietors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1200404" y="712656"/>
            <a:ext cx="1377566" cy="29335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Mature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1175522" y="5801307"/>
            <a:ext cx="1741313" cy="29335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Transforming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9438868" y="722512"/>
            <a:ext cx="1741313" cy="29335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Star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9518341" y="5801307"/>
            <a:ext cx="1741313" cy="29335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Emerging</a:t>
            </a:r>
          </a:p>
        </p:txBody>
      </p:sp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519112" y="6323615"/>
            <a:ext cx="3959991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Note: Label includes cluster name, 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LQ in 2023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and Employment in 2023.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27B3D7-B058-A343-BE13-3C5C662A560C}"/>
              </a:ext>
            </a:extLst>
          </p:cNvPr>
          <p:cNvSpPr txBox="1"/>
          <p:nvPr/>
        </p:nvSpPr>
        <p:spPr>
          <a:xfrm>
            <a:off x="3114389" y="182682"/>
            <a:ext cx="806579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Industry Cluster Competitiveness (Bubble Chart) 2018-2023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06680A8F-C2F8-A048-94B3-4D51903CA8C9}"/>
              </a:ext>
            </a:extLst>
          </p:cNvPr>
          <p:cNvSpPr txBox="1">
            <a:spLocks/>
          </p:cNvSpPr>
          <p:nvPr/>
        </p:nvSpPr>
        <p:spPr>
          <a:xfrm>
            <a:off x="217375" y="6615659"/>
            <a:ext cx="4188823" cy="2199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Data Snapshot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2FAB8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// NIRPC</a:t>
            </a:r>
            <a:endParaRPr kumimoji="0" lang="en-US" sz="1000" b="0" i="1" u="none" strike="noStrike" kern="1200" cap="none" spc="-150" normalizeH="0" baseline="0" noProof="0" dirty="0">
              <a:ln>
                <a:noFill/>
              </a:ln>
              <a:solidFill>
                <a:srgbClr val="2FAB8B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B8483DC-DD1A-4836-BCDF-D31D72E22388}"/>
              </a:ext>
            </a:extLst>
          </p:cNvPr>
          <p:cNvGrpSpPr/>
          <p:nvPr/>
        </p:nvGrpSpPr>
        <p:grpSpPr>
          <a:xfrm>
            <a:off x="137899" y="148555"/>
            <a:ext cx="3330141" cy="409819"/>
            <a:chOff x="137899" y="148555"/>
            <a:chExt cx="3330141" cy="40981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67E058B-0E09-4DEF-95D7-3ABF741E1A68}"/>
                </a:ext>
              </a:extLst>
            </p:cNvPr>
            <p:cNvSpPr/>
            <p:nvPr/>
          </p:nvSpPr>
          <p:spPr>
            <a:xfrm>
              <a:off x="137899" y="148555"/>
              <a:ext cx="2125010" cy="40981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" name="Title 1">
              <a:extLst>
                <a:ext uri="{FF2B5EF4-FFF2-40B4-BE49-F238E27FC236}">
                  <a16:creationId xmlns:a16="http://schemas.microsoft.com/office/drawing/2014/main" id="{38D4110A-8115-46D4-8887-AE35FAE1500E}"/>
                </a:ext>
              </a:extLst>
            </p:cNvPr>
            <p:cNvSpPr txBox="1">
              <a:spLocks/>
            </p:cNvSpPr>
            <p:nvPr/>
          </p:nvSpPr>
          <p:spPr>
            <a:xfrm>
              <a:off x="624319" y="243024"/>
              <a:ext cx="2843721" cy="24845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46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46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Adobe Arabic" panose="02040503050201020203" pitchFamily="18" charset="-78"/>
                </a:rPr>
                <a:t>Cluster Analysis</a:t>
              </a:r>
            </a:p>
            <a:p>
              <a:pPr marL="0" marR="0" lvl="0" indent="0" algn="l" defTabSz="914446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Adobe Arabic" panose="02040503050201020203" pitchFamily="18" charset="-78"/>
                </a:rPr>
                <a:t> </a:t>
              </a:r>
            </a:p>
          </p:txBody>
        </p:sp>
      </p:grpSp>
      <p:pic>
        <p:nvPicPr>
          <p:cNvPr id="40" name="Graphic 39" descr="Factory with solid fill">
            <a:extLst>
              <a:ext uri="{FF2B5EF4-FFF2-40B4-BE49-F238E27FC236}">
                <a16:creationId xmlns:a16="http://schemas.microsoft.com/office/drawing/2014/main" id="{DD410D9C-6215-4E6C-A903-D6CEB257AB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3533" y="154542"/>
            <a:ext cx="352425" cy="3524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6138D93-AB2C-421C-9186-1CADF294B61A}"/>
              </a:ext>
            </a:extLst>
          </p:cNvPr>
          <p:cNvGrpSpPr/>
          <p:nvPr/>
        </p:nvGrpSpPr>
        <p:grpSpPr>
          <a:xfrm>
            <a:off x="144470" y="568545"/>
            <a:ext cx="11635298" cy="5954844"/>
            <a:chOff x="144470" y="568545"/>
            <a:chExt cx="11635298" cy="5954844"/>
          </a:xfrm>
        </p:grpSpPr>
        <p:graphicFrame>
          <p:nvGraphicFramePr>
            <p:cNvPr id="2" name="Chart 1">
              <a:extLst>
                <a:ext uri="{FF2B5EF4-FFF2-40B4-BE49-F238E27FC236}">
                  <a16:creationId xmlns:a16="http://schemas.microsoft.com/office/drawing/2014/main" id="{8B230781-8860-4CED-8DBD-73183D33715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7480961"/>
                </p:ext>
              </p:extLst>
            </p:nvPr>
          </p:nvGraphicFramePr>
          <p:xfrm>
            <a:off x="144470" y="568545"/>
            <a:ext cx="11635298" cy="59548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E3ADA0F4-176B-46D5-A938-7F91ACABC256}"/>
                </a:ext>
              </a:extLst>
            </p:cNvPr>
            <p:cNvCxnSpPr/>
            <p:nvPr/>
          </p:nvCxnSpPr>
          <p:spPr>
            <a:xfrm>
              <a:off x="9859736" y="4889045"/>
              <a:ext cx="0" cy="508095"/>
            </a:xfrm>
            <a:prstGeom prst="line">
              <a:avLst/>
            </a:prstGeom>
            <a:ln>
              <a:solidFill>
                <a:schemeClr val="bg2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570A70D-0DAC-43BF-8355-96EF0D8398B8}"/>
                </a:ext>
              </a:extLst>
            </p:cNvPr>
            <p:cNvCxnSpPr/>
            <p:nvPr/>
          </p:nvCxnSpPr>
          <p:spPr>
            <a:xfrm flipH="1">
              <a:off x="6435634" y="4362994"/>
              <a:ext cx="487680" cy="261257"/>
            </a:xfrm>
            <a:prstGeom prst="line">
              <a:avLst/>
            </a:prstGeom>
            <a:ln>
              <a:solidFill>
                <a:schemeClr val="bg2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955668D-1FE6-4BEB-A806-E8A0F99808D8}"/>
                </a:ext>
              </a:extLst>
            </p:cNvPr>
            <p:cNvCxnSpPr/>
            <p:nvPr/>
          </p:nvCxnSpPr>
          <p:spPr>
            <a:xfrm>
              <a:off x="5199017" y="5397140"/>
              <a:ext cx="0" cy="304800"/>
            </a:xfrm>
            <a:prstGeom prst="line">
              <a:avLst/>
            </a:prstGeom>
            <a:ln>
              <a:solidFill>
                <a:schemeClr val="bg2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B15E026-4557-4510-ABA3-4F860B752264}"/>
                </a:ext>
              </a:extLst>
            </p:cNvPr>
            <p:cNvCxnSpPr/>
            <p:nvPr/>
          </p:nvCxnSpPr>
          <p:spPr>
            <a:xfrm flipV="1">
              <a:off x="5416731" y="5617029"/>
              <a:ext cx="391886" cy="330954"/>
            </a:xfrm>
            <a:prstGeom prst="line">
              <a:avLst/>
            </a:prstGeom>
            <a:ln>
              <a:solidFill>
                <a:schemeClr val="bg2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3217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2918A927-5196-43EF-9ACA-05B0B6287AB7}"/>
              </a:ext>
            </a:extLst>
          </p:cNvPr>
          <p:cNvSpPr txBox="1"/>
          <p:nvPr/>
        </p:nvSpPr>
        <p:spPr>
          <a:xfrm>
            <a:off x="57870" y="897865"/>
            <a:ext cx="780291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Manufacturing sub-clusters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74F929F-C6DC-4E22-BB1A-538A2917B03F}"/>
              </a:ext>
            </a:extLst>
          </p:cNvPr>
          <p:cNvSpPr txBox="1"/>
          <p:nvPr/>
        </p:nvSpPr>
        <p:spPr>
          <a:xfrm>
            <a:off x="11336936" y="82453"/>
            <a:ext cx="784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4B517-158F-4483-9C40-A904D44BEA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5859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5859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B18BDE74-C7E6-4B1F-A3DC-D5220469A3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0" y="6637048"/>
            <a:ext cx="128718" cy="128718"/>
          </a:xfrm>
          <a:prstGeom prst="rect">
            <a:avLst/>
          </a:prstGeom>
        </p:spPr>
      </p:pic>
      <p:graphicFrame>
        <p:nvGraphicFramePr>
          <p:cNvPr id="34" name="Diagram 33"/>
          <p:cNvGraphicFramePr/>
          <p:nvPr/>
        </p:nvGraphicFramePr>
        <p:xfrm>
          <a:off x="1350772" y="1832484"/>
          <a:ext cx="85945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F3CC5322-759D-B046-90C5-3F8E1EF4DB96}"/>
              </a:ext>
            </a:extLst>
          </p:cNvPr>
          <p:cNvSpPr txBox="1">
            <a:spLocks/>
          </p:cNvSpPr>
          <p:nvPr/>
        </p:nvSpPr>
        <p:spPr>
          <a:xfrm>
            <a:off x="217375" y="6615659"/>
            <a:ext cx="4188823" cy="2199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Data Snapshot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2FAB8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//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FAB8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NIRPC</a:t>
            </a:r>
            <a:endParaRPr kumimoji="0" lang="en-US" sz="1000" b="0" i="1" u="none" strike="noStrike" kern="1200" cap="none" spc="-150" normalizeH="0" baseline="0" noProof="0" dirty="0">
              <a:ln>
                <a:noFill/>
              </a:ln>
              <a:solidFill>
                <a:srgbClr val="2FAB8B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30C02CC-D89F-4407-982C-A9A72DFAE719}"/>
              </a:ext>
            </a:extLst>
          </p:cNvPr>
          <p:cNvGrpSpPr/>
          <p:nvPr/>
        </p:nvGrpSpPr>
        <p:grpSpPr>
          <a:xfrm>
            <a:off x="137899" y="148555"/>
            <a:ext cx="3330141" cy="409819"/>
            <a:chOff x="137899" y="148555"/>
            <a:chExt cx="3330141" cy="40981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2868825-5920-490C-9672-0F35AB7663F1}"/>
                </a:ext>
              </a:extLst>
            </p:cNvPr>
            <p:cNvSpPr/>
            <p:nvPr/>
          </p:nvSpPr>
          <p:spPr>
            <a:xfrm>
              <a:off x="137899" y="148555"/>
              <a:ext cx="2125010" cy="40981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FC9749CC-728E-4BF5-9679-2D77BE430FA5}"/>
                </a:ext>
              </a:extLst>
            </p:cNvPr>
            <p:cNvSpPr txBox="1">
              <a:spLocks/>
            </p:cNvSpPr>
            <p:nvPr/>
          </p:nvSpPr>
          <p:spPr>
            <a:xfrm>
              <a:off x="624319" y="243024"/>
              <a:ext cx="2843721" cy="24845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46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46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Adobe Arabic" panose="02040503050201020203" pitchFamily="18" charset="-78"/>
                </a:rPr>
                <a:t>Cluster Analysis</a:t>
              </a:r>
            </a:p>
            <a:p>
              <a:pPr marL="0" marR="0" lvl="0" indent="0" algn="l" defTabSz="914446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Adobe Arabic" panose="02040503050201020203" pitchFamily="18" charset="-78"/>
                </a:rPr>
                <a:t> </a:t>
              </a:r>
            </a:p>
          </p:txBody>
        </p:sp>
      </p:grpSp>
      <p:pic>
        <p:nvPicPr>
          <p:cNvPr id="16" name="Graphic 15" descr="Factory with solid fill">
            <a:extLst>
              <a:ext uri="{FF2B5EF4-FFF2-40B4-BE49-F238E27FC236}">
                <a16:creationId xmlns:a16="http://schemas.microsoft.com/office/drawing/2014/main" id="{C6AD5DEA-42B4-419D-AAAB-0EA0E4D351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3533" y="154542"/>
            <a:ext cx="3524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27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A0A6C-1022-D4A7-38B6-8B9F3B5F8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CEEB0F3-DFB6-46B6-BA29-7BC13970A3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1907581"/>
              </p:ext>
            </p:extLst>
          </p:nvPr>
        </p:nvGraphicFramePr>
        <p:xfrm>
          <a:off x="273187" y="243024"/>
          <a:ext cx="11848609" cy="6314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311C118F-6683-888D-8655-D276B9DFAA34}"/>
              </a:ext>
            </a:extLst>
          </p:cNvPr>
          <p:cNvSpPr txBox="1"/>
          <p:nvPr/>
        </p:nvSpPr>
        <p:spPr>
          <a:xfrm>
            <a:off x="11336936" y="82453"/>
            <a:ext cx="784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4B517-158F-4483-9C40-A904D44BEA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5859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5859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7F03083-7026-933E-1475-D46D336124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0" y="6637048"/>
            <a:ext cx="128718" cy="128718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8988A48A-E19B-5B5A-BC07-E909F58D745F}"/>
              </a:ext>
            </a:extLst>
          </p:cNvPr>
          <p:cNvSpPr txBox="1">
            <a:spLocks/>
          </p:cNvSpPr>
          <p:nvPr/>
        </p:nvSpPr>
        <p:spPr>
          <a:xfrm>
            <a:off x="564022" y="249647"/>
            <a:ext cx="2843721" cy="248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Adobe Arabic" panose="02040503050201020203" pitchFamily="18" charset="-78"/>
              </a:rPr>
              <a:t>Cluster </a:t>
            </a:r>
          </a:p>
        </p:txBody>
      </p:sp>
      <p:sp>
        <p:nvSpPr>
          <p:cNvPr id="26" name="Freeform 203">
            <a:extLst>
              <a:ext uri="{FF2B5EF4-FFF2-40B4-BE49-F238E27FC236}">
                <a16:creationId xmlns:a16="http://schemas.microsoft.com/office/drawing/2014/main" id="{F811A2ED-0895-77EB-AC52-91B576E5458E}"/>
              </a:ext>
            </a:extLst>
          </p:cNvPr>
          <p:cNvSpPr>
            <a:spLocks noEditPoints="1"/>
          </p:cNvSpPr>
          <p:nvPr/>
        </p:nvSpPr>
        <p:spPr bwMode="auto">
          <a:xfrm>
            <a:off x="252349" y="220350"/>
            <a:ext cx="346332" cy="248458"/>
          </a:xfrm>
          <a:custGeom>
            <a:avLst/>
            <a:gdLst>
              <a:gd name="T0" fmla="*/ 32 w 176"/>
              <a:gd name="T1" fmla="*/ 52 h 128"/>
              <a:gd name="T2" fmla="*/ 48 w 176"/>
              <a:gd name="T3" fmla="*/ 52 h 128"/>
              <a:gd name="T4" fmla="*/ 140 w 176"/>
              <a:gd name="T5" fmla="*/ 8 h 128"/>
              <a:gd name="T6" fmla="*/ 36 w 176"/>
              <a:gd name="T7" fmla="*/ 0 h 128"/>
              <a:gd name="T8" fmla="*/ 20 w 176"/>
              <a:gd name="T9" fmla="*/ 24 h 128"/>
              <a:gd name="T10" fmla="*/ 156 w 176"/>
              <a:gd name="T11" fmla="*/ 16 h 128"/>
              <a:gd name="T12" fmla="*/ 20 w 176"/>
              <a:gd name="T13" fmla="*/ 24 h 128"/>
              <a:gd name="T14" fmla="*/ 0 w 176"/>
              <a:gd name="T15" fmla="*/ 40 h 128"/>
              <a:gd name="T16" fmla="*/ 168 w 176"/>
              <a:gd name="T17" fmla="*/ 128 h 128"/>
              <a:gd name="T18" fmla="*/ 168 w 176"/>
              <a:gd name="T19" fmla="*/ 32 h 128"/>
              <a:gd name="T20" fmla="*/ 12 w 176"/>
              <a:gd name="T21" fmla="*/ 48 h 128"/>
              <a:gd name="T22" fmla="*/ 12 w 176"/>
              <a:gd name="T23" fmla="*/ 120 h 128"/>
              <a:gd name="T24" fmla="*/ 16 w 176"/>
              <a:gd name="T25" fmla="*/ 116 h 128"/>
              <a:gd name="T26" fmla="*/ 160 w 176"/>
              <a:gd name="T27" fmla="*/ 116 h 128"/>
              <a:gd name="T28" fmla="*/ 164 w 176"/>
              <a:gd name="T29" fmla="*/ 120 h 128"/>
              <a:gd name="T30" fmla="*/ 152 w 176"/>
              <a:gd name="T31" fmla="*/ 116 h 128"/>
              <a:gd name="T32" fmla="*/ 24 w 176"/>
              <a:gd name="T33" fmla="*/ 116 h 128"/>
              <a:gd name="T34" fmla="*/ 8 w 176"/>
              <a:gd name="T35" fmla="*/ 55 h 128"/>
              <a:gd name="T36" fmla="*/ 23 w 176"/>
              <a:gd name="T37" fmla="*/ 40 h 128"/>
              <a:gd name="T38" fmla="*/ 164 w 176"/>
              <a:gd name="T39" fmla="*/ 56 h 128"/>
              <a:gd name="T40" fmla="*/ 164 w 176"/>
              <a:gd name="T41" fmla="*/ 48 h 128"/>
              <a:gd name="T42" fmla="*/ 168 w 176"/>
              <a:gd name="T43" fmla="*/ 44 h 128"/>
              <a:gd name="T44" fmla="*/ 132 w 176"/>
              <a:gd name="T45" fmla="*/ 104 h 128"/>
              <a:gd name="T46" fmla="*/ 140 w 176"/>
              <a:gd name="T47" fmla="*/ 112 h 128"/>
              <a:gd name="T48" fmla="*/ 88 w 176"/>
              <a:gd name="T49" fmla="*/ 48 h 128"/>
              <a:gd name="T50" fmla="*/ 120 w 176"/>
              <a:gd name="T51" fmla="*/ 80 h 128"/>
              <a:gd name="T52" fmla="*/ 98 w 176"/>
              <a:gd name="T53" fmla="*/ 97 h 128"/>
              <a:gd name="T54" fmla="*/ 90 w 176"/>
              <a:gd name="T55" fmla="*/ 104 h 128"/>
              <a:gd name="T56" fmla="*/ 82 w 176"/>
              <a:gd name="T57" fmla="*/ 99 h 128"/>
              <a:gd name="T58" fmla="*/ 74 w 176"/>
              <a:gd name="T59" fmla="*/ 88 h 128"/>
              <a:gd name="T60" fmla="*/ 86 w 176"/>
              <a:gd name="T61" fmla="*/ 95 h 128"/>
              <a:gd name="T62" fmla="*/ 79 w 176"/>
              <a:gd name="T63" fmla="*/ 79 h 128"/>
              <a:gd name="T64" fmla="*/ 76 w 176"/>
              <a:gd name="T65" fmla="*/ 66 h 128"/>
              <a:gd name="T66" fmla="*/ 86 w 176"/>
              <a:gd name="T67" fmla="*/ 60 h 128"/>
              <a:gd name="T68" fmla="*/ 90 w 176"/>
              <a:gd name="T69" fmla="*/ 60 h 128"/>
              <a:gd name="T70" fmla="*/ 100 w 176"/>
              <a:gd name="T71" fmla="*/ 66 h 128"/>
              <a:gd name="T72" fmla="*/ 93 w 176"/>
              <a:gd name="T73" fmla="*/ 66 h 128"/>
              <a:gd name="T74" fmla="*/ 94 w 176"/>
              <a:gd name="T75" fmla="*/ 77 h 128"/>
              <a:gd name="T76" fmla="*/ 102 w 176"/>
              <a:gd name="T77" fmla="*/ 88 h 128"/>
              <a:gd name="T78" fmla="*/ 92 w 176"/>
              <a:gd name="T79" fmla="*/ 83 h 128"/>
              <a:gd name="T80" fmla="*/ 94 w 176"/>
              <a:gd name="T81" fmla="*/ 94 h 128"/>
              <a:gd name="T82" fmla="*/ 94 w 176"/>
              <a:gd name="T83" fmla="*/ 85 h 128"/>
              <a:gd name="T84" fmla="*/ 83 w 176"/>
              <a:gd name="T85" fmla="*/ 74 h 128"/>
              <a:gd name="T86" fmla="*/ 86 w 176"/>
              <a:gd name="T87" fmla="*/ 6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6" h="128">
                <a:moveTo>
                  <a:pt x="44" y="48"/>
                </a:moveTo>
                <a:cubicBezTo>
                  <a:pt x="36" y="48"/>
                  <a:pt x="36" y="48"/>
                  <a:pt x="36" y="48"/>
                </a:cubicBezTo>
                <a:cubicBezTo>
                  <a:pt x="34" y="48"/>
                  <a:pt x="32" y="50"/>
                  <a:pt x="32" y="52"/>
                </a:cubicBezTo>
                <a:cubicBezTo>
                  <a:pt x="32" y="54"/>
                  <a:pt x="34" y="56"/>
                  <a:pt x="36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46" y="56"/>
                  <a:pt x="48" y="54"/>
                  <a:pt x="48" y="52"/>
                </a:cubicBezTo>
                <a:cubicBezTo>
                  <a:pt x="48" y="50"/>
                  <a:pt x="46" y="48"/>
                  <a:pt x="44" y="48"/>
                </a:cubicBezTo>
                <a:moveTo>
                  <a:pt x="36" y="8"/>
                </a:moveTo>
                <a:cubicBezTo>
                  <a:pt x="140" y="8"/>
                  <a:pt x="140" y="8"/>
                  <a:pt x="140" y="8"/>
                </a:cubicBezTo>
                <a:cubicBezTo>
                  <a:pt x="142" y="8"/>
                  <a:pt x="144" y="6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6"/>
                  <a:pt x="34" y="8"/>
                  <a:pt x="36" y="8"/>
                </a:cubicBezTo>
                <a:moveTo>
                  <a:pt x="20" y="24"/>
                </a:moveTo>
                <a:cubicBezTo>
                  <a:pt x="156" y="24"/>
                  <a:pt x="156" y="24"/>
                  <a:pt x="156" y="24"/>
                </a:cubicBezTo>
                <a:cubicBezTo>
                  <a:pt x="158" y="24"/>
                  <a:pt x="160" y="22"/>
                  <a:pt x="160" y="20"/>
                </a:cubicBezTo>
                <a:cubicBezTo>
                  <a:pt x="160" y="18"/>
                  <a:pt x="158" y="16"/>
                  <a:pt x="156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18" y="16"/>
                  <a:pt x="16" y="18"/>
                  <a:pt x="16" y="20"/>
                </a:cubicBezTo>
                <a:cubicBezTo>
                  <a:pt x="16" y="22"/>
                  <a:pt x="18" y="24"/>
                  <a:pt x="20" y="24"/>
                </a:cubicBezTo>
                <a:moveTo>
                  <a:pt x="168" y="32"/>
                </a:moveTo>
                <a:cubicBezTo>
                  <a:pt x="8" y="32"/>
                  <a:pt x="8" y="32"/>
                  <a:pt x="8" y="32"/>
                </a:cubicBezTo>
                <a:cubicBezTo>
                  <a:pt x="4" y="32"/>
                  <a:pt x="0" y="36"/>
                  <a:pt x="0" y="4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4"/>
                  <a:pt x="4" y="128"/>
                  <a:pt x="8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2" y="128"/>
                  <a:pt x="176" y="124"/>
                  <a:pt x="176" y="120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2" y="40"/>
                </a:moveTo>
                <a:cubicBezTo>
                  <a:pt x="14" y="40"/>
                  <a:pt x="16" y="42"/>
                  <a:pt x="16" y="44"/>
                </a:cubicBezTo>
                <a:cubicBezTo>
                  <a:pt x="16" y="46"/>
                  <a:pt x="14" y="48"/>
                  <a:pt x="12" y="48"/>
                </a:cubicBezTo>
                <a:cubicBezTo>
                  <a:pt x="10" y="48"/>
                  <a:pt x="8" y="46"/>
                  <a:pt x="8" y="44"/>
                </a:cubicBezTo>
                <a:cubicBezTo>
                  <a:pt x="8" y="42"/>
                  <a:pt x="10" y="40"/>
                  <a:pt x="12" y="40"/>
                </a:cubicBezTo>
                <a:moveTo>
                  <a:pt x="12" y="120"/>
                </a:moveTo>
                <a:cubicBezTo>
                  <a:pt x="10" y="120"/>
                  <a:pt x="8" y="118"/>
                  <a:pt x="8" y="116"/>
                </a:cubicBezTo>
                <a:cubicBezTo>
                  <a:pt x="8" y="114"/>
                  <a:pt x="10" y="112"/>
                  <a:pt x="12" y="112"/>
                </a:cubicBezTo>
                <a:cubicBezTo>
                  <a:pt x="14" y="112"/>
                  <a:pt x="16" y="114"/>
                  <a:pt x="16" y="116"/>
                </a:cubicBezTo>
                <a:cubicBezTo>
                  <a:pt x="16" y="118"/>
                  <a:pt x="14" y="120"/>
                  <a:pt x="12" y="120"/>
                </a:cubicBezTo>
                <a:moveTo>
                  <a:pt x="164" y="120"/>
                </a:moveTo>
                <a:cubicBezTo>
                  <a:pt x="162" y="120"/>
                  <a:pt x="160" y="118"/>
                  <a:pt x="160" y="116"/>
                </a:cubicBezTo>
                <a:cubicBezTo>
                  <a:pt x="160" y="114"/>
                  <a:pt x="162" y="112"/>
                  <a:pt x="164" y="112"/>
                </a:cubicBezTo>
                <a:cubicBezTo>
                  <a:pt x="166" y="112"/>
                  <a:pt x="168" y="114"/>
                  <a:pt x="168" y="116"/>
                </a:cubicBezTo>
                <a:cubicBezTo>
                  <a:pt x="168" y="118"/>
                  <a:pt x="166" y="120"/>
                  <a:pt x="164" y="120"/>
                </a:cubicBezTo>
                <a:moveTo>
                  <a:pt x="168" y="105"/>
                </a:moveTo>
                <a:cubicBezTo>
                  <a:pt x="167" y="104"/>
                  <a:pt x="165" y="104"/>
                  <a:pt x="164" y="104"/>
                </a:cubicBezTo>
                <a:cubicBezTo>
                  <a:pt x="157" y="104"/>
                  <a:pt x="152" y="109"/>
                  <a:pt x="152" y="116"/>
                </a:cubicBezTo>
                <a:cubicBezTo>
                  <a:pt x="152" y="117"/>
                  <a:pt x="152" y="119"/>
                  <a:pt x="153" y="120"/>
                </a:cubicBezTo>
                <a:cubicBezTo>
                  <a:pt x="23" y="120"/>
                  <a:pt x="23" y="120"/>
                  <a:pt x="23" y="120"/>
                </a:cubicBezTo>
                <a:cubicBezTo>
                  <a:pt x="24" y="119"/>
                  <a:pt x="24" y="117"/>
                  <a:pt x="24" y="116"/>
                </a:cubicBezTo>
                <a:cubicBezTo>
                  <a:pt x="24" y="109"/>
                  <a:pt x="19" y="104"/>
                  <a:pt x="12" y="104"/>
                </a:cubicBezTo>
                <a:cubicBezTo>
                  <a:pt x="11" y="104"/>
                  <a:pt x="9" y="104"/>
                  <a:pt x="8" y="105"/>
                </a:cubicBezTo>
                <a:cubicBezTo>
                  <a:pt x="8" y="55"/>
                  <a:pt x="8" y="55"/>
                  <a:pt x="8" y="55"/>
                </a:cubicBezTo>
                <a:cubicBezTo>
                  <a:pt x="9" y="56"/>
                  <a:pt x="11" y="56"/>
                  <a:pt x="12" y="56"/>
                </a:cubicBezTo>
                <a:cubicBezTo>
                  <a:pt x="19" y="56"/>
                  <a:pt x="24" y="51"/>
                  <a:pt x="24" y="44"/>
                </a:cubicBezTo>
                <a:cubicBezTo>
                  <a:pt x="24" y="43"/>
                  <a:pt x="24" y="41"/>
                  <a:pt x="23" y="40"/>
                </a:cubicBezTo>
                <a:cubicBezTo>
                  <a:pt x="153" y="40"/>
                  <a:pt x="153" y="40"/>
                  <a:pt x="153" y="40"/>
                </a:cubicBezTo>
                <a:cubicBezTo>
                  <a:pt x="152" y="41"/>
                  <a:pt x="152" y="43"/>
                  <a:pt x="152" y="44"/>
                </a:cubicBezTo>
                <a:cubicBezTo>
                  <a:pt x="152" y="51"/>
                  <a:pt x="157" y="56"/>
                  <a:pt x="164" y="56"/>
                </a:cubicBezTo>
                <a:cubicBezTo>
                  <a:pt x="165" y="56"/>
                  <a:pt x="167" y="56"/>
                  <a:pt x="168" y="55"/>
                </a:cubicBezTo>
                <a:lnTo>
                  <a:pt x="168" y="105"/>
                </a:lnTo>
                <a:close/>
                <a:moveTo>
                  <a:pt x="164" y="48"/>
                </a:moveTo>
                <a:cubicBezTo>
                  <a:pt x="162" y="48"/>
                  <a:pt x="160" y="46"/>
                  <a:pt x="160" y="44"/>
                </a:cubicBezTo>
                <a:cubicBezTo>
                  <a:pt x="160" y="42"/>
                  <a:pt x="162" y="40"/>
                  <a:pt x="164" y="40"/>
                </a:cubicBezTo>
                <a:cubicBezTo>
                  <a:pt x="166" y="40"/>
                  <a:pt x="168" y="42"/>
                  <a:pt x="168" y="44"/>
                </a:cubicBezTo>
                <a:cubicBezTo>
                  <a:pt x="168" y="46"/>
                  <a:pt x="166" y="48"/>
                  <a:pt x="164" y="48"/>
                </a:cubicBezTo>
                <a:moveTo>
                  <a:pt x="140" y="104"/>
                </a:moveTo>
                <a:cubicBezTo>
                  <a:pt x="132" y="104"/>
                  <a:pt x="132" y="104"/>
                  <a:pt x="132" y="104"/>
                </a:cubicBezTo>
                <a:cubicBezTo>
                  <a:pt x="130" y="104"/>
                  <a:pt x="128" y="106"/>
                  <a:pt x="128" y="108"/>
                </a:cubicBezTo>
                <a:cubicBezTo>
                  <a:pt x="128" y="110"/>
                  <a:pt x="130" y="112"/>
                  <a:pt x="132" y="112"/>
                </a:cubicBezTo>
                <a:cubicBezTo>
                  <a:pt x="140" y="112"/>
                  <a:pt x="140" y="112"/>
                  <a:pt x="140" y="112"/>
                </a:cubicBezTo>
                <a:cubicBezTo>
                  <a:pt x="142" y="112"/>
                  <a:pt x="144" y="110"/>
                  <a:pt x="144" y="108"/>
                </a:cubicBezTo>
                <a:cubicBezTo>
                  <a:pt x="144" y="106"/>
                  <a:pt x="142" y="104"/>
                  <a:pt x="140" y="104"/>
                </a:cubicBezTo>
                <a:moveTo>
                  <a:pt x="88" y="48"/>
                </a:moveTo>
                <a:cubicBezTo>
                  <a:pt x="70" y="48"/>
                  <a:pt x="56" y="62"/>
                  <a:pt x="56" y="80"/>
                </a:cubicBezTo>
                <a:cubicBezTo>
                  <a:pt x="56" y="98"/>
                  <a:pt x="70" y="112"/>
                  <a:pt x="88" y="112"/>
                </a:cubicBezTo>
                <a:cubicBezTo>
                  <a:pt x="106" y="112"/>
                  <a:pt x="120" y="98"/>
                  <a:pt x="120" y="80"/>
                </a:cubicBezTo>
                <a:cubicBezTo>
                  <a:pt x="120" y="62"/>
                  <a:pt x="106" y="48"/>
                  <a:pt x="88" y="48"/>
                </a:cubicBezTo>
                <a:moveTo>
                  <a:pt x="101" y="93"/>
                </a:moveTo>
                <a:cubicBezTo>
                  <a:pt x="100" y="95"/>
                  <a:pt x="99" y="96"/>
                  <a:pt x="98" y="97"/>
                </a:cubicBezTo>
                <a:cubicBezTo>
                  <a:pt x="97" y="98"/>
                  <a:pt x="96" y="99"/>
                  <a:pt x="94" y="99"/>
                </a:cubicBezTo>
                <a:cubicBezTo>
                  <a:pt x="93" y="100"/>
                  <a:pt x="91" y="100"/>
                  <a:pt x="90" y="100"/>
                </a:cubicBezTo>
                <a:cubicBezTo>
                  <a:pt x="90" y="104"/>
                  <a:pt x="90" y="104"/>
                  <a:pt x="90" y="104"/>
                </a:cubicBezTo>
                <a:cubicBezTo>
                  <a:pt x="86" y="104"/>
                  <a:pt x="86" y="104"/>
                  <a:pt x="86" y="104"/>
                </a:cubicBezTo>
                <a:cubicBezTo>
                  <a:pt x="86" y="100"/>
                  <a:pt x="86" y="100"/>
                  <a:pt x="86" y="100"/>
                </a:cubicBezTo>
                <a:cubicBezTo>
                  <a:pt x="84" y="100"/>
                  <a:pt x="83" y="100"/>
                  <a:pt x="82" y="99"/>
                </a:cubicBezTo>
                <a:cubicBezTo>
                  <a:pt x="80" y="99"/>
                  <a:pt x="79" y="98"/>
                  <a:pt x="77" y="97"/>
                </a:cubicBezTo>
                <a:cubicBezTo>
                  <a:pt x="76" y="96"/>
                  <a:pt x="75" y="94"/>
                  <a:pt x="75" y="93"/>
                </a:cubicBezTo>
                <a:cubicBezTo>
                  <a:pt x="74" y="91"/>
                  <a:pt x="74" y="90"/>
                  <a:pt x="74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90"/>
                  <a:pt x="80" y="92"/>
                  <a:pt x="82" y="93"/>
                </a:cubicBezTo>
                <a:cubicBezTo>
                  <a:pt x="83" y="95"/>
                  <a:pt x="84" y="95"/>
                  <a:pt x="86" y="95"/>
                </a:cubicBezTo>
                <a:cubicBezTo>
                  <a:pt x="86" y="82"/>
                  <a:pt x="86" y="82"/>
                  <a:pt x="86" y="82"/>
                </a:cubicBezTo>
                <a:cubicBezTo>
                  <a:pt x="85" y="82"/>
                  <a:pt x="84" y="81"/>
                  <a:pt x="82" y="81"/>
                </a:cubicBezTo>
                <a:cubicBezTo>
                  <a:pt x="81" y="80"/>
                  <a:pt x="80" y="79"/>
                  <a:pt x="79" y="79"/>
                </a:cubicBezTo>
                <a:cubicBezTo>
                  <a:pt x="77" y="78"/>
                  <a:pt x="76" y="77"/>
                  <a:pt x="76" y="75"/>
                </a:cubicBezTo>
                <a:cubicBezTo>
                  <a:pt x="75" y="74"/>
                  <a:pt x="75" y="72"/>
                  <a:pt x="75" y="70"/>
                </a:cubicBezTo>
                <a:cubicBezTo>
                  <a:pt x="75" y="69"/>
                  <a:pt x="75" y="67"/>
                  <a:pt x="76" y="66"/>
                </a:cubicBezTo>
                <a:cubicBezTo>
                  <a:pt x="76" y="64"/>
                  <a:pt x="77" y="63"/>
                  <a:pt x="78" y="62"/>
                </a:cubicBezTo>
                <a:cubicBezTo>
                  <a:pt x="79" y="61"/>
                  <a:pt x="81" y="61"/>
                  <a:pt x="82" y="60"/>
                </a:cubicBezTo>
                <a:cubicBezTo>
                  <a:pt x="84" y="60"/>
                  <a:pt x="85" y="60"/>
                  <a:pt x="86" y="60"/>
                </a:cubicBezTo>
                <a:cubicBezTo>
                  <a:pt x="86" y="56"/>
                  <a:pt x="86" y="56"/>
                  <a:pt x="86" y="56"/>
                </a:cubicBezTo>
                <a:cubicBezTo>
                  <a:pt x="90" y="56"/>
                  <a:pt x="90" y="56"/>
                  <a:pt x="90" y="56"/>
                </a:cubicBezTo>
                <a:cubicBezTo>
                  <a:pt x="90" y="60"/>
                  <a:pt x="90" y="60"/>
                  <a:pt x="90" y="60"/>
                </a:cubicBezTo>
                <a:cubicBezTo>
                  <a:pt x="91" y="60"/>
                  <a:pt x="92" y="60"/>
                  <a:pt x="94" y="60"/>
                </a:cubicBezTo>
                <a:cubicBezTo>
                  <a:pt x="95" y="61"/>
                  <a:pt x="96" y="61"/>
                  <a:pt x="97" y="62"/>
                </a:cubicBezTo>
                <a:cubicBezTo>
                  <a:pt x="99" y="63"/>
                  <a:pt x="99" y="64"/>
                  <a:pt x="100" y="66"/>
                </a:cubicBezTo>
                <a:cubicBezTo>
                  <a:pt x="101" y="67"/>
                  <a:pt x="101" y="68"/>
                  <a:pt x="101" y="70"/>
                </a:cubicBezTo>
                <a:cubicBezTo>
                  <a:pt x="95" y="70"/>
                  <a:pt x="95" y="70"/>
                  <a:pt x="95" y="70"/>
                </a:cubicBezTo>
                <a:cubicBezTo>
                  <a:pt x="95" y="68"/>
                  <a:pt x="94" y="67"/>
                  <a:pt x="93" y="66"/>
                </a:cubicBezTo>
                <a:cubicBezTo>
                  <a:pt x="93" y="65"/>
                  <a:pt x="92" y="64"/>
                  <a:pt x="90" y="64"/>
                </a:cubicBezTo>
                <a:cubicBezTo>
                  <a:pt x="90" y="76"/>
                  <a:pt x="90" y="76"/>
                  <a:pt x="90" y="76"/>
                </a:cubicBezTo>
                <a:cubicBezTo>
                  <a:pt x="91" y="76"/>
                  <a:pt x="92" y="77"/>
                  <a:pt x="94" y="77"/>
                </a:cubicBezTo>
                <a:cubicBezTo>
                  <a:pt x="95" y="78"/>
                  <a:pt x="97" y="79"/>
                  <a:pt x="98" y="80"/>
                </a:cubicBezTo>
                <a:cubicBezTo>
                  <a:pt x="99" y="81"/>
                  <a:pt x="100" y="82"/>
                  <a:pt x="101" y="83"/>
                </a:cubicBezTo>
                <a:cubicBezTo>
                  <a:pt x="102" y="84"/>
                  <a:pt x="102" y="86"/>
                  <a:pt x="102" y="88"/>
                </a:cubicBezTo>
                <a:cubicBezTo>
                  <a:pt x="102" y="90"/>
                  <a:pt x="102" y="92"/>
                  <a:pt x="101" y="93"/>
                </a:cubicBezTo>
                <a:moveTo>
                  <a:pt x="94" y="85"/>
                </a:moveTo>
                <a:cubicBezTo>
                  <a:pt x="93" y="84"/>
                  <a:pt x="92" y="84"/>
                  <a:pt x="92" y="83"/>
                </a:cubicBezTo>
                <a:cubicBezTo>
                  <a:pt x="91" y="83"/>
                  <a:pt x="90" y="83"/>
                  <a:pt x="90" y="83"/>
                </a:cubicBezTo>
                <a:cubicBezTo>
                  <a:pt x="90" y="95"/>
                  <a:pt x="90" y="95"/>
                  <a:pt x="90" y="95"/>
                </a:cubicBezTo>
                <a:cubicBezTo>
                  <a:pt x="92" y="95"/>
                  <a:pt x="93" y="95"/>
                  <a:pt x="94" y="94"/>
                </a:cubicBezTo>
                <a:cubicBezTo>
                  <a:pt x="95" y="93"/>
                  <a:pt x="96" y="91"/>
                  <a:pt x="96" y="89"/>
                </a:cubicBezTo>
                <a:cubicBezTo>
                  <a:pt x="96" y="88"/>
                  <a:pt x="96" y="87"/>
                  <a:pt x="95" y="86"/>
                </a:cubicBezTo>
                <a:cubicBezTo>
                  <a:pt x="95" y="86"/>
                  <a:pt x="94" y="85"/>
                  <a:pt x="94" y="85"/>
                </a:cubicBezTo>
                <a:moveTo>
                  <a:pt x="81" y="70"/>
                </a:moveTo>
                <a:cubicBezTo>
                  <a:pt x="81" y="71"/>
                  <a:pt x="81" y="71"/>
                  <a:pt x="81" y="72"/>
                </a:cubicBezTo>
                <a:cubicBezTo>
                  <a:pt x="82" y="73"/>
                  <a:pt x="82" y="73"/>
                  <a:pt x="83" y="74"/>
                </a:cubicBezTo>
                <a:cubicBezTo>
                  <a:pt x="83" y="74"/>
                  <a:pt x="84" y="74"/>
                  <a:pt x="85" y="75"/>
                </a:cubicBezTo>
                <a:cubicBezTo>
                  <a:pt x="85" y="75"/>
                  <a:pt x="86" y="75"/>
                  <a:pt x="86" y="75"/>
                </a:cubicBezTo>
                <a:cubicBezTo>
                  <a:pt x="86" y="64"/>
                  <a:pt x="86" y="64"/>
                  <a:pt x="86" y="64"/>
                </a:cubicBezTo>
                <a:cubicBezTo>
                  <a:pt x="84" y="64"/>
                  <a:pt x="83" y="65"/>
                  <a:pt x="82" y="66"/>
                </a:cubicBezTo>
                <a:cubicBezTo>
                  <a:pt x="81" y="67"/>
                  <a:pt x="81" y="68"/>
                  <a:pt x="81" y="70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0CD57AB-913F-6C45-4B0C-87F068ECF590}"/>
              </a:ext>
            </a:extLst>
          </p:cNvPr>
          <p:cNvSpPr txBox="1">
            <a:spLocks/>
          </p:cNvSpPr>
          <p:nvPr/>
        </p:nvSpPr>
        <p:spPr>
          <a:xfrm>
            <a:off x="4479103" y="6587387"/>
            <a:ext cx="7700898" cy="276527"/>
          </a:xfrm>
          <a:prstGeom prst="rect">
            <a:avLst/>
          </a:prstGeom>
        </p:spPr>
        <p:txBody>
          <a:bodyPr/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Source: Economic Modeling Specialists International (EMSI) –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1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2024.1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QCEW Employees, Non-QCEW Employees, Self-Employed, and Extended Proprietors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456178D0-80C9-1C07-DFED-D9A35A2B79B6}"/>
              </a:ext>
            </a:extLst>
          </p:cNvPr>
          <p:cNvSpPr txBox="1"/>
          <p:nvPr/>
        </p:nvSpPr>
        <p:spPr>
          <a:xfrm>
            <a:off x="1200404" y="712656"/>
            <a:ext cx="1377566" cy="29335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Mature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99FC337F-93E2-5A79-80D3-DE8060D375BA}"/>
              </a:ext>
            </a:extLst>
          </p:cNvPr>
          <p:cNvSpPr txBox="1"/>
          <p:nvPr/>
        </p:nvSpPr>
        <p:spPr>
          <a:xfrm>
            <a:off x="1175522" y="5801307"/>
            <a:ext cx="1741313" cy="29335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Transforming</a:t>
            </a: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4D67F408-B4DB-C6F0-2A33-5408E5FF3BE1}"/>
              </a:ext>
            </a:extLst>
          </p:cNvPr>
          <p:cNvSpPr txBox="1"/>
          <p:nvPr/>
        </p:nvSpPr>
        <p:spPr>
          <a:xfrm>
            <a:off x="9438868" y="722512"/>
            <a:ext cx="1741313" cy="29335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Star</a:t>
            </a: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83036653-91C8-25AB-D57D-DF9EB6E51C5E}"/>
              </a:ext>
            </a:extLst>
          </p:cNvPr>
          <p:cNvSpPr txBox="1"/>
          <p:nvPr/>
        </p:nvSpPr>
        <p:spPr>
          <a:xfrm>
            <a:off x="9518341" y="5801307"/>
            <a:ext cx="1741313" cy="29335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Emerging</a:t>
            </a:r>
          </a:p>
        </p:txBody>
      </p:sp>
      <p:sp>
        <p:nvSpPr>
          <p:cNvPr id="34" name="TextBox 21">
            <a:extLst>
              <a:ext uri="{FF2B5EF4-FFF2-40B4-BE49-F238E27FC236}">
                <a16:creationId xmlns:a16="http://schemas.microsoft.com/office/drawing/2014/main" id="{940CA0BC-E41C-4938-2218-C4D8328C1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58" y="6194972"/>
            <a:ext cx="4607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Note: Label includes cluster name, 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LQ in 2023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and Employment in 2023.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900" dirty="0">
              <a:solidFill>
                <a:srgbClr val="000000"/>
              </a:solidFill>
            </a:endParaRPr>
          </a:p>
          <a:p>
            <a:pPr lvl="0">
              <a:spcBef>
                <a:spcPct val="0"/>
              </a:spcBef>
              <a:buNone/>
            </a:pPr>
            <a:r>
              <a:rPr lang="en-US" altLang="en-US" sz="900" dirty="0">
                <a:solidFill>
                  <a:srgbClr val="000000"/>
                </a:solidFill>
              </a:rPr>
              <a:t>Note: LQ values cannot be negative. The Y-axis is extended to -1 to facilitate the visualization.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EDEA82-54A8-7052-4129-1B49789600C2}"/>
              </a:ext>
            </a:extLst>
          </p:cNvPr>
          <p:cNvSpPr txBox="1"/>
          <p:nvPr/>
        </p:nvSpPr>
        <p:spPr>
          <a:xfrm>
            <a:off x="2323206" y="184187"/>
            <a:ext cx="806579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Mfg.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Industry cluster competitiveness (Bubble Chart) 2018-2023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84BB28EF-AE57-4857-4521-43DFDDCC3CCA}"/>
              </a:ext>
            </a:extLst>
          </p:cNvPr>
          <p:cNvSpPr txBox="1">
            <a:spLocks/>
          </p:cNvSpPr>
          <p:nvPr/>
        </p:nvSpPr>
        <p:spPr>
          <a:xfrm>
            <a:off x="217375" y="6615659"/>
            <a:ext cx="4188823" cy="2199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Data Snapshot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2FAB8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// NIRPC</a:t>
            </a:r>
            <a:endParaRPr kumimoji="0" lang="en-US" sz="1000" b="0" i="1" u="none" strike="noStrike" kern="1200" cap="none" spc="-150" normalizeH="0" baseline="0" noProof="0" dirty="0">
              <a:ln>
                <a:noFill/>
              </a:ln>
              <a:solidFill>
                <a:srgbClr val="2FAB8B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34D9ECD-DF53-1DBC-66F9-8F7121DCB281}"/>
              </a:ext>
            </a:extLst>
          </p:cNvPr>
          <p:cNvGrpSpPr/>
          <p:nvPr/>
        </p:nvGrpSpPr>
        <p:grpSpPr>
          <a:xfrm>
            <a:off x="137899" y="148555"/>
            <a:ext cx="3330141" cy="409819"/>
            <a:chOff x="137899" y="148555"/>
            <a:chExt cx="3330141" cy="40981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FBA76BA-FE7D-9600-694A-3A472B1496CD}"/>
                </a:ext>
              </a:extLst>
            </p:cNvPr>
            <p:cNvSpPr/>
            <p:nvPr/>
          </p:nvSpPr>
          <p:spPr>
            <a:xfrm>
              <a:off x="137899" y="148555"/>
              <a:ext cx="2125010" cy="40981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" name="Title 1">
              <a:extLst>
                <a:ext uri="{FF2B5EF4-FFF2-40B4-BE49-F238E27FC236}">
                  <a16:creationId xmlns:a16="http://schemas.microsoft.com/office/drawing/2014/main" id="{0E1EC05E-B868-C5BC-A62D-0B0D4E3079F3}"/>
                </a:ext>
              </a:extLst>
            </p:cNvPr>
            <p:cNvSpPr txBox="1">
              <a:spLocks/>
            </p:cNvSpPr>
            <p:nvPr/>
          </p:nvSpPr>
          <p:spPr>
            <a:xfrm>
              <a:off x="624319" y="243024"/>
              <a:ext cx="2843721" cy="24845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46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46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Adobe Arabic" panose="02040503050201020203" pitchFamily="18" charset="-78"/>
                </a:rPr>
                <a:t>Cluster Analysis</a:t>
              </a:r>
            </a:p>
            <a:p>
              <a:pPr marL="0" marR="0" lvl="0" indent="0" algn="l" defTabSz="914446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Adobe Arabic" panose="02040503050201020203" pitchFamily="18" charset="-78"/>
                </a:rPr>
                <a:t> </a:t>
              </a:r>
            </a:p>
          </p:txBody>
        </p:sp>
      </p:grpSp>
      <p:pic>
        <p:nvPicPr>
          <p:cNvPr id="40" name="Graphic 39" descr="Factory with solid fill">
            <a:extLst>
              <a:ext uri="{FF2B5EF4-FFF2-40B4-BE49-F238E27FC236}">
                <a16:creationId xmlns:a16="http://schemas.microsoft.com/office/drawing/2014/main" id="{4AA6E2F3-12CC-818A-116D-E074BA57E5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3533" y="154542"/>
            <a:ext cx="3524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61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22892-E7C0-AC9A-4777-3B08416FD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482F80F-E06A-42E2-AE41-6A227D5835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3007849"/>
              </p:ext>
            </p:extLst>
          </p:nvPr>
        </p:nvGraphicFramePr>
        <p:xfrm>
          <a:off x="226395" y="220349"/>
          <a:ext cx="11694356" cy="6268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D0237E35-F1E0-3976-FD55-DB6BE8D9B0DB}"/>
              </a:ext>
            </a:extLst>
          </p:cNvPr>
          <p:cNvSpPr txBox="1"/>
          <p:nvPr/>
        </p:nvSpPr>
        <p:spPr>
          <a:xfrm>
            <a:off x="11336936" y="82453"/>
            <a:ext cx="784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4B517-158F-4483-9C40-A904D44BEA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5859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5859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7A52DE4-DBEB-89F2-CACB-6DAA0074EC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0" y="6637048"/>
            <a:ext cx="128718" cy="128718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82F02BB6-DB53-7420-E216-4AB5FA2F8271}"/>
              </a:ext>
            </a:extLst>
          </p:cNvPr>
          <p:cNvSpPr txBox="1">
            <a:spLocks/>
          </p:cNvSpPr>
          <p:nvPr/>
        </p:nvSpPr>
        <p:spPr>
          <a:xfrm>
            <a:off x="564022" y="249647"/>
            <a:ext cx="2843721" cy="248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Adobe Arabic" panose="02040503050201020203" pitchFamily="18" charset="-78"/>
              </a:rPr>
              <a:t>Cluster </a:t>
            </a:r>
          </a:p>
        </p:txBody>
      </p:sp>
      <p:sp>
        <p:nvSpPr>
          <p:cNvPr id="26" name="Freeform 203">
            <a:extLst>
              <a:ext uri="{FF2B5EF4-FFF2-40B4-BE49-F238E27FC236}">
                <a16:creationId xmlns:a16="http://schemas.microsoft.com/office/drawing/2014/main" id="{1FD0B70B-B74E-8CAC-CB0F-6994DFE3C0AE}"/>
              </a:ext>
            </a:extLst>
          </p:cNvPr>
          <p:cNvSpPr>
            <a:spLocks noEditPoints="1"/>
          </p:cNvSpPr>
          <p:nvPr/>
        </p:nvSpPr>
        <p:spPr bwMode="auto">
          <a:xfrm>
            <a:off x="252349" y="220350"/>
            <a:ext cx="346332" cy="248458"/>
          </a:xfrm>
          <a:custGeom>
            <a:avLst/>
            <a:gdLst>
              <a:gd name="T0" fmla="*/ 32 w 176"/>
              <a:gd name="T1" fmla="*/ 52 h 128"/>
              <a:gd name="T2" fmla="*/ 48 w 176"/>
              <a:gd name="T3" fmla="*/ 52 h 128"/>
              <a:gd name="T4" fmla="*/ 140 w 176"/>
              <a:gd name="T5" fmla="*/ 8 h 128"/>
              <a:gd name="T6" fmla="*/ 36 w 176"/>
              <a:gd name="T7" fmla="*/ 0 h 128"/>
              <a:gd name="T8" fmla="*/ 20 w 176"/>
              <a:gd name="T9" fmla="*/ 24 h 128"/>
              <a:gd name="T10" fmla="*/ 156 w 176"/>
              <a:gd name="T11" fmla="*/ 16 h 128"/>
              <a:gd name="T12" fmla="*/ 20 w 176"/>
              <a:gd name="T13" fmla="*/ 24 h 128"/>
              <a:gd name="T14" fmla="*/ 0 w 176"/>
              <a:gd name="T15" fmla="*/ 40 h 128"/>
              <a:gd name="T16" fmla="*/ 168 w 176"/>
              <a:gd name="T17" fmla="*/ 128 h 128"/>
              <a:gd name="T18" fmla="*/ 168 w 176"/>
              <a:gd name="T19" fmla="*/ 32 h 128"/>
              <a:gd name="T20" fmla="*/ 12 w 176"/>
              <a:gd name="T21" fmla="*/ 48 h 128"/>
              <a:gd name="T22" fmla="*/ 12 w 176"/>
              <a:gd name="T23" fmla="*/ 120 h 128"/>
              <a:gd name="T24" fmla="*/ 16 w 176"/>
              <a:gd name="T25" fmla="*/ 116 h 128"/>
              <a:gd name="T26" fmla="*/ 160 w 176"/>
              <a:gd name="T27" fmla="*/ 116 h 128"/>
              <a:gd name="T28" fmla="*/ 164 w 176"/>
              <a:gd name="T29" fmla="*/ 120 h 128"/>
              <a:gd name="T30" fmla="*/ 152 w 176"/>
              <a:gd name="T31" fmla="*/ 116 h 128"/>
              <a:gd name="T32" fmla="*/ 24 w 176"/>
              <a:gd name="T33" fmla="*/ 116 h 128"/>
              <a:gd name="T34" fmla="*/ 8 w 176"/>
              <a:gd name="T35" fmla="*/ 55 h 128"/>
              <a:gd name="T36" fmla="*/ 23 w 176"/>
              <a:gd name="T37" fmla="*/ 40 h 128"/>
              <a:gd name="T38" fmla="*/ 164 w 176"/>
              <a:gd name="T39" fmla="*/ 56 h 128"/>
              <a:gd name="T40" fmla="*/ 164 w 176"/>
              <a:gd name="T41" fmla="*/ 48 h 128"/>
              <a:gd name="T42" fmla="*/ 168 w 176"/>
              <a:gd name="T43" fmla="*/ 44 h 128"/>
              <a:gd name="T44" fmla="*/ 132 w 176"/>
              <a:gd name="T45" fmla="*/ 104 h 128"/>
              <a:gd name="T46" fmla="*/ 140 w 176"/>
              <a:gd name="T47" fmla="*/ 112 h 128"/>
              <a:gd name="T48" fmla="*/ 88 w 176"/>
              <a:gd name="T49" fmla="*/ 48 h 128"/>
              <a:gd name="T50" fmla="*/ 120 w 176"/>
              <a:gd name="T51" fmla="*/ 80 h 128"/>
              <a:gd name="T52" fmla="*/ 98 w 176"/>
              <a:gd name="T53" fmla="*/ 97 h 128"/>
              <a:gd name="T54" fmla="*/ 90 w 176"/>
              <a:gd name="T55" fmla="*/ 104 h 128"/>
              <a:gd name="T56" fmla="*/ 82 w 176"/>
              <a:gd name="T57" fmla="*/ 99 h 128"/>
              <a:gd name="T58" fmla="*/ 74 w 176"/>
              <a:gd name="T59" fmla="*/ 88 h 128"/>
              <a:gd name="T60" fmla="*/ 86 w 176"/>
              <a:gd name="T61" fmla="*/ 95 h 128"/>
              <a:gd name="T62" fmla="*/ 79 w 176"/>
              <a:gd name="T63" fmla="*/ 79 h 128"/>
              <a:gd name="T64" fmla="*/ 76 w 176"/>
              <a:gd name="T65" fmla="*/ 66 h 128"/>
              <a:gd name="T66" fmla="*/ 86 w 176"/>
              <a:gd name="T67" fmla="*/ 60 h 128"/>
              <a:gd name="T68" fmla="*/ 90 w 176"/>
              <a:gd name="T69" fmla="*/ 60 h 128"/>
              <a:gd name="T70" fmla="*/ 100 w 176"/>
              <a:gd name="T71" fmla="*/ 66 h 128"/>
              <a:gd name="T72" fmla="*/ 93 w 176"/>
              <a:gd name="T73" fmla="*/ 66 h 128"/>
              <a:gd name="T74" fmla="*/ 94 w 176"/>
              <a:gd name="T75" fmla="*/ 77 h 128"/>
              <a:gd name="T76" fmla="*/ 102 w 176"/>
              <a:gd name="T77" fmla="*/ 88 h 128"/>
              <a:gd name="T78" fmla="*/ 92 w 176"/>
              <a:gd name="T79" fmla="*/ 83 h 128"/>
              <a:gd name="T80" fmla="*/ 94 w 176"/>
              <a:gd name="T81" fmla="*/ 94 h 128"/>
              <a:gd name="T82" fmla="*/ 94 w 176"/>
              <a:gd name="T83" fmla="*/ 85 h 128"/>
              <a:gd name="T84" fmla="*/ 83 w 176"/>
              <a:gd name="T85" fmla="*/ 74 h 128"/>
              <a:gd name="T86" fmla="*/ 86 w 176"/>
              <a:gd name="T87" fmla="*/ 6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6" h="128">
                <a:moveTo>
                  <a:pt x="44" y="48"/>
                </a:moveTo>
                <a:cubicBezTo>
                  <a:pt x="36" y="48"/>
                  <a:pt x="36" y="48"/>
                  <a:pt x="36" y="48"/>
                </a:cubicBezTo>
                <a:cubicBezTo>
                  <a:pt x="34" y="48"/>
                  <a:pt x="32" y="50"/>
                  <a:pt x="32" y="52"/>
                </a:cubicBezTo>
                <a:cubicBezTo>
                  <a:pt x="32" y="54"/>
                  <a:pt x="34" y="56"/>
                  <a:pt x="36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46" y="56"/>
                  <a:pt x="48" y="54"/>
                  <a:pt x="48" y="52"/>
                </a:cubicBezTo>
                <a:cubicBezTo>
                  <a:pt x="48" y="50"/>
                  <a:pt x="46" y="48"/>
                  <a:pt x="44" y="48"/>
                </a:cubicBezTo>
                <a:moveTo>
                  <a:pt x="36" y="8"/>
                </a:moveTo>
                <a:cubicBezTo>
                  <a:pt x="140" y="8"/>
                  <a:pt x="140" y="8"/>
                  <a:pt x="140" y="8"/>
                </a:cubicBezTo>
                <a:cubicBezTo>
                  <a:pt x="142" y="8"/>
                  <a:pt x="144" y="6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6"/>
                  <a:pt x="34" y="8"/>
                  <a:pt x="36" y="8"/>
                </a:cubicBezTo>
                <a:moveTo>
                  <a:pt x="20" y="24"/>
                </a:moveTo>
                <a:cubicBezTo>
                  <a:pt x="156" y="24"/>
                  <a:pt x="156" y="24"/>
                  <a:pt x="156" y="24"/>
                </a:cubicBezTo>
                <a:cubicBezTo>
                  <a:pt x="158" y="24"/>
                  <a:pt x="160" y="22"/>
                  <a:pt x="160" y="20"/>
                </a:cubicBezTo>
                <a:cubicBezTo>
                  <a:pt x="160" y="18"/>
                  <a:pt x="158" y="16"/>
                  <a:pt x="156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18" y="16"/>
                  <a:pt x="16" y="18"/>
                  <a:pt x="16" y="20"/>
                </a:cubicBezTo>
                <a:cubicBezTo>
                  <a:pt x="16" y="22"/>
                  <a:pt x="18" y="24"/>
                  <a:pt x="20" y="24"/>
                </a:cubicBezTo>
                <a:moveTo>
                  <a:pt x="168" y="32"/>
                </a:moveTo>
                <a:cubicBezTo>
                  <a:pt x="8" y="32"/>
                  <a:pt x="8" y="32"/>
                  <a:pt x="8" y="32"/>
                </a:cubicBezTo>
                <a:cubicBezTo>
                  <a:pt x="4" y="32"/>
                  <a:pt x="0" y="36"/>
                  <a:pt x="0" y="4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4"/>
                  <a:pt x="4" y="128"/>
                  <a:pt x="8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2" y="128"/>
                  <a:pt x="176" y="124"/>
                  <a:pt x="176" y="120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2" y="40"/>
                </a:moveTo>
                <a:cubicBezTo>
                  <a:pt x="14" y="40"/>
                  <a:pt x="16" y="42"/>
                  <a:pt x="16" y="44"/>
                </a:cubicBezTo>
                <a:cubicBezTo>
                  <a:pt x="16" y="46"/>
                  <a:pt x="14" y="48"/>
                  <a:pt x="12" y="48"/>
                </a:cubicBezTo>
                <a:cubicBezTo>
                  <a:pt x="10" y="48"/>
                  <a:pt x="8" y="46"/>
                  <a:pt x="8" y="44"/>
                </a:cubicBezTo>
                <a:cubicBezTo>
                  <a:pt x="8" y="42"/>
                  <a:pt x="10" y="40"/>
                  <a:pt x="12" y="40"/>
                </a:cubicBezTo>
                <a:moveTo>
                  <a:pt x="12" y="120"/>
                </a:moveTo>
                <a:cubicBezTo>
                  <a:pt x="10" y="120"/>
                  <a:pt x="8" y="118"/>
                  <a:pt x="8" y="116"/>
                </a:cubicBezTo>
                <a:cubicBezTo>
                  <a:pt x="8" y="114"/>
                  <a:pt x="10" y="112"/>
                  <a:pt x="12" y="112"/>
                </a:cubicBezTo>
                <a:cubicBezTo>
                  <a:pt x="14" y="112"/>
                  <a:pt x="16" y="114"/>
                  <a:pt x="16" y="116"/>
                </a:cubicBezTo>
                <a:cubicBezTo>
                  <a:pt x="16" y="118"/>
                  <a:pt x="14" y="120"/>
                  <a:pt x="12" y="120"/>
                </a:cubicBezTo>
                <a:moveTo>
                  <a:pt x="164" y="120"/>
                </a:moveTo>
                <a:cubicBezTo>
                  <a:pt x="162" y="120"/>
                  <a:pt x="160" y="118"/>
                  <a:pt x="160" y="116"/>
                </a:cubicBezTo>
                <a:cubicBezTo>
                  <a:pt x="160" y="114"/>
                  <a:pt x="162" y="112"/>
                  <a:pt x="164" y="112"/>
                </a:cubicBezTo>
                <a:cubicBezTo>
                  <a:pt x="166" y="112"/>
                  <a:pt x="168" y="114"/>
                  <a:pt x="168" y="116"/>
                </a:cubicBezTo>
                <a:cubicBezTo>
                  <a:pt x="168" y="118"/>
                  <a:pt x="166" y="120"/>
                  <a:pt x="164" y="120"/>
                </a:cubicBezTo>
                <a:moveTo>
                  <a:pt x="168" y="105"/>
                </a:moveTo>
                <a:cubicBezTo>
                  <a:pt x="167" y="104"/>
                  <a:pt x="165" y="104"/>
                  <a:pt x="164" y="104"/>
                </a:cubicBezTo>
                <a:cubicBezTo>
                  <a:pt x="157" y="104"/>
                  <a:pt x="152" y="109"/>
                  <a:pt x="152" y="116"/>
                </a:cubicBezTo>
                <a:cubicBezTo>
                  <a:pt x="152" y="117"/>
                  <a:pt x="152" y="119"/>
                  <a:pt x="153" y="120"/>
                </a:cubicBezTo>
                <a:cubicBezTo>
                  <a:pt x="23" y="120"/>
                  <a:pt x="23" y="120"/>
                  <a:pt x="23" y="120"/>
                </a:cubicBezTo>
                <a:cubicBezTo>
                  <a:pt x="24" y="119"/>
                  <a:pt x="24" y="117"/>
                  <a:pt x="24" y="116"/>
                </a:cubicBezTo>
                <a:cubicBezTo>
                  <a:pt x="24" y="109"/>
                  <a:pt x="19" y="104"/>
                  <a:pt x="12" y="104"/>
                </a:cubicBezTo>
                <a:cubicBezTo>
                  <a:pt x="11" y="104"/>
                  <a:pt x="9" y="104"/>
                  <a:pt x="8" y="105"/>
                </a:cubicBezTo>
                <a:cubicBezTo>
                  <a:pt x="8" y="55"/>
                  <a:pt x="8" y="55"/>
                  <a:pt x="8" y="55"/>
                </a:cubicBezTo>
                <a:cubicBezTo>
                  <a:pt x="9" y="56"/>
                  <a:pt x="11" y="56"/>
                  <a:pt x="12" y="56"/>
                </a:cubicBezTo>
                <a:cubicBezTo>
                  <a:pt x="19" y="56"/>
                  <a:pt x="24" y="51"/>
                  <a:pt x="24" y="44"/>
                </a:cubicBezTo>
                <a:cubicBezTo>
                  <a:pt x="24" y="43"/>
                  <a:pt x="24" y="41"/>
                  <a:pt x="23" y="40"/>
                </a:cubicBezTo>
                <a:cubicBezTo>
                  <a:pt x="153" y="40"/>
                  <a:pt x="153" y="40"/>
                  <a:pt x="153" y="40"/>
                </a:cubicBezTo>
                <a:cubicBezTo>
                  <a:pt x="152" y="41"/>
                  <a:pt x="152" y="43"/>
                  <a:pt x="152" y="44"/>
                </a:cubicBezTo>
                <a:cubicBezTo>
                  <a:pt x="152" y="51"/>
                  <a:pt x="157" y="56"/>
                  <a:pt x="164" y="56"/>
                </a:cubicBezTo>
                <a:cubicBezTo>
                  <a:pt x="165" y="56"/>
                  <a:pt x="167" y="56"/>
                  <a:pt x="168" y="55"/>
                </a:cubicBezTo>
                <a:lnTo>
                  <a:pt x="168" y="105"/>
                </a:lnTo>
                <a:close/>
                <a:moveTo>
                  <a:pt x="164" y="48"/>
                </a:moveTo>
                <a:cubicBezTo>
                  <a:pt x="162" y="48"/>
                  <a:pt x="160" y="46"/>
                  <a:pt x="160" y="44"/>
                </a:cubicBezTo>
                <a:cubicBezTo>
                  <a:pt x="160" y="42"/>
                  <a:pt x="162" y="40"/>
                  <a:pt x="164" y="40"/>
                </a:cubicBezTo>
                <a:cubicBezTo>
                  <a:pt x="166" y="40"/>
                  <a:pt x="168" y="42"/>
                  <a:pt x="168" y="44"/>
                </a:cubicBezTo>
                <a:cubicBezTo>
                  <a:pt x="168" y="46"/>
                  <a:pt x="166" y="48"/>
                  <a:pt x="164" y="48"/>
                </a:cubicBezTo>
                <a:moveTo>
                  <a:pt x="140" y="104"/>
                </a:moveTo>
                <a:cubicBezTo>
                  <a:pt x="132" y="104"/>
                  <a:pt x="132" y="104"/>
                  <a:pt x="132" y="104"/>
                </a:cubicBezTo>
                <a:cubicBezTo>
                  <a:pt x="130" y="104"/>
                  <a:pt x="128" y="106"/>
                  <a:pt x="128" y="108"/>
                </a:cubicBezTo>
                <a:cubicBezTo>
                  <a:pt x="128" y="110"/>
                  <a:pt x="130" y="112"/>
                  <a:pt x="132" y="112"/>
                </a:cubicBezTo>
                <a:cubicBezTo>
                  <a:pt x="140" y="112"/>
                  <a:pt x="140" y="112"/>
                  <a:pt x="140" y="112"/>
                </a:cubicBezTo>
                <a:cubicBezTo>
                  <a:pt x="142" y="112"/>
                  <a:pt x="144" y="110"/>
                  <a:pt x="144" y="108"/>
                </a:cubicBezTo>
                <a:cubicBezTo>
                  <a:pt x="144" y="106"/>
                  <a:pt x="142" y="104"/>
                  <a:pt x="140" y="104"/>
                </a:cubicBezTo>
                <a:moveTo>
                  <a:pt x="88" y="48"/>
                </a:moveTo>
                <a:cubicBezTo>
                  <a:pt x="70" y="48"/>
                  <a:pt x="56" y="62"/>
                  <a:pt x="56" y="80"/>
                </a:cubicBezTo>
                <a:cubicBezTo>
                  <a:pt x="56" y="98"/>
                  <a:pt x="70" y="112"/>
                  <a:pt x="88" y="112"/>
                </a:cubicBezTo>
                <a:cubicBezTo>
                  <a:pt x="106" y="112"/>
                  <a:pt x="120" y="98"/>
                  <a:pt x="120" y="80"/>
                </a:cubicBezTo>
                <a:cubicBezTo>
                  <a:pt x="120" y="62"/>
                  <a:pt x="106" y="48"/>
                  <a:pt x="88" y="48"/>
                </a:cubicBezTo>
                <a:moveTo>
                  <a:pt x="101" y="93"/>
                </a:moveTo>
                <a:cubicBezTo>
                  <a:pt x="100" y="95"/>
                  <a:pt x="99" y="96"/>
                  <a:pt x="98" y="97"/>
                </a:cubicBezTo>
                <a:cubicBezTo>
                  <a:pt x="97" y="98"/>
                  <a:pt x="96" y="99"/>
                  <a:pt x="94" y="99"/>
                </a:cubicBezTo>
                <a:cubicBezTo>
                  <a:pt x="93" y="100"/>
                  <a:pt x="91" y="100"/>
                  <a:pt x="90" y="100"/>
                </a:cubicBezTo>
                <a:cubicBezTo>
                  <a:pt x="90" y="104"/>
                  <a:pt x="90" y="104"/>
                  <a:pt x="90" y="104"/>
                </a:cubicBezTo>
                <a:cubicBezTo>
                  <a:pt x="86" y="104"/>
                  <a:pt x="86" y="104"/>
                  <a:pt x="86" y="104"/>
                </a:cubicBezTo>
                <a:cubicBezTo>
                  <a:pt x="86" y="100"/>
                  <a:pt x="86" y="100"/>
                  <a:pt x="86" y="100"/>
                </a:cubicBezTo>
                <a:cubicBezTo>
                  <a:pt x="84" y="100"/>
                  <a:pt x="83" y="100"/>
                  <a:pt x="82" y="99"/>
                </a:cubicBezTo>
                <a:cubicBezTo>
                  <a:pt x="80" y="99"/>
                  <a:pt x="79" y="98"/>
                  <a:pt x="77" y="97"/>
                </a:cubicBezTo>
                <a:cubicBezTo>
                  <a:pt x="76" y="96"/>
                  <a:pt x="75" y="94"/>
                  <a:pt x="75" y="93"/>
                </a:cubicBezTo>
                <a:cubicBezTo>
                  <a:pt x="74" y="91"/>
                  <a:pt x="74" y="90"/>
                  <a:pt x="74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90"/>
                  <a:pt x="80" y="92"/>
                  <a:pt x="82" y="93"/>
                </a:cubicBezTo>
                <a:cubicBezTo>
                  <a:pt x="83" y="95"/>
                  <a:pt x="84" y="95"/>
                  <a:pt x="86" y="95"/>
                </a:cubicBezTo>
                <a:cubicBezTo>
                  <a:pt x="86" y="82"/>
                  <a:pt x="86" y="82"/>
                  <a:pt x="86" y="82"/>
                </a:cubicBezTo>
                <a:cubicBezTo>
                  <a:pt x="85" y="82"/>
                  <a:pt x="84" y="81"/>
                  <a:pt x="82" y="81"/>
                </a:cubicBezTo>
                <a:cubicBezTo>
                  <a:pt x="81" y="80"/>
                  <a:pt x="80" y="79"/>
                  <a:pt x="79" y="79"/>
                </a:cubicBezTo>
                <a:cubicBezTo>
                  <a:pt x="77" y="78"/>
                  <a:pt x="76" y="77"/>
                  <a:pt x="76" y="75"/>
                </a:cubicBezTo>
                <a:cubicBezTo>
                  <a:pt x="75" y="74"/>
                  <a:pt x="75" y="72"/>
                  <a:pt x="75" y="70"/>
                </a:cubicBezTo>
                <a:cubicBezTo>
                  <a:pt x="75" y="69"/>
                  <a:pt x="75" y="67"/>
                  <a:pt x="76" y="66"/>
                </a:cubicBezTo>
                <a:cubicBezTo>
                  <a:pt x="76" y="64"/>
                  <a:pt x="77" y="63"/>
                  <a:pt x="78" y="62"/>
                </a:cubicBezTo>
                <a:cubicBezTo>
                  <a:pt x="79" y="61"/>
                  <a:pt x="81" y="61"/>
                  <a:pt x="82" y="60"/>
                </a:cubicBezTo>
                <a:cubicBezTo>
                  <a:pt x="84" y="60"/>
                  <a:pt x="85" y="60"/>
                  <a:pt x="86" y="60"/>
                </a:cubicBezTo>
                <a:cubicBezTo>
                  <a:pt x="86" y="56"/>
                  <a:pt x="86" y="56"/>
                  <a:pt x="86" y="56"/>
                </a:cubicBezTo>
                <a:cubicBezTo>
                  <a:pt x="90" y="56"/>
                  <a:pt x="90" y="56"/>
                  <a:pt x="90" y="56"/>
                </a:cubicBezTo>
                <a:cubicBezTo>
                  <a:pt x="90" y="60"/>
                  <a:pt x="90" y="60"/>
                  <a:pt x="90" y="60"/>
                </a:cubicBezTo>
                <a:cubicBezTo>
                  <a:pt x="91" y="60"/>
                  <a:pt x="92" y="60"/>
                  <a:pt x="94" y="60"/>
                </a:cubicBezTo>
                <a:cubicBezTo>
                  <a:pt x="95" y="61"/>
                  <a:pt x="96" y="61"/>
                  <a:pt x="97" y="62"/>
                </a:cubicBezTo>
                <a:cubicBezTo>
                  <a:pt x="99" y="63"/>
                  <a:pt x="99" y="64"/>
                  <a:pt x="100" y="66"/>
                </a:cubicBezTo>
                <a:cubicBezTo>
                  <a:pt x="101" y="67"/>
                  <a:pt x="101" y="68"/>
                  <a:pt x="101" y="70"/>
                </a:cubicBezTo>
                <a:cubicBezTo>
                  <a:pt x="95" y="70"/>
                  <a:pt x="95" y="70"/>
                  <a:pt x="95" y="70"/>
                </a:cubicBezTo>
                <a:cubicBezTo>
                  <a:pt x="95" y="68"/>
                  <a:pt x="94" y="67"/>
                  <a:pt x="93" y="66"/>
                </a:cubicBezTo>
                <a:cubicBezTo>
                  <a:pt x="93" y="65"/>
                  <a:pt x="92" y="64"/>
                  <a:pt x="90" y="64"/>
                </a:cubicBezTo>
                <a:cubicBezTo>
                  <a:pt x="90" y="76"/>
                  <a:pt x="90" y="76"/>
                  <a:pt x="90" y="76"/>
                </a:cubicBezTo>
                <a:cubicBezTo>
                  <a:pt x="91" y="76"/>
                  <a:pt x="92" y="77"/>
                  <a:pt x="94" y="77"/>
                </a:cubicBezTo>
                <a:cubicBezTo>
                  <a:pt x="95" y="78"/>
                  <a:pt x="97" y="79"/>
                  <a:pt x="98" y="80"/>
                </a:cubicBezTo>
                <a:cubicBezTo>
                  <a:pt x="99" y="81"/>
                  <a:pt x="100" y="82"/>
                  <a:pt x="101" y="83"/>
                </a:cubicBezTo>
                <a:cubicBezTo>
                  <a:pt x="102" y="84"/>
                  <a:pt x="102" y="86"/>
                  <a:pt x="102" y="88"/>
                </a:cubicBezTo>
                <a:cubicBezTo>
                  <a:pt x="102" y="90"/>
                  <a:pt x="102" y="92"/>
                  <a:pt x="101" y="93"/>
                </a:cubicBezTo>
                <a:moveTo>
                  <a:pt x="94" y="85"/>
                </a:moveTo>
                <a:cubicBezTo>
                  <a:pt x="93" y="84"/>
                  <a:pt x="92" y="84"/>
                  <a:pt x="92" y="83"/>
                </a:cubicBezTo>
                <a:cubicBezTo>
                  <a:pt x="91" y="83"/>
                  <a:pt x="90" y="83"/>
                  <a:pt x="90" y="83"/>
                </a:cubicBezTo>
                <a:cubicBezTo>
                  <a:pt x="90" y="95"/>
                  <a:pt x="90" y="95"/>
                  <a:pt x="90" y="95"/>
                </a:cubicBezTo>
                <a:cubicBezTo>
                  <a:pt x="92" y="95"/>
                  <a:pt x="93" y="95"/>
                  <a:pt x="94" y="94"/>
                </a:cubicBezTo>
                <a:cubicBezTo>
                  <a:pt x="95" y="93"/>
                  <a:pt x="96" y="91"/>
                  <a:pt x="96" y="89"/>
                </a:cubicBezTo>
                <a:cubicBezTo>
                  <a:pt x="96" y="88"/>
                  <a:pt x="96" y="87"/>
                  <a:pt x="95" y="86"/>
                </a:cubicBezTo>
                <a:cubicBezTo>
                  <a:pt x="95" y="86"/>
                  <a:pt x="94" y="85"/>
                  <a:pt x="94" y="85"/>
                </a:cubicBezTo>
                <a:moveTo>
                  <a:pt x="81" y="70"/>
                </a:moveTo>
                <a:cubicBezTo>
                  <a:pt x="81" y="71"/>
                  <a:pt x="81" y="71"/>
                  <a:pt x="81" y="72"/>
                </a:cubicBezTo>
                <a:cubicBezTo>
                  <a:pt x="82" y="73"/>
                  <a:pt x="82" y="73"/>
                  <a:pt x="83" y="74"/>
                </a:cubicBezTo>
                <a:cubicBezTo>
                  <a:pt x="83" y="74"/>
                  <a:pt x="84" y="74"/>
                  <a:pt x="85" y="75"/>
                </a:cubicBezTo>
                <a:cubicBezTo>
                  <a:pt x="85" y="75"/>
                  <a:pt x="86" y="75"/>
                  <a:pt x="86" y="75"/>
                </a:cubicBezTo>
                <a:cubicBezTo>
                  <a:pt x="86" y="64"/>
                  <a:pt x="86" y="64"/>
                  <a:pt x="86" y="64"/>
                </a:cubicBezTo>
                <a:cubicBezTo>
                  <a:pt x="84" y="64"/>
                  <a:pt x="83" y="65"/>
                  <a:pt x="82" y="66"/>
                </a:cubicBezTo>
                <a:cubicBezTo>
                  <a:pt x="81" y="67"/>
                  <a:pt x="81" y="68"/>
                  <a:pt x="81" y="70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F33F6F62-666B-DA71-1A36-D2061859B995}"/>
              </a:ext>
            </a:extLst>
          </p:cNvPr>
          <p:cNvSpPr txBox="1">
            <a:spLocks/>
          </p:cNvSpPr>
          <p:nvPr/>
        </p:nvSpPr>
        <p:spPr>
          <a:xfrm>
            <a:off x="4479103" y="6587387"/>
            <a:ext cx="7700898" cy="276527"/>
          </a:xfrm>
          <a:prstGeom prst="rect">
            <a:avLst/>
          </a:prstGeom>
        </p:spPr>
        <p:txBody>
          <a:bodyPr/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Source: Economic Modeling Specialists International (EMSI) –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1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2024.1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QCEW Employees, Non-QCEW Employees, Self-Employed, and Extended Proprietors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96F651C1-9BDD-641A-C37C-D2214380121D}"/>
              </a:ext>
            </a:extLst>
          </p:cNvPr>
          <p:cNvSpPr txBox="1"/>
          <p:nvPr/>
        </p:nvSpPr>
        <p:spPr>
          <a:xfrm>
            <a:off x="1200404" y="712656"/>
            <a:ext cx="1377566" cy="29335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Mature</a:t>
            </a: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2058F71C-3772-7C76-1BBF-7A4495C58B78}"/>
              </a:ext>
            </a:extLst>
          </p:cNvPr>
          <p:cNvSpPr txBox="1"/>
          <p:nvPr/>
        </p:nvSpPr>
        <p:spPr>
          <a:xfrm>
            <a:off x="9438868" y="722512"/>
            <a:ext cx="1741313" cy="29335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Star</a:t>
            </a:r>
          </a:p>
        </p:txBody>
      </p:sp>
      <p:sp>
        <p:nvSpPr>
          <p:cNvPr id="34" name="TextBox 21">
            <a:extLst>
              <a:ext uri="{FF2B5EF4-FFF2-40B4-BE49-F238E27FC236}">
                <a16:creationId xmlns:a16="http://schemas.microsoft.com/office/drawing/2014/main" id="{6B505251-10E0-9DF5-5B13-C188873C6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58" y="6194972"/>
            <a:ext cx="4607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Note: Label includes cluster name, 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LQ in 2023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and Employment in 2023.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900" dirty="0">
              <a:solidFill>
                <a:srgbClr val="000000"/>
              </a:solidFill>
            </a:endParaRPr>
          </a:p>
          <a:p>
            <a:pPr lvl="0">
              <a:spcBef>
                <a:spcPct val="0"/>
              </a:spcBef>
              <a:buNone/>
            </a:pPr>
            <a:r>
              <a:rPr lang="en-US" altLang="en-US" sz="900" dirty="0">
                <a:solidFill>
                  <a:srgbClr val="000000"/>
                </a:solidFill>
              </a:rPr>
              <a:t>Note: LQ values cannot be negative. The Y-axis is extended to -1 to facilitate the visualization.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248AB6-54CB-2DEC-EDBB-5D5F68F41538}"/>
              </a:ext>
            </a:extLst>
          </p:cNvPr>
          <p:cNvSpPr txBox="1"/>
          <p:nvPr/>
        </p:nvSpPr>
        <p:spPr>
          <a:xfrm>
            <a:off x="3102515" y="175302"/>
            <a:ext cx="806579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Mfg.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Industry cluster competitiveness (Bubble Chart) 2018-2023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DF19ADC0-8F62-65C9-4970-8FF74ABFA6A4}"/>
              </a:ext>
            </a:extLst>
          </p:cNvPr>
          <p:cNvSpPr txBox="1">
            <a:spLocks/>
          </p:cNvSpPr>
          <p:nvPr/>
        </p:nvSpPr>
        <p:spPr>
          <a:xfrm>
            <a:off x="217375" y="6615659"/>
            <a:ext cx="4188823" cy="2199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Data Snapshot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2FAB8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// NIRPC</a:t>
            </a:r>
            <a:endParaRPr kumimoji="0" lang="en-US" sz="1000" b="0" i="1" u="none" strike="noStrike" kern="1200" cap="none" spc="-150" normalizeH="0" baseline="0" noProof="0" dirty="0">
              <a:ln>
                <a:noFill/>
              </a:ln>
              <a:solidFill>
                <a:srgbClr val="2FAB8B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3B0755C-8A8D-F7B3-4EA2-68803D5A4380}"/>
              </a:ext>
            </a:extLst>
          </p:cNvPr>
          <p:cNvGrpSpPr/>
          <p:nvPr/>
        </p:nvGrpSpPr>
        <p:grpSpPr>
          <a:xfrm>
            <a:off x="137899" y="148555"/>
            <a:ext cx="3330141" cy="409819"/>
            <a:chOff x="137899" y="148555"/>
            <a:chExt cx="3330141" cy="40981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8820734-0CF6-4564-2E4C-C041ECAC1C88}"/>
                </a:ext>
              </a:extLst>
            </p:cNvPr>
            <p:cNvSpPr/>
            <p:nvPr/>
          </p:nvSpPr>
          <p:spPr>
            <a:xfrm>
              <a:off x="137899" y="148555"/>
              <a:ext cx="2125010" cy="40981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" name="Title 1">
              <a:extLst>
                <a:ext uri="{FF2B5EF4-FFF2-40B4-BE49-F238E27FC236}">
                  <a16:creationId xmlns:a16="http://schemas.microsoft.com/office/drawing/2014/main" id="{4A801485-22F1-B2C7-2B72-61D93F7A0B0A}"/>
                </a:ext>
              </a:extLst>
            </p:cNvPr>
            <p:cNvSpPr txBox="1">
              <a:spLocks/>
            </p:cNvSpPr>
            <p:nvPr/>
          </p:nvSpPr>
          <p:spPr>
            <a:xfrm>
              <a:off x="624319" y="243024"/>
              <a:ext cx="2843721" cy="24845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46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46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Adobe Arabic" panose="02040503050201020203" pitchFamily="18" charset="-78"/>
                </a:rPr>
                <a:t>Cluster Analysis</a:t>
              </a:r>
            </a:p>
            <a:p>
              <a:pPr marL="0" marR="0" lvl="0" indent="0" algn="l" defTabSz="914446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Adobe Arabic" panose="02040503050201020203" pitchFamily="18" charset="-78"/>
                </a:rPr>
                <a:t> </a:t>
              </a:r>
            </a:p>
          </p:txBody>
        </p:sp>
      </p:grpSp>
      <p:pic>
        <p:nvPicPr>
          <p:cNvPr id="40" name="Graphic 39" descr="Factory with solid fill">
            <a:extLst>
              <a:ext uri="{FF2B5EF4-FFF2-40B4-BE49-F238E27FC236}">
                <a16:creationId xmlns:a16="http://schemas.microsoft.com/office/drawing/2014/main" id="{9427E471-C1CC-AAD7-F5BF-E689592752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3533" y="154542"/>
            <a:ext cx="3524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89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2918A927-5196-43EF-9ACA-05B0B6287AB7}"/>
              </a:ext>
            </a:extLst>
          </p:cNvPr>
          <p:cNvSpPr txBox="1"/>
          <p:nvPr/>
        </p:nvSpPr>
        <p:spPr>
          <a:xfrm>
            <a:off x="208829" y="606112"/>
            <a:ext cx="82047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2F2F5">
                    <a:lumMod val="10000"/>
                  </a:srgbClr>
                </a:solidFill>
                <a:latin typeface="Calibri" panose="020F0502020204030204" pitchFamily="34" charset="0"/>
              </a:rPr>
              <a:t>NIRPC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FAB8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Cluster Analysis 2018-2023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74F929F-C6DC-4E22-BB1A-538A2917B03F}"/>
              </a:ext>
            </a:extLst>
          </p:cNvPr>
          <p:cNvSpPr txBox="1"/>
          <p:nvPr/>
        </p:nvSpPr>
        <p:spPr>
          <a:xfrm>
            <a:off x="11336936" y="82453"/>
            <a:ext cx="784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4B517-158F-4483-9C40-A904D44BEA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5859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5859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B18BDE74-C7E6-4B1F-A3DC-D5220469A3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0" y="6637048"/>
            <a:ext cx="128718" cy="12871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FDA53C9-108F-4D0F-904E-B6FB2750D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91569"/>
              </p:ext>
            </p:extLst>
          </p:nvPr>
        </p:nvGraphicFramePr>
        <p:xfrm>
          <a:off x="1196414" y="1085149"/>
          <a:ext cx="4543251" cy="1822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251">
                  <a:extLst>
                    <a:ext uri="{9D8B030D-6E8A-4147-A177-3AD203B41FA5}">
                      <a16:colId xmlns:a16="http://schemas.microsoft.com/office/drawing/2014/main" val="1335002983"/>
                    </a:ext>
                  </a:extLst>
                </a:gridCol>
              </a:tblGrid>
              <a:tr h="420143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Mature Clusters</a:t>
                      </a:r>
                    </a:p>
                  </a:txBody>
                  <a:tcPr>
                    <a:solidFill>
                      <a:srgbClr val="2FAB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285209"/>
                  </a:ext>
                </a:extLst>
              </a:tr>
              <a:tr h="280492">
                <a:tc>
                  <a:txBody>
                    <a:bodyPr/>
                    <a:lstStyle/>
                    <a:p>
                      <a:pPr algn="l" fontAlgn="b"/>
                      <a:fld id="{DD144D6C-2250-49E7-8920-70D243B0F4C4}" type="CELLRANGE">
                        <a:rPr lang="en-US" sz="1000" b="0" smtClean="0"/>
                        <a:pPr algn="l" fontAlgn="b"/>
                        <a:t>Primary Metal Mfg</a:t>
                      </a:fld>
                      <a:r>
                        <a:rPr lang="en-US" sz="1000" b="0" dirty="0"/>
                        <a:t> (</a:t>
                      </a:r>
                      <a:fld id="{4FB14EBC-D247-4F1E-A634-8AD8A89167F8}" type="YVALUE">
                        <a:rPr lang="en-US" sz="1000" b="0" baseline="0" smtClean="0">
                          <a:solidFill>
                            <a:srgbClr val="FF0000"/>
                          </a:solidFill>
                        </a:rPr>
                        <a:pPr algn="l" fontAlgn="b"/>
                        <a:t>22.97</a:t>
                      </a:fld>
                      <a:r>
                        <a:rPr lang="en-US" sz="1000" b="0" baseline="0" dirty="0"/>
                        <a:t>, </a:t>
                      </a:r>
                      <a:fld id="{C29E727C-0E7F-4EA5-A24C-B2AEFA436B59}" type="BUBBLESIZE">
                        <a:rPr lang="en-US" sz="1000" b="0" baseline="0" smtClean="0"/>
                        <a:pPr algn="l" fontAlgn="b"/>
                        <a:t>15,876</a:t>
                      </a:fld>
                      <a:r>
                        <a:rPr lang="en-US" sz="1000" b="0" baseline="0" dirty="0"/>
                        <a:t>)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R="9525" marT="9525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81754"/>
                  </a:ext>
                </a:extLst>
              </a:tr>
              <a:tr h="280492">
                <a:tc>
                  <a:txBody>
                    <a:bodyPr/>
                    <a:lstStyle/>
                    <a:p>
                      <a:pPr algn="l" fontAlgn="b"/>
                      <a:fld id="{AA4ED0AC-7695-49A3-A19D-130F57E2E444}" type="CELLRANGE">
                        <a:rPr lang="en-US" sz="1000" smtClean="0"/>
                        <a:pPr algn="l" fontAlgn="b"/>
                        <a:t>Fab. Metal Prod. Mfg</a:t>
                      </a:fld>
                      <a:r>
                        <a:rPr lang="en-US" sz="1000" dirty="0"/>
                        <a:t> (</a:t>
                      </a:r>
                      <a:fld id="{C931E34F-E872-4B7D-8F6F-36F4E13382F0}" type="YVALUE">
                        <a:rPr lang="en-US" sz="1000" b="0" baseline="0" smtClean="0">
                          <a:solidFill>
                            <a:srgbClr val="FF0000"/>
                          </a:solidFill>
                        </a:rPr>
                        <a:pPr algn="l" fontAlgn="b"/>
                        <a:t>1.65</a:t>
                      </a:fld>
                      <a:r>
                        <a:rPr lang="en-US" sz="1000" baseline="0" dirty="0"/>
                        <a:t>, </a:t>
                      </a:r>
                      <a:fld id="{F3500698-2022-4ADF-B27A-B7996EF83A65}" type="BUBBLESIZE">
                        <a:rPr lang="en-US" sz="1000" baseline="0" smtClean="0"/>
                        <a:pPr algn="l" fontAlgn="b"/>
                        <a:t>4,383</a:t>
                      </a:fld>
                      <a:r>
                        <a:rPr lang="en-US" sz="1000" baseline="0" dirty="0"/>
                        <a:t>)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R="9525" marT="9525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059684"/>
                  </a:ext>
                </a:extLst>
              </a:tr>
              <a:tr h="280492">
                <a:tc>
                  <a:txBody>
                    <a:bodyPr/>
                    <a:lstStyle/>
                    <a:p>
                      <a:pPr marL="0" algn="l" defTabSz="822960" rtl="0" eaLnBrk="1" fontAlgn="b" latinLnBrk="0" hangingPunct="1"/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Advanced Materials (</a:t>
                      </a:r>
                      <a:r>
                        <a:rPr lang="en-US" sz="1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26,091)</a:t>
                      </a:r>
                    </a:p>
                  </a:txBody>
                  <a:tcPr marR="9525" marT="9525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105673"/>
                  </a:ext>
                </a:extLst>
              </a:tr>
              <a:tr h="280492">
                <a:tc>
                  <a:txBody>
                    <a:bodyPr/>
                    <a:lstStyle/>
                    <a:p>
                      <a:pPr marL="0" algn="l" defTabSz="822960" rtl="0" eaLnBrk="1" fontAlgn="b" latinLnBrk="0" hangingPunct="1"/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Biomedical/Biotechnical (Life Sciences) (</a:t>
                      </a:r>
                      <a:r>
                        <a:rPr lang="en-US" sz="1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1.15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35,145)</a:t>
                      </a:r>
                    </a:p>
                  </a:txBody>
                  <a:tcPr marR="9525" marT="9525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09097"/>
                  </a:ext>
                </a:extLst>
              </a:tr>
              <a:tr h="280492">
                <a:tc>
                  <a:txBody>
                    <a:bodyPr/>
                    <a:lstStyle/>
                    <a:p>
                      <a:pPr marL="0" algn="l" defTabSz="822960" rtl="0" eaLnBrk="1" fontAlgn="b" latinLnBrk="0" hangingPunct="1"/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Transportation And Logistics (</a:t>
                      </a:r>
                      <a:r>
                        <a:rPr lang="en-US" sz="1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1.34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25,764)</a:t>
                      </a:r>
                    </a:p>
                  </a:txBody>
                  <a:tcPr marR="9525" marT="9525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40187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DE48880-90FA-44D3-8B16-5FDDDF5C2D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43897"/>
              </p:ext>
            </p:extLst>
          </p:nvPr>
        </p:nvGraphicFramePr>
        <p:xfrm>
          <a:off x="1196413" y="3512397"/>
          <a:ext cx="4543251" cy="1980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251">
                  <a:extLst>
                    <a:ext uri="{9D8B030D-6E8A-4147-A177-3AD203B41FA5}">
                      <a16:colId xmlns:a16="http://schemas.microsoft.com/office/drawing/2014/main" val="1335002983"/>
                    </a:ext>
                  </a:extLst>
                </a:gridCol>
              </a:tblGrid>
              <a:tr h="364511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Transforming Clusters</a:t>
                      </a:r>
                    </a:p>
                  </a:txBody>
                  <a:tcPr anchor="ctr">
                    <a:solidFill>
                      <a:srgbClr val="DF49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285209"/>
                  </a:ext>
                </a:extLst>
              </a:tr>
              <a:tr h="230804">
                <a:tc>
                  <a:txBody>
                    <a:bodyPr/>
                    <a:lstStyle/>
                    <a:p>
                      <a:pPr algn="l" fontAlgn="b"/>
                      <a:fld id="{DD144D6C-2250-49E7-8920-70D243B0F4C4}" type="CELLRANGE">
                        <a:rPr lang="en-US" sz="1000" smtClean="0"/>
                        <a:pPr algn="l" fontAlgn="b"/>
                        <a:t>Computer &amp; Electronic Prod. Mfg</a:t>
                      </a:fld>
                      <a:r>
                        <a:rPr lang="en-US" sz="1000" dirty="0"/>
                        <a:t> (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0.16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000" baseline="0" dirty="0"/>
                        <a:t> </a:t>
                      </a:r>
                      <a:fld id="{C29E727C-0E7F-4EA5-A24C-B2AEFA436B59}" type="BUBBLESIZE">
                        <a:rPr lang="en-US" sz="1000" baseline="0" smtClean="0"/>
                        <a:pPr algn="l" fontAlgn="b"/>
                        <a:t>318</a:t>
                      </a:fld>
                      <a:r>
                        <a:rPr lang="en-US" sz="1000" dirty="0"/>
                        <a:t>)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R="9525" marT="9525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81754"/>
                  </a:ext>
                </a:extLst>
              </a:tr>
              <a:tr h="2308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Arts, Entertainment, Recreation And Visitor Industries (</a:t>
                      </a: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0.85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; 12,809)</a:t>
                      </a:r>
                    </a:p>
                  </a:txBody>
                  <a:tcPr marR="9525" marT="9525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099121"/>
                  </a:ext>
                </a:extLst>
              </a:tr>
              <a:tr h="2308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Defense And Security (</a:t>
                      </a: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0.48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; 7,623)</a:t>
                      </a:r>
                    </a:p>
                  </a:txBody>
                  <a:tcPr marR="9525" marT="9525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01519"/>
                  </a:ext>
                </a:extLst>
              </a:tr>
              <a:tr h="2308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Education And Knowledge Creation (</a:t>
                      </a: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0.62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; 5,398)</a:t>
                      </a:r>
                    </a:p>
                  </a:txBody>
                  <a:tcPr marR="9525" marT="9525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078665"/>
                  </a:ext>
                </a:extLst>
              </a:tr>
              <a:tr h="2308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Energy (Fossil And Renewable) (</a:t>
                      </a: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0.97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; 19,851)</a:t>
                      </a:r>
                    </a:p>
                  </a:txBody>
                  <a:tcPr marR="9525" marT="9525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534938"/>
                  </a:ext>
                </a:extLst>
              </a:tr>
              <a:tr h="2308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Forest And Wood Products (</a:t>
                      </a: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0.82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; 4,352)</a:t>
                      </a:r>
                    </a:p>
                  </a:txBody>
                  <a:tcPr marR="9525" marT="9525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405160"/>
                  </a:ext>
                </a:extLst>
              </a:tr>
              <a:tr h="2308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Information Technology And Telecommunications (</a:t>
                      </a: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0.41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; 6,891)</a:t>
                      </a:r>
                    </a:p>
                  </a:txBody>
                  <a:tcPr marR="9525" marT="9525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14181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1A9D2A6-7441-4529-AC56-AA9CC0CFA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68901"/>
              </p:ext>
            </p:extLst>
          </p:nvPr>
        </p:nvGraphicFramePr>
        <p:xfrm>
          <a:off x="6254668" y="1064826"/>
          <a:ext cx="4665196" cy="1229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5196">
                  <a:extLst>
                    <a:ext uri="{9D8B030D-6E8A-4147-A177-3AD203B41FA5}">
                      <a16:colId xmlns:a16="http://schemas.microsoft.com/office/drawing/2014/main" val="1335002983"/>
                    </a:ext>
                  </a:extLst>
                </a:gridCol>
              </a:tblGrid>
              <a:tr h="291033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Star Clusters</a:t>
                      </a:r>
                    </a:p>
                  </a:txBody>
                  <a:tcPr>
                    <a:solidFill>
                      <a:srgbClr val="E4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285209"/>
                  </a:ext>
                </a:extLst>
              </a:tr>
              <a:tr h="222863">
                <a:tc>
                  <a:txBody>
                    <a:bodyPr/>
                    <a:lstStyle/>
                    <a:p>
                      <a:pPr algn="l" fontAlgn="b"/>
                      <a:fld id="{3BA7C245-E7AC-E04D-9D6A-CA7EA8DD4EAB}" type="CELLRANGE">
                        <a:rPr lang="en-US" sz="1000" baseline="0" smtClean="0"/>
                        <a:pPr algn="l" fontAlgn="b"/>
                        <a:t>Machinery Mfg</a:t>
                      </a:fld>
                      <a:r>
                        <a:rPr lang="en-US" sz="1000" baseline="0" dirty="0"/>
                        <a:t> 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fld id="{46DF3FCB-20AD-F54F-A073-C648CFFB0298}" type="YVALUE">
                        <a:rPr lang="en-US" sz="1000" baseline="0" smtClean="0">
                          <a:solidFill>
                            <a:srgbClr val="FF0000"/>
                          </a:solidFill>
                        </a:rPr>
                        <a:pPr algn="l" fontAlgn="b"/>
                        <a:t>1.66</a:t>
                      </a:fld>
                      <a:r>
                        <a:rPr lang="en-US" sz="1000" baseline="0" dirty="0"/>
                        <a:t>, </a:t>
                      </a:r>
                      <a:fld id="{CC6C07BB-55E7-B94D-B010-84484B079FAB}" type="BUBBLESIZE">
                        <a:rPr lang="en-US" sz="1000" baseline="0" smtClean="0"/>
                        <a:pPr algn="l" fontAlgn="b"/>
                        <a:t>3,568</a:t>
                      </a:fld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R="9525" marT="9525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721389"/>
                  </a:ext>
                </a:extLst>
              </a:tr>
              <a:tr h="222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Chemicals (</a:t>
                      </a: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1.37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; 5,991)</a:t>
                      </a:r>
                    </a:p>
                  </a:txBody>
                  <a:tcPr marR="9525" marT="9525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596986"/>
                  </a:ext>
                </a:extLst>
              </a:tr>
              <a:tr h="222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Glass And Ceramics (</a:t>
                      </a: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2.94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; 1,535)</a:t>
                      </a:r>
                    </a:p>
                  </a:txBody>
                  <a:tcPr marR="9525" marT="9525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654390"/>
                  </a:ext>
                </a:extLst>
              </a:tr>
              <a:tr h="222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Mining (</a:t>
                      </a: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4.00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; 3,873)</a:t>
                      </a:r>
                    </a:p>
                  </a:txBody>
                  <a:tcPr marR="9525" marT="9525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35680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EB74636-014F-462A-8696-68FD1AC524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603464"/>
              </p:ext>
            </p:extLst>
          </p:nvPr>
        </p:nvGraphicFramePr>
        <p:xfrm>
          <a:off x="6254667" y="3526904"/>
          <a:ext cx="4665197" cy="2177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5197">
                  <a:extLst>
                    <a:ext uri="{9D8B030D-6E8A-4147-A177-3AD203B41FA5}">
                      <a16:colId xmlns:a16="http://schemas.microsoft.com/office/drawing/2014/main" val="1335002983"/>
                    </a:ext>
                  </a:extLst>
                </a:gridCol>
              </a:tblGrid>
              <a:tr h="485559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Emerging Clusters</a:t>
                      </a:r>
                    </a:p>
                  </a:txBody>
                  <a:tcPr>
                    <a:solidFill>
                      <a:srgbClr val="322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285209"/>
                  </a:ext>
                </a:extLst>
              </a:tr>
              <a:tr h="281922">
                <a:tc>
                  <a:txBody>
                    <a:bodyPr/>
                    <a:lstStyle/>
                    <a:p>
                      <a:pPr marL="0" marR="0" lvl="0" indent="0" algn="l" defTabSz="82296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4201D684-267E-4136-8F34-FCE6797D8ED1}" type="CELLRANGE">
                        <a:rPr lang="en-US" sz="1000" smtClean="0"/>
                        <a:pPr marL="0" marR="0" lvl="0" indent="0" algn="l" defTabSz="822960" rtl="0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Transp. Equip. Mfg</a:t>
                      </a:fld>
                      <a:r>
                        <a:rPr lang="en-US" sz="1000" b="0" baseline="0" dirty="0">
                          <a:solidFill>
                            <a:schemeClr val="tx1"/>
                          </a:solidFill>
                        </a:rPr>
                        <a:t> (</a:t>
                      </a:r>
                      <a:fld id="{02E2AEC7-20E3-430E-8993-C1B4B4302DA8}" type="YVALUE">
                        <a:rPr lang="en-US" sz="1000" b="0" baseline="0" smtClean="0">
                          <a:solidFill>
                            <a:srgbClr val="FF0000"/>
                          </a:solidFill>
                        </a:rPr>
                        <a:pPr marL="0" marR="0" lvl="0" indent="0" algn="l" defTabSz="822960" rtl="0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0.60</a:t>
                      </a:fld>
                      <a:r>
                        <a:rPr lang="en-US" sz="1000" baseline="0" dirty="0"/>
                        <a:t>, </a:t>
                      </a:r>
                      <a:fld id="{2C33513A-3DD9-4B1C-B281-9B2820238690}" type="BUBBLESIZE">
                        <a:rPr lang="en-US" sz="1000" baseline="0" smtClean="0"/>
                        <a:pPr marL="0" marR="0" lvl="0" indent="0" algn="l" defTabSz="822960" rtl="0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1,972</a:t>
                      </a:fld>
                      <a:r>
                        <a:rPr lang="en-US" sz="10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1000" baseline="0" dirty="0"/>
                    </a:p>
                  </a:txBody>
                  <a:tcPr marR="9525" marT="9525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81754"/>
                  </a:ext>
                </a:extLst>
              </a:tr>
              <a:tr h="281922">
                <a:tc>
                  <a:txBody>
                    <a:bodyPr/>
                    <a:lstStyle/>
                    <a:p>
                      <a:pPr algn="l" fontAlgn="b"/>
                      <a:fld id="{6DCDAB38-70D2-4C25-8402-BBB199918BBB}" type="CELLRANGE">
                        <a:rPr lang="en-US" sz="1000" smtClean="0"/>
                        <a:pPr algn="l" fontAlgn="b"/>
                        <a:t>Electrical Equip &amp; Appliance Mfg</a:t>
                      </a:fld>
                      <a:r>
                        <a:rPr lang="en-US" sz="1000" dirty="0"/>
                        <a:t> (</a:t>
                      </a:r>
                      <a:fld id="{87FB78A5-94D5-40F5-B7D3-587F3947CE3B}" type="YVALUE">
                        <a:rPr lang="en-US" sz="1000" b="0" baseline="0" smtClean="0">
                          <a:solidFill>
                            <a:srgbClr val="FF0000"/>
                          </a:solidFill>
                        </a:rPr>
                        <a:pPr algn="l" fontAlgn="b"/>
                        <a:t>0.58</a:t>
                      </a:fld>
                      <a:r>
                        <a:rPr lang="en-US" sz="1000" baseline="0" dirty="0"/>
                        <a:t>, </a:t>
                      </a:r>
                      <a:fld id="{C4526368-903A-4B76-BF35-5253F60ABBA3}" type="BUBBLESIZE">
                        <a:rPr lang="en-US" sz="1000" baseline="0" smtClean="0"/>
                        <a:pPr algn="l" fontAlgn="b"/>
                        <a:t>464</a:t>
                      </a:fld>
                      <a:r>
                        <a:rPr lang="en-US" sz="1000" dirty="0"/>
                        <a:t>)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R="9525" marT="9525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66751"/>
                  </a:ext>
                </a:extLst>
              </a:tr>
              <a:tr h="281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Agribusiness, Food Processing And Technology (</a:t>
                      </a: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0.71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; 7,740)</a:t>
                      </a:r>
                    </a:p>
                  </a:txBody>
                  <a:tcPr marR="9525" marT="9525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694522"/>
                  </a:ext>
                </a:extLst>
              </a:tr>
              <a:tr h="281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Apparel And Textiles (</a:t>
                      </a: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0.94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; 2,319)</a:t>
                      </a:r>
                    </a:p>
                  </a:txBody>
                  <a:tcPr marR="9525" marT="9525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312222"/>
                  </a:ext>
                </a:extLst>
              </a:tr>
              <a:tr h="281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Business And Financial Services (</a:t>
                      </a: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0.62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; 36,490)</a:t>
                      </a:r>
                    </a:p>
                  </a:txBody>
                  <a:tcPr marR="9525" marT="9525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112062"/>
                  </a:ext>
                </a:extLst>
              </a:tr>
              <a:tr h="281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Printing And Publishing (</a:t>
                      </a: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0.7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; 4,477)</a:t>
                      </a:r>
                    </a:p>
                  </a:txBody>
                  <a:tcPr marR="9525" marT="9525" marB="0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724377"/>
                  </a:ext>
                </a:extLst>
              </a:tr>
            </a:tbl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7DC43C8B-1A40-424A-9149-25D63C4002BE}"/>
              </a:ext>
            </a:extLst>
          </p:cNvPr>
          <p:cNvSpPr/>
          <p:nvPr/>
        </p:nvSpPr>
        <p:spPr>
          <a:xfrm>
            <a:off x="1126917" y="2861040"/>
            <a:ext cx="9792947" cy="45920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B4C9642A-22E7-44CF-B153-E839C1E808AA}"/>
              </a:ext>
            </a:extLst>
          </p:cNvPr>
          <p:cNvSpPr/>
          <p:nvPr/>
        </p:nvSpPr>
        <p:spPr>
          <a:xfrm rot="16200000">
            <a:off x="3458376" y="3436755"/>
            <a:ext cx="5089726" cy="33074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29FAB4-8084-4133-9425-1D41B18308BD}"/>
              </a:ext>
            </a:extLst>
          </p:cNvPr>
          <p:cNvSpPr txBox="1"/>
          <p:nvPr/>
        </p:nvSpPr>
        <p:spPr>
          <a:xfrm>
            <a:off x="8839464" y="2952144"/>
            <a:ext cx="2052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22E7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Growth of Specialization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2FBB8E-EC90-42A0-A841-6F4E755090C4}"/>
              </a:ext>
            </a:extLst>
          </p:cNvPr>
          <p:cNvSpPr txBox="1"/>
          <p:nvPr/>
        </p:nvSpPr>
        <p:spPr>
          <a:xfrm rot="16200000">
            <a:off x="4965743" y="2500783"/>
            <a:ext cx="2052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22E7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Level of Specialization</a:t>
            </a:r>
          </a:p>
        </p:txBody>
      </p:sp>
      <p:sp>
        <p:nvSpPr>
          <p:cNvPr id="24" name="TextBox 21">
            <a:extLst>
              <a:ext uri="{FF2B5EF4-FFF2-40B4-BE49-F238E27FC236}">
                <a16:creationId xmlns:a16="http://schemas.microsoft.com/office/drawing/2014/main" id="{BDB27CAF-2F5C-4036-9323-899BD1EE8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4603" y="6626225"/>
            <a:ext cx="3902259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Note: 2023 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Location Quotient 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and 2023 Jobs in parentheses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3D4275-8DC9-6D41-837E-61942DC60771}"/>
              </a:ext>
            </a:extLst>
          </p:cNvPr>
          <p:cNvSpPr txBox="1">
            <a:spLocks/>
          </p:cNvSpPr>
          <p:nvPr/>
        </p:nvSpPr>
        <p:spPr>
          <a:xfrm>
            <a:off x="217375" y="6615659"/>
            <a:ext cx="4188823" cy="2199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Data Snapshot </a:t>
            </a:r>
            <a:r>
              <a:rPr lang="en-US" sz="1000" i="1" dirty="0">
                <a:solidFill>
                  <a:srgbClr val="2FAB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2FAB8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NIRPC</a:t>
            </a:r>
            <a:endParaRPr kumimoji="0" lang="en-US" sz="1000" b="0" i="1" u="none" strike="noStrike" kern="1200" cap="none" spc="-150" normalizeH="0" baseline="0" noProof="0" dirty="0">
              <a:ln>
                <a:noFill/>
              </a:ln>
              <a:solidFill>
                <a:srgbClr val="2FAB8B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A5DF96E-664C-4438-814D-C1520C4C922C}"/>
              </a:ext>
            </a:extLst>
          </p:cNvPr>
          <p:cNvGrpSpPr/>
          <p:nvPr/>
        </p:nvGrpSpPr>
        <p:grpSpPr>
          <a:xfrm>
            <a:off x="137899" y="148555"/>
            <a:ext cx="3330141" cy="409819"/>
            <a:chOff x="137899" y="148555"/>
            <a:chExt cx="3330141" cy="40981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2EE10E4-627A-43CF-AAC1-14989BF3324D}"/>
                </a:ext>
              </a:extLst>
            </p:cNvPr>
            <p:cNvSpPr/>
            <p:nvPr/>
          </p:nvSpPr>
          <p:spPr>
            <a:xfrm>
              <a:off x="137899" y="148555"/>
              <a:ext cx="2125010" cy="40981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F7DC28C9-EB5E-425D-80A3-F67AEE8773FB}"/>
                </a:ext>
              </a:extLst>
            </p:cNvPr>
            <p:cNvSpPr txBox="1">
              <a:spLocks/>
            </p:cNvSpPr>
            <p:nvPr/>
          </p:nvSpPr>
          <p:spPr>
            <a:xfrm>
              <a:off x="624319" y="243024"/>
              <a:ext cx="2843721" cy="24845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46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46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Adobe Arabic" panose="02040503050201020203" pitchFamily="18" charset="-78"/>
                </a:rPr>
                <a:t>Cluster Analysis</a:t>
              </a:r>
            </a:p>
            <a:p>
              <a:pPr marL="0" marR="0" lvl="0" indent="0" algn="l" defTabSz="914446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Adobe Arabic" panose="02040503050201020203" pitchFamily="18" charset="-78"/>
                </a:rPr>
                <a:t> </a:t>
              </a:r>
            </a:p>
          </p:txBody>
        </p:sp>
      </p:grpSp>
      <p:pic>
        <p:nvPicPr>
          <p:cNvPr id="32" name="Graphic 31" descr="Factory with solid fill">
            <a:extLst>
              <a:ext uri="{FF2B5EF4-FFF2-40B4-BE49-F238E27FC236}">
                <a16:creationId xmlns:a16="http://schemas.microsoft.com/office/drawing/2014/main" id="{B80EBE6B-AF26-46B2-B25F-9628F56D83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533" y="154542"/>
            <a:ext cx="3524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58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107175" y="3143846"/>
            <a:ext cx="221188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A091B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Data Analysis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Indraneel Kumar, Ph.D.</a:t>
            </a:r>
          </a:p>
          <a:p>
            <a:pPr marL="0" marR="0" lvl="0" indent="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36970" y="3143846"/>
            <a:ext cx="2149632" cy="800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A091B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Authors/Editors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Indraneel Kumar, Ph.D.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44647" y="3143846"/>
            <a:ext cx="1598373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A091B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Report Design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Tyler Wright</a:t>
            </a: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4366677" y="1992865"/>
            <a:ext cx="1" cy="237841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8059553" y="1993835"/>
            <a:ext cx="1" cy="237744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DFAC8552-5840-498E-B2D6-F6D680BE4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43989" y="1958536"/>
            <a:ext cx="952500" cy="9525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7F8DEAB-EEF8-4E09-AEEC-DBA47650D7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36865" y="1934776"/>
            <a:ext cx="952500" cy="9525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0040E903-1BA6-46A9-BF14-C5A12362EC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73139" y="2182426"/>
            <a:ext cx="704850" cy="7048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49E9147-9172-40AB-998C-146EBF1D94E4}"/>
              </a:ext>
            </a:extLst>
          </p:cNvPr>
          <p:cNvSpPr txBox="1"/>
          <p:nvPr/>
        </p:nvSpPr>
        <p:spPr>
          <a:xfrm>
            <a:off x="11336936" y="82453"/>
            <a:ext cx="784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4B517-158F-4483-9C40-A904D44BEA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5859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5859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80D49E9-968B-4C87-8864-43B7F6F77F59}"/>
              </a:ext>
            </a:extLst>
          </p:cNvPr>
          <p:cNvGrpSpPr/>
          <p:nvPr/>
        </p:nvGrpSpPr>
        <p:grpSpPr>
          <a:xfrm>
            <a:off x="137898" y="148555"/>
            <a:ext cx="1539864" cy="409819"/>
            <a:chOff x="137898" y="148555"/>
            <a:chExt cx="1539864" cy="40981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E293C9D-9E6E-4F5D-8302-CA7DA1F4097E}"/>
                </a:ext>
              </a:extLst>
            </p:cNvPr>
            <p:cNvGrpSpPr/>
            <p:nvPr/>
          </p:nvGrpSpPr>
          <p:grpSpPr>
            <a:xfrm>
              <a:off x="137898" y="148555"/>
              <a:ext cx="1539864" cy="409819"/>
              <a:chOff x="137898" y="148555"/>
              <a:chExt cx="1539864" cy="409819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06EE0DE-0696-4C50-90AF-569042751397}"/>
                  </a:ext>
                </a:extLst>
              </p:cNvPr>
              <p:cNvSpPr/>
              <p:nvPr/>
            </p:nvSpPr>
            <p:spPr>
              <a:xfrm>
                <a:off x="137898" y="148555"/>
                <a:ext cx="1528532" cy="409819"/>
              </a:xfrm>
              <a:prstGeom prst="rect">
                <a:avLst/>
              </a:prstGeom>
              <a:solidFill>
                <a:srgbClr val="2B2774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A091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Title 1">
                <a:extLst>
                  <a:ext uri="{FF2B5EF4-FFF2-40B4-BE49-F238E27FC236}">
                    <a16:creationId xmlns:a16="http://schemas.microsoft.com/office/drawing/2014/main" id="{B2616A96-3C47-4C63-80FE-4E429B31E0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079" y="217357"/>
                <a:ext cx="1182683" cy="24845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914446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46" rtl="0" eaLnBrk="1" fontAlgn="auto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rPr>
                  <a:t>Appendix</a:t>
                </a:r>
                <a:endParaRPr kumimoji="0" lang="en-US" sz="1600" b="1" i="0" u="none" strike="noStrike" kern="1200" cap="none" spc="-15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+mj-cs"/>
                </a:endParaRPr>
              </a:p>
            </p:txBody>
          </p:sp>
        </p:grp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599D4FDB-0B14-456E-86F0-4586DF4CE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27314" y="218061"/>
              <a:ext cx="283464" cy="283464"/>
            </a:xfrm>
            <a:prstGeom prst="rect">
              <a:avLst/>
            </a:prstGeom>
          </p:spPr>
        </p:pic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0D9202F-B3FB-4331-9675-CD716A5D1EB8}"/>
              </a:ext>
            </a:extLst>
          </p:cNvPr>
          <p:cNvCxnSpPr>
            <a:cxnSpLocks/>
          </p:cNvCxnSpPr>
          <p:nvPr/>
        </p:nvCxnSpPr>
        <p:spPr>
          <a:xfrm>
            <a:off x="821401" y="1398397"/>
            <a:ext cx="10549198" cy="0"/>
          </a:xfrm>
          <a:prstGeom prst="line">
            <a:avLst/>
          </a:prstGeom>
          <a:ln w="12700" cap="sq">
            <a:solidFill>
              <a:schemeClr val="bg2">
                <a:lumMod val="65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03D4A40-5E0A-4092-8E27-4AF9F939F7DE}"/>
              </a:ext>
            </a:extLst>
          </p:cNvPr>
          <p:cNvSpPr txBox="1"/>
          <p:nvPr/>
        </p:nvSpPr>
        <p:spPr>
          <a:xfrm>
            <a:off x="787738" y="896892"/>
            <a:ext cx="460428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Report Contributors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208115C-B229-4AA0-B7F9-F413F950BBE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0" y="6637048"/>
            <a:ext cx="128718" cy="128718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B802C39A-0024-514A-9A04-0181DDFE8BAA}"/>
              </a:ext>
            </a:extLst>
          </p:cNvPr>
          <p:cNvSpPr txBox="1">
            <a:spLocks/>
          </p:cNvSpPr>
          <p:nvPr/>
        </p:nvSpPr>
        <p:spPr>
          <a:xfrm>
            <a:off x="217375" y="6615659"/>
            <a:ext cx="4188823" cy="2199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Data Snapshot </a:t>
            </a:r>
            <a:r>
              <a:rPr lang="en-US" sz="1000" i="1" dirty="0">
                <a:solidFill>
                  <a:srgbClr val="2FAB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2FAB8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NIRPC</a:t>
            </a:r>
            <a:endParaRPr kumimoji="0" lang="en-US" sz="1000" b="0" i="1" u="none" strike="noStrike" kern="1200" cap="none" spc="-150" normalizeH="0" baseline="0" noProof="0" dirty="0">
              <a:ln>
                <a:noFill/>
              </a:ln>
              <a:solidFill>
                <a:srgbClr val="2FAB8B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765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3502C3-6491-41B4-8116-5795726EE001}"/>
              </a:ext>
            </a:extLst>
          </p:cNvPr>
          <p:cNvSpPr/>
          <p:nvPr/>
        </p:nvSpPr>
        <p:spPr>
          <a:xfrm>
            <a:off x="-1" y="0"/>
            <a:ext cx="583147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62BE0D-5DFE-41DD-8008-112B457C337B}"/>
              </a:ext>
            </a:extLst>
          </p:cNvPr>
          <p:cNvSpPr/>
          <p:nvPr/>
        </p:nvSpPr>
        <p:spPr>
          <a:xfrm>
            <a:off x="-1806" y="-1"/>
            <a:ext cx="5975886" cy="892692"/>
          </a:xfrm>
          <a:prstGeom prst="rect">
            <a:avLst/>
          </a:prstGeom>
          <a:solidFill>
            <a:schemeClr val="bg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764" y="4078502"/>
            <a:ext cx="24405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seeks to pioneer new ideas and strategies that contribute to regional collaboration, innovation and prosperity.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09302" y="1976646"/>
            <a:ext cx="260976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DE49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Contact Us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1341 Northwestern Avenue 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Purdue Schowe House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West Lafayette, IN 47906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765-494-7273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pcrd@purdue.edu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B4383D-EBC4-442A-BBFD-05F47FCDE01A}"/>
              </a:ext>
            </a:extLst>
          </p:cNvPr>
          <p:cNvSpPr/>
          <p:nvPr/>
        </p:nvSpPr>
        <p:spPr>
          <a:xfrm>
            <a:off x="194378" y="1095990"/>
            <a:ext cx="2348526" cy="555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BD25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Purdue Center for Regional Development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88C209-4F01-4D48-9AF1-BF26FF6CE401}"/>
              </a:ext>
            </a:extLst>
          </p:cNvPr>
          <p:cNvSpPr txBox="1"/>
          <p:nvPr/>
        </p:nvSpPr>
        <p:spPr>
          <a:xfrm>
            <a:off x="11336936" y="82453"/>
            <a:ext cx="784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4B517-158F-4483-9C40-A904D44BEA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BA6002-6B13-44FD-8BA8-6CC3E1B6CC90}"/>
              </a:ext>
            </a:extLst>
          </p:cNvPr>
          <p:cNvSpPr/>
          <p:nvPr/>
        </p:nvSpPr>
        <p:spPr>
          <a:xfrm>
            <a:off x="203088" y="5178549"/>
            <a:ext cx="2348526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www.pcrd.purdue.edu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19" name="Picture Placeholder 24">
            <a:extLst>
              <a:ext uri="{FF2B5EF4-FFF2-40B4-BE49-F238E27FC236}">
                <a16:creationId xmlns:a16="http://schemas.microsoft.com/office/drawing/2014/main" id="{557ADE30-28E0-4A42-B58A-07AA167463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49"/>
          <a:stretch/>
        </p:blipFill>
        <p:spPr>
          <a:xfrm>
            <a:off x="5831473" y="0"/>
            <a:ext cx="6360527" cy="6861839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9A5BC4D-A4FA-4D6C-AFA7-263D4DD9949E}"/>
              </a:ext>
            </a:extLst>
          </p:cNvPr>
          <p:cNvCxnSpPr/>
          <p:nvPr/>
        </p:nvCxnSpPr>
        <p:spPr>
          <a:xfrm>
            <a:off x="296764" y="5169840"/>
            <a:ext cx="23581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A031E4D4-1181-9344-916B-83B8A4053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32" y="214806"/>
            <a:ext cx="5362006" cy="5677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77D5A98-C0FE-4EE8-804E-AB122FC032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64" y="1995405"/>
            <a:ext cx="2036064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7C0B837F-AF5A-4865-BA84-86415ACBBB00}"/>
              </a:ext>
            </a:extLst>
          </p:cNvPr>
          <p:cNvSpPr txBox="1"/>
          <p:nvPr/>
        </p:nvSpPr>
        <p:spPr>
          <a:xfrm>
            <a:off x="11336936" y="82453"/>
            <a:ext cx="784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4B517-158F-4483-9C40-A904D44BEA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5859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5859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E38A547-726E-45D5-9985-ED74614B2BF4}"/>
              </a:ext>
            </a:extLst>
          </p:cNvPr>
          <p:cNvSpPr txBox="1">
            <a:spLocks/>
          </p:cNvSpPr>
          <p:nvPr/>
        </p:nvSpPr>
        <p:spPr>
          <a:xfrm>
            <a:off x="217375" y="6615659"/>
            <a:ext cx="4188823" cy="2199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Data Snapshot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2FAB8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// </a:t>
            </a:r>
            <a:r>
              <a:rPr lang="en-US" sz="1000" dirty="0">
                <a:solidFill>
                  <a:srgbClr val="2FAB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NIRPC</a:t>
            </a:r>
            <a:endParaRPr kumimoji="0" lang="en-US" sz="1000" b="0" u="none" strike="noStrike" kern="1200" cap="none" spc="-150" normalizeH="0" baseline="0" noProof="0" dirty="0">
              <a:ln>
                <a:noFill/>
              </a:ln>
              <a:solidFill>
                <a:srgbClr val="2FAB8B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6598C7-2CED-4533-97F0-18EB456E63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0" y="6637048"/>
            <a:ext cx="128718" cy="12871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B0A902-E474-4607-97EC-B47878316945}"/>
              </a:ext>
            </a:extLst>
          </p:cNvPr>
          <p:cNvSpPr/>
          <p:nvPr/>
        </p:nvSpPr>
        <p:spPr>
          <a:xfrm>
            <a:off x="787739" y="2021718"/>
            <a:ext cx="4373252" cy="3754393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4705" y="2271041"/>
            <a:ext cx="3841007" cy="216982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2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The Northwestern Indiana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2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2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Regional Planning Commission is comprised of t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2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he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2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2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following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2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Indiana counties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2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2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2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Lake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2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2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County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2F2F5">
                  <a:lumMod val="2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2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Porter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2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2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County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2F2F5">
                  <a:lumMod val="2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2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LaPorte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2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2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County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878BAAE-13EC-46DA-B2A2-0E745B221FF1}"/>
              </a:ext>
            </a:extLst>
          </p:cNvPr>
          <p:cNvSpPr/>
          <p:nvPr/>
        </p:nvSpPr>
        <p:spPr>
          <a:xfrm>
            <a:off x="787738" y="1076536"/>
            <a:ext cx="4373253" cy="969547"/>
          </a:xfrm>
          <a:prstGeom prst="rect">
            <a:avLst/>
          </a:prstGeom>
          <a:solidFill>
            <a:srgbClr val="2B2774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highlight>
                <a:srgbClr val="2B2774"/>
              </a:highligh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27245E18-F652-491C-A8C2-EC64C5D4E747}"/>
              </a:ext>
            </a:extLst>
          </p:cNvPr>
          <p:cNvSpPr txBox="1">
            <a:spLocks/>
          </p:cNvSpPr>
          <p:nvPr/>
        </p:nvSpPr>
        <p:spPr>
          <a:xfrm>
            <a:off x="787737" y="1215965"/>
            <a:ext cx="4373252" cy="6906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Adobe Arabic" panose="02040503050201020203" pitchFamily="18" charset="-78"/>
              </a:rPr>
              <a:t>Northwestern Indiana Regional Planning Commission</a:t>
            </a:r>
            <a:endParaRPr kumimoji="0" lang="en-US" sz="2400" b="0" i="0" u="none" strike="noStrike" kern="1200" cap="none" spc="-1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2DE833-2251-664F-9DF6-1D92A853F69E}"/>
              </a:ext>
            </a:extLst>
          </p:cNvPr>
          <p:cNvGrpSpPr/>
          <p:nvPr/>
        </p:nvGrpSpPr>
        <p:grpSpPr>
          <a:xfrm>
            <a:off x="144470" y="154542"/>
            <a:ext cx="3330141" cy="409819"/>
            <a:chOff x="137899" y="148555"/>
            <a:chExt cx="3330141" cy="40981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E93457-80FA-6741-B6CC-730D3DE34397}"/>
                </a:ext>
              </a:extLst>
            </p:cNvPr>
            <p:cNvSpPr/>
            <p:nvPr/>
          </p:nvSpPr>
          <p:spPr>
            <a:xfrm>
              <a:off x="137899" y="148555"/>
              <a:ext cx="2125010" cy="40981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3865A2E3-15AD-0041-981B-82B5BAEF5433}"/>
                </a:ext>
              </a:extLst>
            </p:cNvPr>
            <p:cNvSpPr txBox="1">
              <a:spLocks/>
            </p:cNvSpPr>
            <p:nvPr/>
          </p:nvSpPr>
          <p:spPr>
            <a:xfrm>
              <a:off x="624319" y="243024"/>
              <a:ext cx="2843721" cy="24845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46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46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Adobe Arabic" panose="02040503050201020203" pitchFamily="18" charset="-78"/>
                </a:rPr>
                <a:t>Introduction</a:t>
              </a:r>
            </a:p>
            <a:p>
              <a:pPr marL="0" marR="0" lvl="0" indent="0" algn="l" defTabSz="914446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Adobe Arabic" panose="02040503050201020203" pitchFamily="18" charset="-78"/>
                </a:rPr>
                <a:t> </a:t>
              </a:r>
            </a:p>
          </p:txBody>
        </p:sp>
      </p:grpSp>
      <p:pic>
        <p:nvPicPr>
          <p:cNvPr id="4" name="Graphic 3" descr="Factory with solid fill">
            <a:extLst>
              <a:ext uri="{FF2B5EF4-FFF2-40B4-BE49-F238E27FC236}">
                <a16:creationId xmlns:a16="http://schemas.microsoft.com/office/drawing/2014/main" id="{FEDFC711-9120-44B1-A3C1-241D303272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3533" y="154542"/>
            <a:ext cx="352425" cy="352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E2CB67-1878-4A71-9AB7-1270D5456E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9139" y="1076536"/>
            <a:ext cx="6652875" cy="523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42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7C0B837F-AF5A-4865-BA84-86415ACBBB00}"/>
              </a:ext>
            </a:extLst>
          </p:cNvPr>
          <p:cNvSpPr txBox="1"/>
          <p:nvPr/>
        </p:nvSpPr>
        <p:spPr>
          <a:xfrm>
            <a:off x="11336936" y="82453"/>
            <a:ext cx="784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4B517-158F-4483-9C40-A904D44BEA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5859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5859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E38A547-726E-45D5-9985-ED74614B2BF4}"/>
              </a:ext>
            </a:extLst>
          </p:cNvPr>
          <p:cNvSpPr txBox="1">
            <a:spLocks/>
          </p:cNvSpPr>
          <p:nvPr/>
        </p:nvSpPr>
        <p:spPr>
          <a:xfrm>
            <a:off x="217375" y="6615659"/>
            <a:ext cx="4188823" cy="2199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Data Snapshot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2FAB8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// </a:t>
            </a:r>
            <a:r>
              <a:rPr lang="en-US" sz="1000" dirty="0">
                <a:solidFill>
                  <a:srgbClr val="2FAB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NIRPC</a:t>
            </a:r>
            <a:endParaRPr kumimoji="0" lang="en-US" sz="1000" b="0" u="none" strike="noStrike" kern="1200" cap="none" spc="-150" normalizeH="0" baseline="0" noProof="0" dirty="0">
              <a:ln>
                <a:noFill/>
              </a:ln>
              <a:solidFill>
                <a:srgbClr val="2FAB8B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6598C7-2CED-4533-97F0-18EB456E63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0" y="6637048"/>
            <a:ext cx="128718" cy="12871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F2DE833-2251-664F-9DF6-1D92A853F69E}"/>
              </a:ext>
            </a:extLst>
          </p:cNvPr>
          <p:cNvGrpSpPr/>
          <p:nvPr/>
        </p:nvGrpSpPr>
        <p:grpSpPr>
          <a:xfrm>
            <a:off x="137899" y="148555"/>
            <a:ext cx="3330141" cy="409819"/>
            <a:chOff x="137899" y="148555"/>
            <a:chExt cx="3330141" cy="40981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E93457-80FA-6741-B6CC-730D3DE34397}"/>
                </a:ext>
              </a:extLst>
            </p:cNvPr>
            <p:cNvSpPr/>
            <p:nvPr/>
          </p:nvSpPr>
          <p:spPr>
            <a:xfrm>
              <a:off x="137899" y="148555"/>
              <a:ext cx="2125010" cy="40981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3865A2E3-15AD-0041-981B-82B5BAEF5433}"/>
                </a:ext>
              </a:extLst>
            </p:cNvPr>
            <p:cNvSpPr txBox="1">
              <a:spLocks/>
            </p:cNvSpPr>
            <p:nvPr/>
          </p:nvSpPr>
          <p:spPr>
            <a:xfrm>
              <a:off x="624319" y="243024"/>
              <a:ext cx="2843721" cy="24845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46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46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Adobe Arabic" panose="02040503050201020203" pitchFamily="18" charset="-78"/>
                </a:rPr>
                <a:t>Assets</a:t>
              </a:r>
            </a:p>
            <a:p>
              <a:pPr marL="0" marR="0" lvl="0" indent="0" algn="l" defTabSz="914446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Adobe Arabic" panose="02040503050201020203" pitchFamily="18" charset="-78"/>
                </a:rPr>
                <a:t> 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051634D-9208-48A3-A193-043FE3FCA2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9034" y="183750"/>
            <a:ext cx="8517901" cy="6582015"/>
          </a:xfrm>
          <a:prstGeom prst="rect">
            <a:avLst/>
          </a:prstGeom>
        </p:spPr>
      </p:pic>
      <p:pic>
        <p:nvPicPr>
          <p:cNvPr id="17" name="Graphic 16" descr="Factory with solid fill">
            <a:extLst>
              <a:ext uri="{FF2B5EF4-FFF2-40B4-BE49-F238E27FC236}">
                <a16:creationId xmlns:a16="http://schemas.microsoft.com/office/drawing/2014/main" id="{966A3457-B6CE-4AE4-9D4D-A451F846FB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3533" y="154542"/>
            <a:ext cx="352425" cy="3524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8B65AC-DEE9-4C03-9C00-0DB936035F14}"/>
              </a:ext>
            </a:extLst>
          </p:cNvPr>
          <p:cNvSpPr txBox="1"/>
          <p:nvPr/>
        </p:nvSpPr>
        <p:spPr>
          <a:xfrm>
            <a:off x="0" y="2736502"/>
            <a:ext cx="28190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dirty="0"/>
              <a:t>Transportation assets are present</a:t>
            </a:r>
          </a:p>
        </p:txBody>
      </p:sp>
    </p:spTree>
    <p:extLst>
      <p:ext uri="{BB962C8B-B14F-4D97-AF65-F5344CB8AC3E}">
        <p14:creationId xmlns:p14="http://schemas.microsoft.com/office/powerpoint/2010/main" val="459803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798496" y="208746"/>
            <a:ext cx="893087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Key Economic Indicators in NIRPC,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Chicago Metro Area,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Indiana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336936" y="82453"/>
            <a:ext cx="784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4B517-158F-4483-9C40-A904D44BEA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5859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5859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37900" y="148555"/>
            <a:ext cx="1657849" cy="409819"/>
            <a:chOff x="137900" y="148555"/>
            <a:chExt cx="1527162" cy="409819"/>
          </a:xfrm>
        </p:grpSpPr>
        <p:sp>
          <p:nvSpPr>
            <p:cNvPr id="22" name="Rectangle 21"/>
            <p:cNvSpPr/>
            <p:nvPr/>
          </p:nvSpPr>
          <p:spPr>
            <a:xfrm>
              <a:off x="137900" y="148555"/>
              <a:ext cx="1527162" cy="40981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5" name="Title 1"/>
            <p:cNvSpPr txBox="1"/>
            <p:nvPr/>
          </p:nvSpPr>
          <p:spPr>
            <a:xfrm>
              <a:off x="617334" y="240572"/>
              <a:ext cx="1047727" cy="22578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Adobe Arabic" panose="02040503050201020203" pitchFamily="18" charset="-78"/>
                </a:rPr>
                <a:t>Economy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793370"/>
              </p:ext>
            </p:extLst>
          </p:nvPr>
        </p:nvGraphicFramePr>
        <p:xfrm>
          <a:off x="137898" y="619754"/>
          <a:ext cx="11793367" cy="5072420"/>
        </p:xfrm>
        <a:graphic>
          <a:graphicData uri="http://schemas.openxmlformats.org/drawingml/2006/table">
            <a:tbl>
              <a:tblPr/>
              <a:tblGrid>
                <a:gridCol w="2587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8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8558">
                  <a:extLst>
                    <a:ext uri="{9D8B030D-6E8A-4147-A177-3AD203B41FA5}">
                      <a16:colId xmlns:a16="http://schemas.microsoft.com/office/drawing/2014/main" val="807531272"/>
                    </a:ext>
                  </a:extLst>
                </a:gridCol>
                <a:gridCol w="3068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3849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704020202020204" pitchFamily="34" charset="0"/>
                        </a:rPr>
                        <a:t> </a:t>
                      </a:r>
                    </a:p>
                  </a:txBody>
                  <a:tcPr marL="0" marR="0" marT="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NIRPC (all jobs)</a:t>
                      </a:r>
                    </a:p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(QCEW, non-QCEW, self-employed and proprietors)</a:t>
                      </a:r>
                    </a:p>
                  </a:txBody>
                  <a:tcPr marL="0" marR="0" marT="0" marB="9144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Chicago-Naperville-Elgin, IL-IN Metro Area (QCEW, non-QCEW, self-employed and proprietors)</a:t>
                      </a:r>
                    </a:p>
                    <a:p>
                      <a:pPr marL="0" marR="0" lvl="0" indent="0" algn="ctr" defTabSz="82296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8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9144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Indiana</a:t>
                      </a:r>
                    </a:p>
                    <a:p>
                      <a:pPr marL="0" marR="0" lvl="0" indent="0" algn="ctr" defTabSz="82296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(QCEW, non-QCEW, self-employed and proprietors)</a:t>
                      </a:r>
                    </a:p>
                  </a:txBody>
                  <a:tcPr marL="0" marR="0" marT="0" marB="9144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61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Jobs 2018</a:t>
                      </a:r>
                    </a:p>
                  </a:txBody>
                  <a:tcPr marR="0" marT="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377,807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5,932,474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3,962,379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49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Jobs 2023</a:t>
                      </a:r>
                    </a:p>
                  </a:txBody>
                  <a:tcPr marR="0" marT="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399,365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6,211,128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4,218,876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49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Job change 2018-2023</a:t>
                      </a:r>
                    </a:p>
                  </a:txBody>
                  <a:tcPr marR="0" marT="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21,558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278,654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256,497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49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Job change 2018-2023</a:t>
                      </a:r>
                    </a:p>
                  </a:txBody>
                  <a:tcPr marR="0" marT="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 marT="0" marB="9144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9144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 marT="0" marB="9144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58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Average total earnings per job, 2023</a:t>
                      </a:r>
                    </a:p>
                  </a:txBody>
                  <a:tcPr marR="0" marT="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$60,723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$79,536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$63,481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05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 of Living (COL)</a:t>
                      </a:r>
                    </a:p>
                  </a:txBody>
                  <a:tcPr marR="0" marT="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103.0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596846"/>
                  </a:ext>
                </a:extLst>
              </a:tr>
              <a:tr h="8022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 Adjusted Average total earnings per job, 2023</a:t>
                      </a:r>
                    </a:p>
                  </a:txBody>
                  <a:tcPr marR="0" marT="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$64,737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$77,220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$66,403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18630"/>
                  </a:ext>
                </a:extLst>
              </a:tr>
              <a:tr h="39305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Establishments, 2023</a:t>
                      </a:r>
                    </a:p>
                  </a:txBody>
                  <a:tcPr marR="0" marT="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18,175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253,386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189,164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72823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7898" y="5829887"/>
            <a:ext cx="11793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NIRPC has a COL advantage over Chicago Metro and the State of Indiana.  </a:t>
            </a:r>
          </a:p>
        </p:txBody>
      </p:sp>
      <p:pic>
        <p:nvPicPr>
          <p:cNvPr id="4" name="Graphic 3" descr="Dollar with solid fill">
            <a:extLst>
              <a:ext uri="{FF2B5EF4-FFF2-40B4-BE49-F238E27FC236}">
                <a16:creationId xmlns:a16="http://schemas.microsoft.com/office/drawing/2014/main" id="{169A542A-5E9E-4113-9DB5-5E4BCEA68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470" y="164137"/>
            <a:ext cx="406373" cy="406373"/>
          </a:xfrm>
          <a:prstGeom prst="rect">
            <a:avLst/>
          </a:prstGeo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52BEB632-2F20-4C93-8A47-87C922B4D99B}"/>
              </a:ext>
            </a:extLst>
          </p:cNvPr>
          <p:cNvSpPr txBox="1"/>
          <p:nvPr/>
        </p:nvSpPr>
        <p:spPr>
          <a:xfrm>
            <a:off x="3382178" y="6581473"/>
            <a:ext cx="8809822" cy="276527"/>
          </a:xfrm>
          <a:prstGeom prst="rect">
            <a:avLst/>
          </a:prstGeom>
        </p:spPr>
        <p:txBody>
          <a:bodyPr/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7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7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7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7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7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7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7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7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704020202020204" pitchFamily="34" charset="0"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Source: Lightcast– 2024.4 (QCEW + non-QCEW + Self-employed + Proprietorships)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9B3BAA0-343C-436C-8702-104745DD6F48}"/>
              </a:ext>
            </a:extLst>
          </p:cNvPr>
          <p:cNvSpPr txBox="1">
            <a:spLocks/>
          </p:cNvSpPr>
          <p:nvPr/>
        </p:nvSpPr>
        <p:spPr>
          <a:xfrm>
            <a:off x="217375" y="6615659"/>
            <a:ext cx="4188823" cy="2199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Data Snapshot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2FAB8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// NIRPC</a:t>
            </a:r>
            <a:endParaRPr kumimoji="0" lang="en-US" sz="1000" b="0" i="1" u="none" strike="noStrike" kern="1200" cap="none" spc="-150" normalizeH="0" baseline="0" noProof="0" dirty="0">
              <a:ln>
                <a:noFill/>
              </a:ln>
              <a:solidFill>
                <a:srgbClr val="2FAB8B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1336936" y="82453"/>
            <a:ext cx="784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4B517-158F-4483-9C40-A904D44BEA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5859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5859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926047"/>
              </p:ext>
            </p:extLst>
          </p:nvPr>
        </p:nvGraphicFramePr>
        <p:xfrm>
          <a:off x="144470" y="808712"/>
          <a:ext cx="11797813" cy="4746606"/>
        </p:xfrm>
        <a:graphic>
          <a:graphicData uri="http://schemas.openxmlformats.org/drawingml/2006/table">
            <a:tbl>
              <a:tblPr/>
              <a:tblGrid>
                <a:gridCol w="2151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5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5348">
                  <a:extLst>
                    <a:ext uri="{9D8B030D-6E8A-4147-A177-3AD203B41FA5}">
                      <a16:colId xmlns:a16="http://schemas.microsoft.com/office/drawing/2014/main" val="2286050371"/>
                    </a:ext>
                  </a:extLst>
                </a:gridCol>
                <a:gridCol w="3215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978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NIRPC (all jobs)</a:t>
                      </a:r>
                    </a:p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(QCEW, non-QCEW, self-employed and proprietors)</a:t>
                      </a:r>
                    </a:p>
                  </a:txBody>
                  <a:tcPr marL="0" marR="0" marT="0" marB="9144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Chicago-Naperville-Elgin, IL-IN Metro Area (QCEW, non-QCEW, self-employed and proprietors)</a:t>
                      </a:r>
                    </a:p>
                  </a:txBody>
                  <a:tcPr marL="0" marR="0" marT="0" marB="9144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Indiana</a:t>
                      </a:r>
                    </a:p>
                    <a:p>
                      <a:pPr marL="0" marR="0" lvl="0" indent="0" algn="ctr" defTabSz="82296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(QCEW, non-QCEW, self-employed and proprietors)</a:t>
                      </a:r>
                    </a:p>
                  </a:txBody>
                  <a:tcPr marL="0" marR="0" marT="0" marB="9144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5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Sales 2023</a:t>
                      </a:r>
                    </a:p>
                  </a:txBody>
                  <a:tcPr marR="0" marT="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$123.5 Billion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$1559.5 Billion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$973.1 Billion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4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GRP 2023</a:t>
                      </a:r>
                    </a:p>
                  </a:txBody>
                  <a:tcPr marR="0" marT="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$52.9 Billion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$860.8 Billion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$475.8 Billion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4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GRP per job 2023</a:t>
                      </a:r>
                    </a:p>
                  </a:txBody>
                  <a:tcPr marR="0" marT="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$132,508</a:t>
                      </a:r>
                    </a:p>
                  </a:txBody>
                  <a:tcPr marL="0" marR="0" marT="0" marB="9144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$138,583</a:t>
                      </a:r>
                    </a:p>
                  </a:txBody>
                  <a:tcPr marL="0" marR="0" marT="0" marB="9144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$112,787</a:t>
                      </a:r>
                    </a:p>
                  </a:txBody>
                  <a:tcPr marL="0" marR="0" marT="0" marB="9144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99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Exports per job 2022</a:t>
                      </a:r>
                    </a:p>
                  </a:txBody>
                  <a:tcPr marR="0" marT="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$200,046</a:t>
                      </a:r>
                    </a:p>
                  </a:txBody>
                  <a:tcPr marL="0" marR="0" marT="0" marB="9144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$100,814</a:t>
                      </a:r>
                    </a:p>
                  </a:txBody>
                  <a:tcPr marL="0" marR="0" marT="0" marB="9144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$129,817</a:t>
                      </a:r>
                    </a:p>
                  </a:txBody>
                  <a:tcPr marL="0" marR="0" marT="0" marB="9144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91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purchases 2023</a:t>
                      </a:r>
                    </a:p>
                  </a:txBody>
                  <a:tcPr marR="0" marT="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$ 57.2 Billion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9144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$ 623.1 Billion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9144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$422.1 Billion</a:t>
                      </a:r>
                    </a:p>
                  </a:txBody>
                  <a:tcPr marL="0" marR="0" marT="0" marB="9144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550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1" u="none" strike="noStrike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Within region</a:t>
                      </a:r>
                    </a:p>
                  </a:txBody>
                  <a:tcPr marR="0" marT="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39.7%</a:t>
                      </a:r>
                    </a:p>
                  </a:txBody>
                  <a:tcPr marL="0" marR="0" marT="0" marB="9144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69.8%</a:t>
                      </a:r>
                    </a:p>
                  </a:txBody>
                  <a:tcPr marL="0" marR="0" marT="0" marB="9144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51%</a:t>
                      </a:r>
                    </a:p>
                  </a:txBody>
                  <a:tcPr marL="0" marR="0" marT="0" marB="9144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994">
                <a:tc>
                  <a:txBody>
                    <a:bodyPr/>
                    <a:lstStyle/>
                    <a:p>
                      <a:pPr marL="113030" indent="-113030" algn="l" rtl="0" fontAlgn="b"/>
                      <a:r>
                        <a:rPr lang="en-US" sz="1800" b="0" i="1" u="none" strike="noStrike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Imported from outside of state/region</a:t>
                      </a:r>
                    </a:p>
                  </a:txBody>
                  <a:tcPr marR="0" marT="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60.3%</a:t>
                      </a:r>
                    </a:p>
                  </a:txBody>
                  <a:tcPr marL="0" marR="0" marT="0" marB="9144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30.2%</a:t>
                      </a:r>
                    </a:p>
                  </a:txBody>
                  <a:tcPr marL="0" marR="0" marT="0" marB="9144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49%</a:t>
                      </a:r>
                    </a:p>
                  </a:txBody>
                  <a:tcPr marL="0" marR="0" marT="0" marB="9144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4471" y="5695345"/>
            <a:ext cx="11797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Nearly 60% of industry purchases (supply chain demand) are obtained from outside of NIRPC Region. Closing the economic leakages will be a relevant strategy.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195717-9297-427D-A79F-74BAB75FCB84}"/>
              </a:ext>
            </a:extLst>
          </p:cNvPr>
          <p:cNvGrpSpPr/>
          <p:nvPr/>
        </p:nvGrpSpPr>
        <p:grpSpPr>
          <a:xfrm>
            <a:off x="137900" y="148555"/>
            <a:ext cx="1657849" cy="409819"/>
            <a:chOff x="137900" y="148555"/>
            <a:chExt cx="1527162" cy="40981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86D82BF-E093-4E96-BD5A-7EF4C72A090A}"/>
                </a:ext>
              </a:extLst>
            </p:cNvPr>
            <p:cNvSpPr/>
            <p:nvPr/>
          </p:nvSpPr>
          <p:spPr>
            <a:xfrm>
              <a:off x="137900" y="148555"/>
              <a:ext cx="1527162" cy="40981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7669C8BD-53FB-45EE-B62E-E53F1ED99874}"/>
                </a:ext>
              </a:extLst>
            </p:cNvPr>
            <p:cNvSpPr txBox="1"/>
            <p:nvPr/>
          </p:nvSpPr>
          <p:spPr>
            <a:xfrm>
              <a:off x="617334" y="240572"/>
              <a:ext cx="1047727" cy="22578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Adobe Arabic" panose="02040503050201020203" pitchFamily="18" charset="-78"/>
                </a:rPr>
                <a:t>Economy</a:t>
              </a:r>
            </a:p>
          </p:txBody>
        </p:sp>
      </p:grpSp>
      <p:pic>
        <p:nvPicPr>
          <p:cNvPr id="16" name="Graphic 15" descr="Dollar with solid fill">
            <a:extLst>
              <a:ext uri="{FF2B5EF4-FFF2-40B4-BE49-F238E27FC236}">
                <a16:creationId xmlns:a16="http://schemas.microsoft.com/office/drawing/2014/main" id="{A884C431-2C00-45DD-8A0B-4D379B62C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470" y="164137"/>
            <a:ext cx="406373" cy="406373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586799CB-C461-4267-A785-C1C8F2730EB1}"/>
              </a:ext>
            </a:extLst>
          </p:cNvPr>
          <p:cNvSpPr txBox="1">
            <a:spLocks/>
          </p:cNvSpPr>
          <p:nvPr/>
        </p:nvSpPr>
        <p:spPr>
          <a:xfrm>
            <a:off x="217375" y="6615659"/>
            <a:ext cx="4188823" cy="2199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Data Snapshot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2FAB8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// NIRPC</a:t>
            </a:r>
            <a:endParaRPr kumimoji="0" lang="en-US" sz="1000" b="0" i="1" u="none" strike="noStrike" kern="1200" cap="none" spc="-150" normalizeH="0" baseline="0" noProof="0" dirty="0">
              <a:ln>
                <a:noFill/>
              </a:ln>
              <a:solidFill>
                <a:srgbClr val="2FAB8B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5B5EC0EA-4167-4530-8393-D086878C8CDF}"/>
              </a:ext>
            </a:extLst>
          </p:cNvPr>
          <p:cNvSpPr txBox="1"/>
          <p:nvPr/>
        </p:nvSpPr>
        <p:spPr>
          <a:xfrm>
            <a:off x="3382178" y="6581473"/>
            <a:ext cx="8809822" cy="276527"/>
          </a:xfrm>
          <a:prstGeom prst="rect">
            <a:avLst/>
          </a:prstGeom>
        </p:spPr>
        <p:txBody>
          <a:bodyPr/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7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7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7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7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7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7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7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7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704020202020204" pitchFamily="34" charset="0"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Source: Lightcast– 2024.4 (QCEW + non-QCEW + Self-employed + Proprietorships)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E37BBC-4739-4974-8343-5E8D022356C3}"/>
              </a:ext>
            </a:extLst>
          </p:cNvPr>
          <p:cNvSpPr txBox="1"/>
          <p:nvPr/>
        </p:nvSpPr>
        <p:spPr>
          <a:xfrm>
            <a:off x="2798496" y="208746"/>
            <a:ext cx="893087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Key Economic Indicators in NIRPC,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Chicago Metro Area,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Indiana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97B02113-7450-4F4E-A567-33FE63DD7519}"/>
              </a:ext>
            </a:extLst>
          </p:cNvPr>
          <p:cNvGrpSpPr/>
          <p:nvPr/>
        </p:nvGrpSpPr>
        <p:grpSpPr>
          <a:xfrm>
            <a:off x="137899" y="148555"/>
            <a:ext cx="3330141" cy="409819"/>
            <a:chOff x="137899" y="148555"/>
            <a:chExt cx="3330141" cy="40981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3119980-BDB8-4015-9208-6AD51F02B8A2}"/>
                </a:ext>
              </a:extLst>
            </p:cNvPr>
            <p:cNvSpPr/>
            <p:nvPr/>
          </p:nvSpPr>
          <p:spPr>
            <a:xfrm>
              <a:off x="137899" y="148555"/>
              <a:ext cx="2125010" cy="40981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" name="Title 1">
              <a:extLst>
                <a:ext uri="{FF2B5EF4-FFF2-40B4-BE49-F238E27FC236}">
                  <a16:creationId xmlns:a16="http://schemas.microsoft.com/office/drawing/2014/main" id="{DE0ED888-4171-4527-8BAA-CA84E29B7F36}"/>
                </a:ext>
              </a:extLst>
            </p:cNvPr>
            <p:cNvSpPr txBox="1">
              <a:spLocks/>
            </p:cNvSpPr>
            <p:nvPr/>
          </p:nvSpPr>
          <p:spPr>
            <a:xfrm>
              <a:off x="624319" y="243024"/>
              <a:ext cx="2843721" cy="24845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46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46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Adobe Arabic" panose="02040503050201020203" pitchFamily="18" charset="-78"/>
                </a:rPr>
                <a:t>Cluster Analysis</a:t>
              </a:r>
            </a:p>
            <a:p>
              <a:pPr marL="0" marR="0" lvl="0" indent="0" algn="l" defTabSz="914446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Adobe Arabic" panose="02040503050201020203" pitchFamily="18" charset="-78"/>
                </a:rPr>
                <a:t> 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974F929F-C6DC-4E22-BB1A-538A2917B03F}"/>
              </a:ext>
            </a:extLst>
          </p:cNvPr>
          <p:cNvSpPr txBox="1"/>
          <p:nvPr/>
        </p:nvSpPr>
        <p:spPr>
          <a:xfrm>
            <a:off x="11336936" y="82453"/>
            <a:ext cx="784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4B517-158F-4483-9C40-A904D44BEA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5859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5859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B18BDE74-C7E6-4B1F-A3DC-D5220469A3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0" y="6637048"/>
            <a:ext cx="128718" cy="128718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9808BFA-3021-4129-A2A2-9634B06D595D}"/>
              </a:ext>
            </a:extLst>
          </p:cNvPr>
          <p:cNvCxnSpPr/>
          <p:nvPr/>
        </p:nvCxnSpPr>
        <p:spPr>
          <a:xfrm>
            <a:off x="1097914" y="3642528"/>
            <a:ext cx="152925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83A63E-1582-49A9-BBC4-81048B8741AF}"/>
              </a:ext>
            </a:extLst>
          </p:cNvPr>
          <p:cNvCxnSpPr/>
          <p:nvPr/>
        </p:nvCxnSpPr>
        <p:spPr>
          <a:xfrm>
            <a:off x="9650686" y="3788742"/>
            <a:ext cx="152925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13434F44-AF77-8F45-875F-E525C6E17642}"/>
              </a:ext>
            </a:extLst>
          </p:cNvPr>
          <p:cNvSpPr txBox="1">
            <a:spLocks/>
          </p:cNvSpPr>
          <p:nvPr/>
        </p:nvSpPr>
        <p:spPr>
          <a:xfrm>
            <a:off x="217375" y="6615659"/>
            <a:ext cx="4188823" cy="2199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Data Snapshot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2FAB8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// </a:t>
            </a:r>
            <a:r>
              <a:rPr lang="en-US" sz="1000" dirty="0">
                <a:solidFill>
                  <a:srgbClr val="2FAB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NIRPC</a:t>
            </a:r>
            <a:endParaRPr kumimoji="0" lang="en-US" sz="1000" b="0" u="none" strike="noStrike" kern="1200" cap="none" spc="-150" normalizeH="0" baseline="0" noProof="0" dirty="0">
              <a:ln>
                <a:noFill/>
              </a:ln>
              <a:solidFill>
                <a:srgbClr val="2FAB8B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8" name="Graphic 17" descr="Factory with solid fill">
            <a:extLst>
              <a:ext uri="{FF2B5EF4-FFF2-40B4-BE49-F238E27FC236}">
                <a16:creationId xmlns:a16="http://schemas.microsoft.com/office/drawing/2014/main" id="{E2B7D0B3-FD17-4C71-AA01-0F605C0C9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533" y="154542"/>
            <a:ext cx="352425" cy="352425"/>
          </a:xfrm>
          <a:prstGeom prst="rect">
            <a:avLst/>
          </a:prstGeo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AE4F679F-3A5F-4847-99F5-A6269542E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314" y="1008542"/>
            <a:ext cx="11125199" cy="51569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Local and regional concentrations of competitive businesses and industries that</a:t>
            </a:r>
            <a:r>
              <a:rPr lang="en-US" dirty="0"/>
              <a:t> </a:t>
            </a:r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Buy and sell </a:t>
            </a:r>
            <a:r>
              <a:rPr lang="en-US" sz="2000" dirty="0"/>
              <a:t>from each other</a:t>
            </a:r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Use similar or </a:t>
            </a:r>
            <a:r>
              <a:rPr lang="en-US" sz="2000" b="1" dirty="0"/>
              <a:t>complementary technologies</a:t>
            </a:r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Share a </a:t>
            </a:r>
            <a:r>
              <a:rPr lang="en-US" sz="2000" b="1" dirty="0"/>
              <a:t>labor pool </a:t>
            </a:r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Share </a:t>
            </a:r>
            <a:r>
              <a:rPr lang="en-US" sz="2000" b="1" dirty="0"/>
              <a:t>supply chains</a:t>
            </a:r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 Share, leverage and promote </a:t>
            </a:r>
            <a:r>
              <a:rPr lang="en-US" sz="2000" b="1" dirty="0"/>
              <a:t>innovation</a:t>
            </a:r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Include supporting </a:t>
            </a:r>
            <a:r>
              <a:rPr lang="en-US" sz="2000" b="1" dirty="0"/>
              <a:t>services</a:t>
            </a:r>
            <a:r>
              <a:rPr lang="en-US" sz="2000" dirty="0"/>
              <a:t> and specialized </a:t>
            </a:r>
            <a:r>
              <a:rPr lang="en-US" sz="2000" b="1" dirty="0"/>
              <a:t>infrastructure</a:t>
            </a:r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Include high and low-value added </a:t>
            </a:r>
            <a:r>
              <a:rPr lang="en-US" sz="2000" b="1" dirty="0"/>
              <a:t>employment</a:t>
            </a:r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Have career pathways available in the talent </a:t>
            </a:r>
            <a:r>
              <a:rPr lang="en-US" sz="2000" b="1" dirty="0"/>
              <a:t>ecosystem</a:t>
            </a:r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Produce for </a:t>
            </a:r>
            <a:r>
              <a:rPr lang="en-US" sz="2000" b="1" dirty="0"/>
              <a:t>exports</a:t>
            </a:r>
            <a:r>
              <a:rPr lang="en-US" sz="2000" dirty="0"/>
              <a:t> outside the region</a:t>
            </a:r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Drive regional economic </a:t>
            </a:r>
            <a:r>
              <a:rPr lang="en-US" sz="2000" b="1" dirty="0"/>
              <a:t>growth and wealth creation </a:t>
            </a:r>
          </a:p>
          <a:p>
            <a:pPr>
              <a:lnSpc>
                <a:spcPct val="130000"/>
              </a:lnSpc>
              <a:defRPr/>
            </a:pPr>
            <a:endParaRPr lang="en-US" dirty="0"/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31202C95-18F9-4D71-961C-8F7784136404}"/>
              </a:ext>
            </a:extLst>
          </p:cNvPr>
          <p:cNvSpPr txBox="1">
            <a:spLocks/>
          </p:cNvSpPr>
          <p:nvPr/>
        </p:nvSpPr>
        <p:spPr>
          <a:xfrm>
            <a:off x="1939835" y="48483"/>
            <a:ext cx="9552709" cy="10665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What are industry clusters?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3EF4B7B2-2923-41AF-98D5-8B1E9A6CD902}"/>
              </a:ext>
            </a:extLst>
          </p:cNvPr>
          <p:cNvSpPr txBox="1">
            <a:spLocks/>
          </p:cNvSpPr>
          <p:nvPr/>
        </p:nvSpPr>
        <p:spPr>
          <a:xfrm>
            <a:off x="8484104" y="6501399"/>
            <a:ext cx="37005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Economic Clusters for the 21</a:t>
            </a:r>
            <a:r>
              <a:rPr lang="en-US" baseline="30000" dirty="0">
                <a:solidFill>
                  <a:schemeClr val="tx2"/>
                </a:solidFill>
              </a:rPr>
              <a:t>st</a:t>
            </a:r>
            <a:r>
              <a:rPr lang="en-US" dirty="0">
                <a:solidFill>
                  <a:schemeClr val="tx2"/>
                </a:solidFill>
              </a:rPr>
              <a:t> Century  |  </a:t>
            </a:r>
            <a:fld id="{3086EA1D-707D-B54C-8FFB-433BD1A27D0B}" type="slidenum">
              <a:rPr lang="en-US" smtClean="0">
                <a:solidFill>
                  <a:schemeClr val="tx2"/>
                </a:solidFill>
              </a:rPr>
              <a:pPr/>
              <a:t>6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70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4BCA8B0-7B0E-4630-BC07-0644E8F5E0F0}"/>
              </a:ext>
            </a:extLst>
          </p:cNvPr>
          <p:cNvSpPr/>
          <p:nvPr/>
        </p:nvSpPr>
        <p:spPr>
          <a:xfrm>
            <a:off x="956390" y="1918901"/>
            <a:ext cx="9929072" cy="41546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149511" y="2094459"/>
            <a:ext cx="4701090" cy="3908478"/>
          </a:xfrm>
          <a:noFill/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Calibri" panose="020F0502020204030204" pitchFamily="34" charset="0"/>
              </a:rPr>
              <a:t>Primary Metal Manufacturing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Calibri" panose="020F0502020204030204" pitchFamily="34" charset="0"/>
              </a:rPr>
              <a:t>Transportation Equipment Manufacturing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Calibri" panose="020F0502020204030204" pitchFamily="34" charset="0"/>
              </a:rPr>
              <a:t>Glass &amp; Ceramics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Calibri" panose="020F0502020204030204" pitchFamily="34" charset="0"/>
              </a:rPr>
              <a:t>Advanced Materials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Calibri" panose="020F0502020204030204" pitchFamily="34" charset="0"/>
              </a:rPr>
              <a:t>Chemicals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Calibri" panose="020F0502020204030204" pitchFamily="34" charset="0"/>
              </a:rPr>
              <a:t>Agri. &amp; Food Processing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Calibri" panose="020F0502020204030204" pitchFamily="34" charset="0"/>
              </a:rPr>
              <a:t>Fabricated Metal Product Manufacturing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Calibri" panose="020F0502020204030204" pitchFamily="34" charset="0"/>
              </a:rPr>
              <a:t>Machinery Manufacturing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Calibri" panose="020F0502020204030204" pitchFamily="34" charset="0"/>
              </a:rPr>
              <a:t>Forest &amp; Wood Product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Calibri" panose="020F0502020204030204" pitchFamily="34" charset="0"/>
              </a:rPr>
              <a:t>Trans &amp; Log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Calibri" panose="020F0502020204030204" pitchFamily="34" charset="0"/>
              </a:rPr>
              <a:t>Arts &amp; Entertainment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918A927-5196-43EF-9ACA-05B0B6287AB7}"/>
              </a:ext>
            </a:extLst>
          </p:cNvPr>
          <p:cNvSpPr txBox="1"/>
          <p:nvPr/>
        </p:nvSpPr>
        <p:spPr>
          <a:xfrm>
            <a:off x="2451689" y="910044"/>
            <a:ext cx="69376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List of Clusters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7B02113-7450-4F4E-A567-33FE63DD7519}"/>
              </a:ext>
            </a:extLst>
          </p:cNvPr>
          <p:cNvGrpSpPr/>
          <p:nvPr/>
        </p:nvGrpSpPr>
        <p:grpSpPr>
          <a:xfrm>
            <a:off x="137899" y="148555"/>
            <a:ext cx="3330141" cy="409819"/>
            <a:chOff x="137899" y="148555"/>
            <a:chExt cx="3330141" cy="40981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3119980-BDB8-4015-9208-6AD51F02B8A2}"/>
                </a:ext>
              </a:extLst>
            </p:cNvPr>
            <p:cNvSpPr/>
            <p:nvPr/>
          </p:nvSpPr>
          <p:spPr>
            <a:xfrm>
              <a:off x="137899" y="148555"/>
              <a:ext cx="2125010" cy="40981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" name="Title 1">
              <a:extLst>
                <a:ext uri="{FF2B5EF4-FFF2-40B4-BE49-F238E27FC236}">
                  <a16:creationId xmlns:a16="http://schemas.microsoft.com/office/drawing/2014/main" id="{DE0ED888-4171-4527-8BAA-CA84E29B7F36}"/>
                </a:ext>
              </a:extLst>
            </p:cNvPr>
            <p:cNvSpPr txBox="1">
              <a:spLocks/>
            </p:cNvSpPr>
            <p:nvPr/>
          </p:nvSpPr>
          <p:spPr>
            <a:xfrm>
              <a:off x="624319" y="243024"/>
              <a:ext cx="2843721" cy="24845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46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46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Adobe Arabic" panose="02040503050201020203" pitchFamily="18" charset="-78"/>
                </a:rPr>
                <a:t>Cluster Analysis</a:t>
              </a:r>
            </a:p>
            <a:p>
              <a:pPr marL="0" marR="0" lvl="0" indent="0" algn="l" defTabSz="914446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Adobe Arabic" panose="02040503050201020203" pitchFamily="18" charset="-78"/>
                </a:rPr>
                <a:t> 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974F929F-C6DC-4E22-BB1A-538A2917B03F}"/>
              </a:ext>
            </a:extLst>
          </p:cNvPr>
          <p:cNvSpPr txBox="1"/>
          <p:nvPr/>
        </p:nvSpPr>
        <p:spPr>
          <a:xfrm>
            <a:off x="11336936" y="82453"/>
            <a:ext cx="784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4B517-158F-4483-9C40-A904D44BEA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5859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5859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B18BDE74-C7E6-4B1F-A3DC-D5220469A3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0" y="6637048"/>
            <a:ext cx="128718" cy="128718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9808BFA-3021-4129-A2A2-9634B06D595D}"/>
              </a:ext>
            </a:extLst>
          </p:cNvPr>
          <p:cNvCxnSpPr/>
          <p:nvPr/>
        </p:nvCxnSpPr>
        <p:spPr>
          <a:xfrm>
            <a:off x="1097914" y="3642528"/>
            <a:ext cx="152925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83A63E-1582-49A9-BBC4-81048B8741AF}"/>
              </a:ext>
            </a:extLst>
          </p:cNvPr>
          <p:cNvCxnSpPr/>
          <p:nvPr/>
        </p:nvCxnSpPr>
        <p:spPr>
          <a:xfrm>
            <a:off x="9650686" y="3788742"/>
            <a:ext cx="152925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3"/>
          <p:cNvSpPr txBox="1">
            <a:spLocks/>
          </p:cNvSpPr>
          <p:nvPr/>
        </p:nvSpPr>
        <p:spPr>
          <a:xfrm>
            <a:off x="6275281" y="2042000"/>
            <a:ext cx="4555096" cy="3908478"/>
          </a:xfrm>
          <a:noFill/>
        </p:spPr>
        <p:txBody>
          <a:bodyPr/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740" marR="0" lvl="0" indent="-20574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Mining</a:t>
            </a:r>
          </a:p>
          <a:p>
            <a:pPr marL="205740" marR="0" lvl="0" indent="-20574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Biomedical/Biotech</a:t>
            </a:r>
          </a:p>
          <a:p>
            <a:pPr marL="205740" marR="0" lvl="0" indent="-20574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Energy</a:t>
            </a:r>
          </a:p>
          <a:p>
            <a:pPr marL="205740" marR="0" lvl="0" indent="-20574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Apparel &amp; Textiles</a:t>
            </a:r>
          </a:p>
          <a:p>
            <a:pPr marL="205740" marR="0" lvl="0" indent="-20574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Edu.&amp; Knowledge</a:t>
            </a:r>
          </a:p>
          <a:p>
            <a:pPr marL="205740" marR="0" lvl="0" indent="-20574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Printing &amp; Publishing</a:t>
            </a:r>
          </a:p>
          <a:p>
            <a:pPr marL="205740" marR="0" lvl="0" indent="-20574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Defense &amp; Security</a:t>
            </a:r>
          </a:p>
          <a:p>
            <a:pPr marL="205740" marR="0" lvl="0" indent="-20574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Business &amp; Financial</a:t>
            </a:r>
          </a:p>
          <a:p>
            <a:pPr marL="205740" marR="0" lvl="0" indent="-20574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IT &amp; Telecommunication</a:t>
            </a:r>
          </a:p>
          <a:p>
            <a:pPr marL="205740" marR="0" lvl="0" indent="-20574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Electrical Equip, Appliance &amp; Component Manufacturing.</a:t>
            </a:r>
          </a:p>
          <a:p>
            <a:pPr marL="205740" marR="0" lvl="0" indent="-20574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Computer &amp; Electronic Product Manufacturing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1" indent="0" algn="l" defTabSz="82296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208B9C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5948" y="1415735"/>
            <a:ext cx="10440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08B9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There are 22 clusters developed by the PCRD that are used to determine the regional economic assets of the region.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3434F44-AF77-8F45-875F-E525C6E17642}"/>
              </a:ext>
            </a:extLst>
          </p:cNvPr>
          <p:cNvSpPr txBox="1">
            <a:spLocks/>
          </p:cNvSpPr>
          <p:nvPr/>
        </p:nvSpPr>
        <p:spPr>
          <a:xfrm>
            <a:off x="217375" y="6615659"/>
            <a:ext cx="4188823" cy="2199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Data Snapshot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2FAB8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//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FAB8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NIRPC</a:t>
            </a:r>
            <a:endParaRPr kumimoji="0" lang="en-US" sz="1000" b="0" i="1" u="none" strike="noStrike" kern="1200" cap="none" spc="-150" normalizeH="0" baseline="0" noProof="0" dirty="0">
              <a:ln>
                <a:noFill/>
              </a:ln>
              <a:solidFill>
                <a:srgbClr val="2FAB8B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8" name="Graphic 17" descr="Factory with solid fill">
            <a:extLst>
              <a:ext uri="{FF2B5EF4-FFF2-40B4-BE49-F238E27FC236}">
                <a16:creationId xmlns:a16="http://schemas.microsoft.com/office/drawing/2014/main" id="{E2B7D0B3-FD17-4C71-AA01-0F605C0C9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533" y="154542"/>
            <a:ext cx="3524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71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376218" y="1770767"/>
            <a:ext cx="9494982" cy="4835958"/>
            <a:chOff x="1376218" y="1770767"/>
            <a:chExt cx="9494982" cy="4835958"/>
          </a:xfrm>
        </p:grpSpPr>
        <p:sp>
          <p:nvSpPr>
            <p:cNvPr id="2" name="Rectangle 1"/>
            <p:cNvSpPr/>
            <p:nvPr/>
          </p:nvSpPr>
          <p:spPr>
            <a:xfrm>
              <a:off x="1634836" y="1801091"/>
              <a:ext cx="9079346" cy="4581236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2F2F5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376218" y="1770767"/>
              <a:ext cx="9494982" cy="4835958"/>
              <a:chOff x="1376218" y="1770767"/>
              <a:chExt cx="9494982" cy="4835958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7117526" y="1954347"/>
                <a:ext cx="3281311" cy="172354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5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This quadrant contains clusters that are more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5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concentrated in the region and are also growing. These clusters are strengths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5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that can help a region stand out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5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from the competition. Small,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5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high-growth clusters can be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5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expected to become more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5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dominant over time.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702312" y="4297356"/>
                <a:ext cx="3716306" cy="172354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5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This quadrant contains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5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clusters that are under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5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represented in the region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5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but are growing, often quickly.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5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If growth trends continue, these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5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clusters will eventually move into the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5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top right quadrant. Clusters in this quadrant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5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are considered emerging strengths for the region.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785046" y="4093144"/>
                <a:ext cx="3592255" cy="1938992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5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This quadrant contains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5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clusters that are under-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5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represented in the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5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region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5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5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(low concentration) and are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5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also losing jobs. Clusters in this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5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region may indicate a gap in the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5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workforce pipeline if local industries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5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anticipate a future need. In general, clusters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5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in this quadrant show a lack of competitiveness. 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843469" y="1980535"/>
                <a:ext cx="3933953" cy="172354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5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This quadrant contains clusters that are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5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more concentrated in the region but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5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are declining (negative growth).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5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These clusters typically fall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5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into the lower quadrant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5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as job losses cause a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5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decline in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5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concentration.        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9808BFA-3021-4129-A2A2-9634B06D595D}"/>
                  </a:ext>
                </a:extLst>
              </p:cNvPr>
              <p:cNvCxnSpPr/>
              <p:nvPr/>
            </p:nvCxnSpPr>
            <p:spPr>
              <a:xfrm flipH="1">
                <a:off x="6022905" y="1770767"/>
                <a:ext cx="15795" cy="4835958"/>
              </a:xfrm>
              <a:prstGeom prst="line">
                <a:avLst/>
              </a:prstGeom>
              <a:ln w="76200">
                <a:solidFill>
                  <a:srgbClr val="F2F2F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9808BFA-3021-4129-A2A2-9634B06D595D}"/>
                  </a:ext>
                </a:extLst>
              </p:cNvPr>
              <p:cNvCxnSpPr/>
              <p:nvPr/>
            </p:nvCxnSpPr>
            <p:spPr>
              <a:xfrm>
                <a:off x="1376218" y="3940549"/>
                <a:ext cx="9494982" cy="23360"/>
              </a:xfrm>
              <a:prstGeom prst="line">
                <a:avLst/>
              </a:prstGeom>
              <a:ln w="57150">
                <a:solidFill>
                  <a:srgbClr val="F2F2F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974F929F-C6DC-4E22-BB1A-538A2917B03F}"/>
              </a:ext>
            </a:extLst>
          </p:cNvPr>
          <p:cNvSpPr txBox="1"/>
          <p:nvPr/>
        </p:nvSpPr>
        <p:spPr>
          <a:xfrm>
            <a:off x="11336936" y="82453"/>
            <a:ext cx="784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4B517-158F-4483-9C40-A904D44BEA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5859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5859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B18BDE74-C7E6-4B1F-A3DC-D5220469A3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0" y="6637048"/>
            <a:ext cx="128718" cy="128718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2918A927-5196-43EF-9ACA-05B0B6287AB7}"/>
              </a:ext>
            </a:extLst>
          </p:cNvPr>
          <p:cNvSpPr txBox="1"/>
          <p:nvPr/>
        </p:nvSpPr>
        <p:spPr>
          <a:xfrm>
            <a:off x="770670" y="882669"/>
            <a:ext cx="676913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How to interpret cluster data results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B27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graph’s four quadrants tell a different story for each cluster.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7B02113-7450-4F4E-A567-33FE63DD7519}"/>
              </a:ext>
            </a:extLst>
          </p:cNvPr>
          <p:cNvGrpSpPr/>
          <p:nvPr/>
        </p:nvGrpSpPr>
        <p:grpSpPr>
          <a:xfrm>
            <a:off x="137899" y="148555"/>
            <a:ext cx="3330141" cy="409819"/>
            <a:chOff x="137899" y="148555"/>
            <a:chExt cx="3330141" cy="409819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3119980-BDB8-4015-9208-6AD51F02B8A2}"/>
                </a:ext>
              </a:extLst>
            </p:cNvPr>
            <p:cNvSpPr/>
            <p:nvPr/>
          </p:nvSpPr>
          <p:spPr>
            <a:xfrm>
              <a:off x="137899" y="148555"/>
              <a:ext cx="2125010" cy="40981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8" name="Title 1">
              <a:extLst>
                <a:ext uri="{FF2B5EF4-FFF2-40B4-BE49-F238E27FC236}">
                  <a16:creationId xmlns:a16="http://schemas.microsoft.com/office/drawing/2014/main" id="{DE0ED888-4171-4527-8BAA-CA84E29B7F36}"/>
                </a:ext>
              </a:extLst>
            </p:cNvPr>
            <p:cNvSpPr txBox="1">
              <a:spLocks/>
            </p:cNvSpPr>
            <p:nvPr/>
          </p:nvSpPr>
          <p:spPr>
            <a:xfrm>
              <a:off x="624319" y="243024"/>
              <a:ext cx="2843721" cy="24845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46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46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Adobe Arabic" panose="02040503050201020203" pitchFamily="18" charset="-78"/>
                </a:rPr>
                <a:t>Cluster Analysis</a:t>
              </a:r>
            </a:p>
            <a:p>
              <a:pPr marL="0" marR="0" lvl="0" indent="0" algn="l" defTabSz="914446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Adobe Arabic" panose="02040503050201020203" pitchFamily="18" charset="-78"/>
                </a:rPr>
                <a:t> 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 flipH="1">
            <a:off x="3917102" y="1858916"/>
            <a:ext cx="4576963" cy="4370725"/>
            <a:chOff x="2284715" y="1938013"/>
            <a:chExt cx="4576963" cy="4370725"/>
          </a:xfrm>
        </p:grpSpPr>
        <p:grpSp>
          <p:nvGrpSpPr>
            <p:cNvPr id="39" name="Group 38"/>
            <p:cNvGrpSpPr/>
            <p:nvPr/>
          </p:nvGrpSpPr>
          <p:grpSpPr>
            <a:xfrm>
              <a:off x="2284715" y="1938013"/>
              <a:ext cx="4576963" cy="4370725"/>
              <a:chOff x="1952625" y="1357244"/>
              <a:chExt cx="4963772" cy="4965769"/>
            </a:xfrm>
          </p:grpSpPr>
          <p:sp>
            <p:nvSpPr>
              <p:cNvPr id="60" name="Freeform 8"/>
              <p:cNvSpPr>
                <a:spLocks noChangeAspect="1"/>
              </p:cNvSpPr>
              <p:nvPr/>
            </p:nvSpPr>
            <p:spPr bwMode="auto">
              <a:xfrm>
                <a:off x="2261601" y="3873873"/>
                <a:ext cx="2186332" cy="2172938"/>
              </a:xfrm>
              <a:custGeom>
                <a:avLst/>
                <a:gdLst/>
                <a:ahLst/>
                <a:cxnLst>
                  <a:cxn ang="0">
                    <a:pos x="622" y="0"/>
                  </a:cxn>
                  <a:cxn ang="0">
                    <a:pos x="622" y="618"/>
                  </a:cxn>
                  <a:cxn ang="0">
                    <a:pos x="0" y="0"/>
                  </a:cxn>
                  <a:cxn ang="0">
                    <a:pos x="622" y="0"/>
                  </a:cxn>
                </a:cxnLst>
                <a:rect l="0" t="0" r="r" b="b"/>
                <a:pathLst>
                  <a:path w="622" h="618">
                    <a:moveTo>
                      <a:pt x="622" y="0"/>
                    </a:moveTo>
                    <a:cubicBezTo>
                      <a:pt x="622" y="618"/>
                      <a:pt x="622" y="618"/>
                      <a:pt x="622" y="618"/>
                    </a:cubicBezTo>
                    <a:cubicBezTo>
                      <a:pt x="280" y="618"/>
                      <a:pt x="2" y="342"/>
                      <a:pt x="0" y="0"/>
                    </a:cubicBez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AC6C8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25400" dir="5400000" algn="t" rotWithShape="0">
                  <a:prstClr val="black">
                    <a:alpha val="28000"/>
                  </a:prstClr>
                </a:outerShdw>
              </a:effectLst>
            </p:spPr>
            <p:txBody>
              <a:bodyPr lIns="82124" tIns="41061" rIns="82124" bIns="41061" anchor="ctr"/>
              <a:lstStyle/>
              <a:p>
                <a:pPr marL="0" marR="0" lvl="0" indent="0" algn="ctr" defTabSz="81438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A091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" name="Freeform 9"/>
              <p:cNvSpPr>
                <a:spLocks noChangeAspect="1"/>
              </p:cNvSpPr>
              <p:nvPr/>
            </p:nvSpPr>
            <p:spPr bwMode="auto">
              <a:xfrm>
                <a:off x="2253718" y="1667659"/>
                <a:ext cx="2186332" cy="2201215"/>
              </a:xfrm>
              <a:custGeom>
                <a:avLst/>
                <a:gdLst>
                  <a:gd name="T0" fmla="*/ 622 w 622"/>
                  <a:gd name="T1" fmla="*/ 0 h 626"/>
                  <a:gd name="T2" fmla="*/ 622 w 622"/>
                  <a:gd name="T3" fmla="*/ 626 h 626"/>
                  <a:gd name="T4" fmla="*/ 0 w 622"/>
                  <a:gd name="T5" fmla="*/ 626 h 626"/>
                  <a:gd name="T6" fmla="*/ 0 w 622"/>
                  <a:gd name="T7" fmla="*/ 622 h 626"/>
                  <a:gd name="T8" fmla="*/ 622 w 622"/>
                  <a:gd name="T9" fmla="*/ 0 h 6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2" h="626">
                    <a:moveTo>
                      <a:pt x="622" y="0"/>
                    </a:moveTo>
                    <a:cubicBezTo>
                      <a:pt x="622" y="626"/>
                      <a:pt x="622" y="626"/>
                      <a:pt x="622" y="626"/>
                    </a:cubicBezTo>
                    <a:cubicBezTo>
                      <a:pt x="0" y="626"/>
                      <a:pt x="0" y="626"/>
                      <a:pt x="0" y="626"/>
                    </a:cubicBezTo>
                    <a:cubicBezTo>
                      <a:pt x="0" y="622"/>
                      <a:pt x="0" y="622"/>
                      <a:pt x="0" y="622"/>
                    </a:cubicBezTo>
                    <a:cubicBezTo>
                      <a:pt x="0" y="278"/>
                      <a:pt x="278" y="0"/>
                      <a:pt x="622" y="0"/>
                    </a:cubicBezTo>
                    <a:close/>
                  </a:path>
                </a:pathLst>
              </a:custGeom>
              <a:solidFill>
                <a:srgbClr val="DA727E"/>
              </a:solidFill>
              <a:ln w="9525" cap="flat" cmpd="sng" algn="ctr">
                <a:solidFill>
                  <a:srgbClr val="DA727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82124" tIns="41061" rIns="82124" bIns="4106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A091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" name="Freeform 6"/>
              <p:cNvSpPr>
                <a:spLocks noChangeAspect="1"/>
              </p:cNvSpPr>
              <p:nvPr/>
            </p:nvSpPr>
            <p:spPr bwMode="auto">
              <a:xfrm>
                <a:off x="4432246" y="1673766"/>
                <a:ext cx="2187820" cy="2201214"/>
              </a:xfrm>
              <a:custGeom>
                <a:avLst/>
                <a:gdLst>
                  <a:gd name="T0" fmla="*/ 622 w 622"/>
                  <a:gd name="T1" fmla="*/ 622 h 626"/>
                  <a:gd name="T2" fmla="*/ 622 w 622"/>
                  <a:gd name="T3" fmla="*/ 626 h 626"/>
                  <a:gd name="T4" fmla="*/ 0 w 622"/>
                  <a:gd name="T5" fmla="*/ 626 h 626"/>
                  <a:gd name="T6" fmla="*/ 0 w 622"/>
                  <a:gd name="T7" fmla="*/ 0 h 626"/>
                  <a:gd name="T8" fmla="*/ 622 w 622"/>
                  <a:gd name="T9" fmla="*/ 622 h 6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2" h="626">
                    <a:moveTo>
                      <a:pt x="622" y="622"/>
                    </a:moveTo>
                    <a:cubicBezTo>
                      <a:pt x="622" y="626"/>
                      <a:pt x="622" y="626"/>
                      <a:pt x="622" y="626"/>
                    </a:cubicBezTo>
                    <a:cubicBezTo>
                      <a:pt x="0" y="626"/>
                      <a:pt x="0" y="626"/>
                      <a:pt x="0" y="6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44" y="0"/>
                      <a:pt x="622" y="278"/>
                      <a:pt x="622" y="622"/>
                    </a:cubicBezTo>
                    <a:close/>
                  </a:path>
                </a:pathLst>
              </a:custGeom>
              <a:solidFill>
                <a:srgbClr val="45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82124" tIns="41061" rIns="82124" bIns="4106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A091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63" name="Group 62"/>
              <p:cNvGrpSpPr>
                <a:grpSpLocks noChangeAspect="1"/>
              </p:cNvGrpSpPr>
              <p:nvPr/>
            </p:nvGrpSpPr>
            <p:grpSpPr bwMode="auto">
              <a:xfrm>
                <a:off x="1952625" y="3409328"/>
                <a:ext cx="1055214" cy="1300785"/>
                <a:chOff x="1936750" y="3321862"/>
                <a:chExt cx="1125538" cy="1387475"/>
              </a:xfrm>
            </p:grpSpPr>
            <p:sp>
              <p:nvSpPr>
                <p:cNvPr id="74" name="Freeform 10"/>
                <p:cNvSpPr>
                  <a:spLocks/>
                </p:cNvSpPr>
                <p:nvPr/>
              </p:nvSpPr>
              <p:spPr bwMode="auto">
                <a:xfrm>
                  <a:off x="1936750" y="3321862"/>
                  <a:ext cx="1125538" cy="1387475"/>
                </a:xfrm>
                <a:custGeom>
                  <a:avLst/>
                  <a:gdLst/>
                  <a:ahLst/>
                  <a:cxnLst>
                    <a:cxn ang="0">
                      <a:pos x="267" y="312"/>
                    </a:cxn>
                    <a:cxn ang="0">
                      <a:pos x="206" y="152"/>
                    </a:cxn>
                    <a:cxn ang="0">
                      <a:pos x="300" y="152"/>
                    </a:cxn>
                    <a:cxn ang="0">
                      <a:pos x="150" y="0"/>
                    </a:cxn>
                    <a:cxn ang="0">
                      <a:pos x="0" y="152"/>
                    </a:cxn>
                    <a:cxn ang="0">
                      <a:pos x="82" y="152"/>
                    </a:cxn>
                    <a:cxn ang="0">
                      <a:pos x="139" y="370"/>
                    </a:cxn>
                  </a:cxnLst>
                  <a:rect l="0" t="0" r="r" b="b"/>
                  <a:pathLst>
                    <a:path w="300" h="370">
                      <a:moveTo>
                        <a:pt x="267" y="312"/>
                      </a:moveTo>
                      <a:cubicBezTo>
                        <a:pt x="233" y="265"/>
                        <a:pt x="211" y="211"/>
                        <a:pt x="206" y="152"/>
                      </a:cubicBezTo>
                      <a:cubicBezTo>
                        <a:pt x="300" y="152"/>
                        <a:pt x="300" y="152"/>
                        <a:pt x="300" y="152"/>
                      </a:cubicBezTo>
                      <a:cubicBezTo>
                        <a:pt x="150" y="0"/>
                        <a:pt x="150" y="0"/>
                        <a:pt x="150" y="0"/>
                      </a:cubicBezTo>
                      <a:cubicBezTo>
                        <a:pt x="0" y="152"/>
                        <a:pt x="0" y="152"/>
                        <a:pt x="0" y="152"/>
                      </a:cubicBezTo>
                      <a:cubicBezTo>
                        <a:pt x="82" y="152"/>
                        <a:pt x="82" y="152"/>
                        <a:pt x="82" y="152"/>
                      </a:cubicBezTo>
                      <a:cubicBezTo>
                        <a:pt x="88" y="229"/>
                        <a:pt x="107" y="303"/>
                        <a:pt x="139" y="370"/>
                      </a:cubicBezTo>
                    </a:path>
                  </a:pathLst>
                </a:custGeom>
                <a:solidFill>
                  <a:srgbClr val="AC6C82"/>
                </a:solidFill>
                <a:ln w="9525" cap="flat" cmpd="sng" algn="ctr">
                  <a:solidFill>
                    <a:srgbClr val="AC6C8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25400" dist="25400" dir="14400000" algn="t" rotWithShape="0">
                    <a:prstClr val="black">
                      <a:alpha val="13000"/>
                    </a:prstClr>
                  </a:outerShdw>
                </a:effectLst>
              </p:spPr>
              <p:txBody>
                <a:bodyPr lIns="82124" tIns="41061" rIns="82124" bIns="41061" anchor="ctr"/>
                <a:lstStyle/>
                <a:p>
                  <a:pPr marL="0" marR="0" lvl="0" indent="0" algn="ctr" defTabSz="814388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18"/>
                <p:cNvSpPr>
                  <a:spLocks/>
                </p:cNvSpPr>
                <p:nvPr/>
              </p:nvSpPr>
              <p:spPr bwMode="auto">
                <a:xfrm>
                  <a:off x="2459038" y="3321862"/>
                  <a:ext cx="603250" cy="1293813"/>
                </a:xfrm>
                <a:custGeom>
                  <a:avLst/>
                  <a:gdLst/>
                  <a:ahLst/>
                  <a:cxnLst>
                    <a:cxn ang="0">
                      <a:pos x="67" y="152"/>
                    </a:cxn>
                    <a:cxn ang="0">
                      <a:pos x="161" y="152"/>
                    </a:cxn>
                    <a:cxn ang="0">
                      <a:pos x="11" y="0"/>
                    </a:cxn>
                    <a:cxn ang="0">
                      <a:pos x="10" y="2"/>
                    </a:cxn>
                    <a:cxn ang="0">
                      <a:pos x="0" y="103"/>
                    </a:cxn>
                    <a:cxn ang="0">
                      <a:pos x="0" y="106"/>
                    </a:cxn>
                    <a:cxn ang="0">
                      <a:pos x="55" y="345"/>
                    </a:cxn>
                    <a:cxn ang="0">
                      <a:pos x="128" y="312"/>
                    </a:cxn>
                    <a:cxn ang="0">
                      <a:pos x="67" y="152"/>
                    </a:cxn>
                  </a:cxnLst>
                  <a:rect l="0" t="0" r="r" b="b"/>
                  <a:pathLst>
                    <a:path w="161" h="345">
                      <a:moveTo>
                        <a:pt x="67" y="152"/>
                      </a:moveTo>
                      <a:cubicBezTo>
                        <a:pt x="161" y="152"/>
                        <a:pt x="161" y="152"/>
                        <a:pt x="161" y="152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4" y="34"/>
                        <a:pt x="0" y="68"/>
                        <a:pt x="0" y="103"/>
                      </a:cubicBezTo>
                      <a:cubicBezTo>
                        <a:pt x="0" y="106"/>
                        <a:pt x="0" y="106"/>
                        <a:pt x="0" y="106"/>
                      </a:cubicBezTo>
                      <a:cubicBezTo>
                        <a:pt x="1" y="192"/>
                        <a:pt x="20" y="273"/>
                        <a:pt x="55" y="345"/>
                      </a:cubicBezTo>
                      <a:cubicBezTo>
                        <a:pt x="128" y="312"/>
                        <a:pt x="128" y="312"/>
                        <a:pt x="128" y="312"/>
                      </a:cubicBezTo>
                      <a:cubicBezTo>
                        <a:pt x="94" y="265"/>
                        <a:pt x="72" y="211"/>
                        <a:pt x="67" y="15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1315D">
                        <a:alpha val="28235"/>
                      </a:srgb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4" name="Group 3"/>
              <p:cNvGrpSpPr>
                <a:grpSpLocks noChangeAspect="1"/>
              </p:cNvGrpSpPr>
              <p:nvPr/>
            </p:nvGrpSpPr>
            <p:grpSpPr bwMode="auto">
              <a:xfrm>
                <a:off x="3587749" y="1357244"/>
                <a:ext cx="1303762" cy="1070905"/>
                <a:chOff x="3587750" y="1149371"/>
                <a:chExt cx="1390301" cy="1143669"/>
              </a:xfrm>
            </p:grpSpPr>
            <p:sp>
              <p:nvSpPr>
                <p:cNvPr id="72" name="Freeform 14"/>
                <p:cNvSpPr>
                  <a:spLocks/>
                </p:cNvSpPr>
                <p:nvPr/>
              </p:nvSpPr>
              <p:spPr bwMode="auto">
                <a:xfrm>
                  <a:off x="3587750" y="1149371"/>
                  <a:ext cx="1387475" cy="1122362"/>
                </a:xfrm>
                <a:custGeom>
                  <a:avLst/>
                  <a:gdLst>
                    <a:gd name="T0" fmla="*/ 58 w 370"/>
                    <a:gd name="T1" fmla="*/ 266 h 299"/>
                    <a:gd name="T2" fmla="*/ 218 w 370"/>
                    <a:gd name="T3" fmla="*/ 206 h 299"/>
                    <a:gd name="T4" fmla="*/ 218 w 370"/>
                    <a:gd name="T5" fmla="*/ 299 h 299"/>
                    <a:gd name="T6" fmla="*/ 370 w 370"/>
                    <a:gd name="T7" fmla="*/ 150 h 299"/>
                    <a:gd name="T8" fmla="*/ 218 w 370"/>
                    <a:gd name="T9" fmla="*/ 0 h 299"/>
                    <a:gd name="T10" fmla="*/ 218 w 370"/>
                    <a:gd name="T11" fmla="*/ 82 h 299"/>
                    <a:gd name="T12" fmla="*/ 0 w 370"/>
                    <a:gd name="T13" fmla="*/ 138 h 29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70" h="299">
                      <a:moveTo>
                        <a:pt x="58" y="266"/>
                      </a:moveTo>
                      <a:cubicBezTo>
                        <a:pt x="104" y="232"/>
                        <a:pt x="159" y="211"/>
                        <a:pt x="218" y="206"/>
                      </a:cubicBezTo>
                      <a:cubicBezTo>
                        <a:pt x="218" y="299"/>
                        <a:pt x="218" y="299"/>
                        <a:pt x="218" y="299"/>
                      </a:cubicBezTo>
                      <a:cubicBezTo>
                        <a:pt x="370" y="150"/>
                        <a:pt x="370" y="150"/>
                        <a:pt x="370" y="150"/>
                      </a:cubicBezTo>
                      <a:cubicBezTo>
                        <a:pt x="218" y="0"/>
                        <a:pt x="218" y="0"/>
                        <a:pt x="218" y="0"/>
                      </a:cubicBezTo>
                      <a:cubicBezTo>
                        <a:pt x="218" y="82"/>
                        <a:pt x="218" y="82"/>
                        <a:pt x="218" y="82"/>
                      </a:cubicBezTo>
                      <a:cubicBezTo>
                        <a:pt x="140" y="87"/>
                        <a:pt x="67" y="107"/>
                        <a:pt x="0" y="138"/>
                      </a:cubicBezTo>
                    </a:path>
                  </a:pathLst>
                </a:custGeom>
                <a:solidFill>
                  <a:srgbClr val="DA727E"/>
                </a:solidFill>
                <a:ln w="9525" cap="flat" cmpd="sng" algn="ctr">
                  <a:solidFill>
                    <a:srgbClr val="DA727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82124" tIns="41061" rIns="82124" bIns="41061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20"/>
                <p:cNvSpPr>
                  <a:spLocks/>
                </p:cNvSpPr>
                <p:nvPr/>
              </p:nvSpPr>
              <p:spPr bwMode="auto">
                <a:xfrm>
                  <a:off x="3681062" y="1692964"/>
                  <a:ext cx="1296989" cy="600076"/>
                </a:xfrm>
                <a:custGeom>
                  <a:avLst/>
                  <a:gdLst/>
                  <a:ahLst/>
                  <a:cxnLst>
                    <a:cxn ang="0">
                      <a:pos x="194" y="67"/>
                    </a:cxn>
                    <a:cxn ang="0">
                      <a:pos x="194" y="160"/>
                    </a:cxn>
                    <a:cxn ang="0">
                      <a:pos x="346" y="11"/>
                    </a:cxn>
                    <a:cxn ang="0">
                      <a:pos x="344" y="9"/>
                    </a:cxn>
                    <a:cxn ang="0">
                      <a:pos x="239" y="0"/>
                    </a:cxn>
                    <a:cxn ang="0">
                      <a:pos x="0" y="53"/>
                    </a:cxn>
                    <a:cxn ang="0">
                      <a:pos x="34" y="127"/>
                    </a:cxn>
                    <a:cxn ang="0">
                      <a:pos x="194" y="67"/>
                    </a:cxn>
                  </a:cxnLst>
                  <a:rect l="0" t="0" r="r" b="b"/>
                  <a:pathLst>
                    <a:path w="346" h="160">
                      <a:moveTo>
                        <a:pt x="194" y="67"/>
                      </a:moveTo>
                      <a:cubicBezTo>
                        <a:pt x="194" y="160"/>
                        <a:pt x="194" y="160"/>
                        <a:pt x="194" y="160"/>
                      </a:cubicBezTo>
                      <a:cubicBezTo>
                        <a:pt x="346" y="11"/>
                        <a:pt x="346" y="11"/>
                        <a:pt x="346" y="11"/>
                      </a:cubicBezTo>
                      <a:cubicBezTo>
                        <a:pt x="344" y="9"/>
                        <a:pt x="344" y="9"/>
                        <a:pt x="344" y="9"/>
                      </a:cubicBezTo>
                      <a:cubicBezTo>
                        <a:pt x="310" y="3"/>
                        <a:pt x="275" y="0"/>
                        <a:pt x="239" y="0"/>
                      </a:cubicBezTo>
                      <a:cubicBezTo>
                        <a:pt x="153" y="0"/>
                        <a:pt x="72" y="19"/>
                        <a:pt x="0" y="53"/>
                      </a:cubicBezTo>
                      <a:cubicBezTo>
                        <a:pt x="34" y="127"/>
                        <a:pt x="34" y="127"/>
                        <a:pt x="34" y="127"/>
                      </a:cubicBezTo>
                      <a:cubicBezTo>
                        <a:pt x="80" y="93"/>
                        <a:pt x="135" y="72"/>
                        <a:pt x="194" y="6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1315D">
                        <a:alpha val="28235"/>
                      </a:srgb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5" name="Freeform 7"/>
              <p:cNvSpPr>
                <a:spLocks noChangeAspect="1"/>
              </p:cNvSpPr>
              <p:nvPr/>
            </p:nvSpPr>
            <p:spPr bwMode="auto">
              <a:xfrm>
                <a:off x="4445888" y="3867500"/>
                <a:ext cx="2187820" cy="2172937"/>
              </a:xfrm>
              <a:custGeom>
                <a:avLst/>
                <a:gdLst/>
                <a:ahLst/>
                <a:cxnLst>
                  <a:cxn ang="0">
                    <a:pos x="622" y="0"/>
                  </a:cxn>
                  <a:cxn ang="0">
                    <a:pos x="0" y="618"/>
                  </a:cxn>
                  <a:cxn ang="0">
                    <a:pos x="0" y="0"/>
                  </a:cxn>
                  <a:cxn ang="0">
                    <a:pos x="622" y="0"/>
                  </a:cxn>
                </a:cxnLst>
                <a:rect l="0" t="0" r="r" b="b"/>
                <a:pathLst>
                  <a:path w="622" h="618">
                    <a:moveTo>
                      <a:pt x="622" y="0"/>
                    </a:moveTo>
                    <a:cubicBezTo>
                      <a:pt x="620" y="342"/>
                      <a:pt x="342" y="618"/>
                      <a:pt x="0" y="618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685C7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400" dir="5400000" algn="t" rotWithShape="0">
                  <a:prstClr val="black">
                    <a:alpha val="27000"/>
                  </a:prstClr>
                </a:outerShdw>
              </a:effectLst>
            </p:spPr>
            <p:txBody>
              <a:bodyPr lIns="82124" tIns="41061" rIns="82124" bIns="41061" anchor="ctr"/>
              <a:lstStyle/>
              <a:p>
                <a:pPr marL="0" marR="0" lvl="0" indent="0" algn="ctr" defTabSz="81438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A091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66" name="Group 27"/>
              <p:cNvGrpSpPr>
                <a:grpSpLocks noChangeAspect="1"/>
              </p:cNvGrpSpPr>
              <p:nvPr/>
            </p:nvGrpSpPr>
            <p:grpSpPr bwMode="auto">
              <a:xfrm>
                <a:off x="5861183" y="2965407"/>
                <a:ext cx="1055214" cy="1303762"/>
                <a:chOff x="5992325" y="2736075"/>
                <a:chExt cx="1125538" cy="1390650"/>
              </a:xfrm>
            </p:grpSpPr>
            <p:sp>
              <p:nvSpPr>
                <p:cNvPr id="70" name="Freeform 12"/>
                <p:cNvSpPr>
                  <a:spLocks/>
                </p:cNvSpPr>
                <p:nvPr/>
              </p:nvSpPr>
              <p:spPr bwMode="auto">
                <a:xfrm>
                  <a:off x="5992325" y="2736075"/>
                  <a:ext cx="1125538" cy="1390650"/>
                </a:xfrm>
                <a:custGeom>
                  <a:avLst/>
                  <a:gdLst/>
                  <a:ahLst/>
                  <a:cxnLst>
                    <a:cxn ang="0">
                      <a:pos x="34" y="58"/>
                    </a:cxn>
                    <a:cxn ang="0">
                      <a:pos x="94" y="219"/>
                    </a:cxn>
                    <a:cxn ang="0">
                      <a:pos x="0" y="219"/>
                    </a:cxn>
                    <a:cxn ang="0">
                      <a:pos x="150" y="371"/>
                    </a:cxn>
                    <a:cxn ang="0">
                      <a:pos x="300" y="219"/>
                    </a:cxn>
                    <a:cxn ang="0">
                      <a:pos x="218" y="219"/>
                    </a:cxn>
                    <a:cxn ang="0">
                      <a:pos x="162" y="0"/>
                    </a:cxn>
                  </a:cxnLst>
                  <a:rect l="0" t="0" r="r" b="b"/>
                  <a:pathLst>
                    <a:path w="300" h="371">
                      <a:moveTo>
                        <a:pt x="34" y="58"/>
                      </a:moveTo>
                      <a:cubicBezTo>
                        <a:pt x="68" y="103"/>
                        <a:pt x="89" y="160"/>
                        <a:pt x="94" y="219"/>
                      </a:cubicBezTo>
                      <a:cubicBezTo>
                        <a:pt x="0" y="219"/>
                        <a:pt x="0" y="219"/>
                        <a:pt x="0" y="219"/>
                      </a:cubicBezTo>
                      <a:cubicBezTo>
                        <a:pt x="150" y="371"/>
                        <a:pt x="150" y="371"/>
                        <a:pt x="150" y="371"/>
                      </a:cubicBezTo>
                      <a:cubicBezTo>
                        <a:pt x="300" y="219"/>
                        <a:pt x="300" y="219"/>
                        <a:pt x="300" y="219"/>
                      </a:cubicBezTo>
                      <a:cubicBezTo>
                        <a:pt x="218" y="219"/>
                        <a:pt x="218" y="219"/>
                        <a:pt x="218" y="219"/>
                      </a:cubicBezTo>
                      <a:cubicBezTo>
                        <a:pt x="213" y="141"/>
                        <a:pt x="193" y="67"/>
                        <a:pt x="162" y="0"/>
                      </a:cubicBezTo>
                    </a:path>
                  </a:pathLst>
                </a:custGeom>
                <a:solidFill>
                  <a:srgbClr val="455C7B"/>
                </a:solidFill>
                <a:ln w="9525" cap="flat" cmpd="sng" algn="ctr">
                  <a:solidFill>
                    <a:srgbClr val="455C7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38100" dist="25400" dir="5400000" algn="t" rotWithShape="0">
                    <a:prstClr val="black">
                      <a:alpha val="27000"/>
                    </a:prstClr>
                  </a:outerShdw>
                </a:effectLst>
              </p:spPr>
              <p:txBody>
                <a:bodyPr lIns="82124" tIns="41061" rIns="82124" bIns="41061" anchor="ctr"/>
                <a:lstStyle/>
                <a:p>
                  <a:pPr marL="0" marR="0" lvl="0" indent="0" algn="ctr" defTabSz="814388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9"/>
                <p:cNvSpPr>
                  <a:spLocks/>
                </p:cNvSpPr>
                <p:nvPr/>
              </p:nvSpPr>
              <p:spPr bwMode="auto">
                <a:xfrm>
                  <a:off x="6007222" y="2821800"/>
                  <a:ext cx="608013" cy="1304925"/>
                </a:xfrm>
                <a:custGeom>
                  <a:avLst/>
                  <a:gdLst/>
                  <a:ahLst/>
                  <a:cxnLst>
                    <a:cxn ang="0">
                      <a:pos x="94" y="196"/>
                    </a:cxn>
                    <a:cxn ang="0">
                      <a:pos x="0" y="196"/>
                    </a:cxn>
                    <a:cxn ang="0">
                      <a:pos x="150" y="348"/>
                    </a:cxn>
                    <a:cxn ang="0">
                      <a:pos x="151" y="347"/>
                    </a:cxn>
                    <a:cxn ang="0">
                      <a:pos x="162" y="239"/>
                    </a:cxn>
                    <a:cxn ang="0">
                      <a:pos x="162" y="236"/>
                    </a:cxn>
                    <a:cxn ang="0">
                      <a:pos x="110" y="0"/>
                    </a:cxn>
                    <a:cxn ang="0">
                      <a:pos x="34" y="35"/>
                    </a:cxn>
                    <a:cxn ang="0">
                      <a:pos x="94" y="196"/>
                    </a:cxn>
                  </a:cxnLst>
                  <a:rect l="0" t="0" r="r" b="b"/>
                  <a:pathLst>
                    <a:path w="162" h="348">
                      <a:moveTo>
                        <a:pt x="94" y="196"/>
                      </a:moveTo>
                      <a:cubicBezTo>
                        <a:pt x="0" y="196"/>
                        <a:pt x="0" y="196"/>
                        <a:pt x="0" y="196"/>
                      </a:cubicBezTo>
                      <a:cubicBezTo>
                        <a:pt x="150" y="348"/>
                        <a:pt x="150" y="348"/>
                        <a:pt x="150" y="348"/>
                      </a:cubicBezTo>
                      <a:cubicBezTo>
                        <a:pt x="151" y="347"/>
                        <a:pt x="151" y="347"/>
                        <a:pt x="151" y="347"/>
                      </a:cubicBezTo>
                      <a:cubicBezTo>
                        <a:pt x="158" y="312"/>
                        <a:pt x="161" y="276"/>
                        <a:pt x="162" y="239"/>
                      </a:cubicBezTo>
                      <a:cubicBezTo>
                        <a:pt x="162" y="236"/>
                        <a:pt x="162" y="236"/>
                        <a:pt x="162" y="236"/>
                      </a:cubicBezTo>
                      <a:cubicBezTo>
                        <a:pt x="162" y="152"/>
                        <a:pt x="143" y="72"/>
                        <a:pt x="110" y="0"/>
                      </a:cubicBezTo>
                      <a:cubicBezTo>
                        <a:pt x="34" y="35"/>
                        <a:pt x="34" y="35"/>
                        <a:pt x="34" y="35"/>
                      </a:cubicBezTo>
                      <a:cubicBezTo>
                        <a:pt x="68" y="80"/>
                        <a:pt x="89" y="137"/>
                        <a:pt x="94" y="19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1315D">
                        <a:alpha val="28235"/>
                      </a:srgb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" name="Group 28"/>
              <p:cNvGrpSpPr>
                <a:grpSpLocks noChangeAspect="1"/>
              </p:cNvGrpSpPr>
              <p:nvPr/>
            </p:nvGrpSpPr>
            <p:grpSpPr bwMode="auto">
              <a:xfrm>
                <a:off x="4039985" y="5272264"/>
                <a:ext cx="1300785" cy="1050749"/>
                <a:chOff x="4168775" y="5218925"/>
                <a:chExt cx="1387475" cy="1120775"/>
              </a:xfrm>
            </p:grpSpPr>
            <p:sp>
              <p:nvSpPr>
                <p:cNvPr id="68" name="Freeform 16"/>
                <p:cNvSpPr>
                  <a:spLocks/>
                </p:cNvSpPr>
                <p:nvPr/>
              </p:nvSpPr>
              <p:spPr bwMode="auto">
                <a:xfrm>
                  <a:off x="4168775" y="5218925"/>
                  <a:ext cx="1387475" cy="1120775"/>
                </a:xfrm>
                <a:custGeom>
                  <a:avLst/>
                  <a:gdLst/>
                  <a:ahLst/>
                  <a:cxnLst>
                    <a:cxn ang="0">
                      <a:pos x="312" y="33"/>
                    </a:cxn>
                    <a:cxn ang="0">
                      <a:pos x="152" y="94"/>
                    </a:cxn>
                    <a:cxn ang="0">
                      <a:pos x="152" y="0"/>
                    </a:cxn>
                    <a:cxn ang="0">
                      <a:pos x="0" y="149"/>
                    </a:cxn>
                    <a:cxn ang="0">
                      <a:pos x="152" y="299"/>
                    </a:cxn>
                    <a:cxn ang="0">
                      <a:pos x="152" y="218"/>
                    </a:cxn>
                    <a:cxn ang="0">
                      <a:pos x="370" y="161"/>
                    </a:cxn>
                  </a:cxnLst>
                  <a:rect l="0" t="0" r="r" b="b"/>
                  <a:pathLst>
                    <a:path w="370" h="299">
                      <a:moveTo>
                        <a:pt x="312" y="33"/>
                      </a:moveTo>
                      <a:cubicBezTo>
                        <a:pt x="267" y="67"/>
                        <a:pt x="211" y="88"/>
                        <a:pt x="152" y="94"/>
                      </a:cubicBezTo>
                      <a:cubicBezTo>
                        <a:pt x="152" y="0"/>
                        <a:pt x="152" y="0"/>
                        <a:pt x="152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152" y="299"/>
                        <a:pt x="152" y="299"/>
                        <a:pt x="152" y="299"/>
                      </a:cubicBezTo>
                      <a:cubicBezTo>
                        <a:pt x="152" y="218"/>
                        <a:pt x="152" y="218"/>
                        <a:pt x="152" y="218"/>
                      </a:cubicBezTo>
                      <a:cubicBezTo>
                        <a:pt x="229" y="212"/>
                        <a:pt x="303" y="192"/>
                        <a:pt x="370" y="161"/>
                      </a:cubicBezTo>
                    </a:path>
                  </a:pathLst>
                </a:custGeom>
                <a:solidFill>
                  <a:srgbClr val="685C79"/>
                </a:solidFill>
                <a:ln w="9525" cap="flat" cmpd="sng" algn="ctr">
                  <a:solidFill>
                    <a:srgbClr val="685C7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38100" dist="25400" dir="9000000" algn="t" rotWithShape="0">
                    <a:prstClr val="black">
                      <a:alpha val="27000"/>
                    </a:prstClr>
                  </a:outerShdw>
                </a:effectLst>
              </p:spPr>
              <p:txBody>
                <a:bodyPr lIns="82124" tIns="41061" rIns="82124" bIns="41061" anchor="ctr"/>
                <a:lstStyle/>
                <a:p>
                  <a:pPr marL="0" marR="0" lvl="0" indent="0" algn="ctr" defTabSz="814388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21"/>
                <p:cNvSpPr>
                  <a:spLocks/>
                </p:cNvSpPr>
                <p:nvPr/>
              </p:nvSpPr>
              <p:spPr bwMode="auto">
                <a:xfrm>
                  <a:off x="4168775" y="5218925"/>
                  <a:ext cx="1296988" cy="603250"/>
                </a:xfrm>
                <a:custGeom>
                  <a:avLst/>
                  <a:gdLst/>
                  <a:ahLst/>
                  <a:cxnLst>
                    <a:cxn ang="0">
                      <a:pos x="152" y="94"/>
                    </a:cxn>
                    <a:cxn ang="0">
                      <a:pos x="152" y="0"/>
                    </a:cxn>
                    <a:cxn ang="0">
                      <a:pos x="0" y="149"/>
                    </a:cxn>
                    <a:cxn ang="0">
                      <a:pos x="1" y="150"/>
                    </a:cxn>
                    <a:cxn ang="0">
                      <a:pos x="108" y="161"/>
                    </a:cxn>
                    <a:cxn ang="0">
                      <a:pos x="346" y="108"/>
                    </a:cxn>
                    <a:cxn ang="0">
                      <a:pos x="312" y="33"/>
                    </a:cxn>
                    <a:cxn ang="0">
                      <a:pos x="152" y="94"/>
                    </a:cxn>
                  </a:cxnLst>
                  <a:rect l="0" t="0" r="r" b="b"/>
                  <a:pathLst>
                    <a:path w="346" h="161">
                      <a:moveTo>
                        <a:pt x="152" y="94"/>
                      </a:moveTo>
                      <a:cubicBezTo>
                        <a:pt x="152" y="0"/>
                        <a:pt x="152" y="0"/>
                        <a:pt x="152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1" y="150"/>
                        <a:pt x="1" y="150"/>
                        <a:pt x="1" y="150"/>
                      </a:cubicBezTo>
                      <a:cubicBezTo>
                        <a:pt x="35" y="157"/>
                        <a:pt x="71" y="161"/>
                        <a:pt x="108" y="161"/>
                      </a:cubicBezTo>
                      <a:cubicBezTo>
                        <a:pt x="193" y="161"/>
                        <a:pt x="274" y="142"/>
                        <a:pt x="346" y="108"/>
                      </a:cubicBezTo>
                      <a:cubicBezTo>
                        <a:pt x="312" y="33"/>
                        <a:pt x="312" y="33"/>
                        <a:pt x="312" y="33"/>
                      </a:cubicBezTo>
                      <a:cubicBezTo>
                        <a:pt x="267" y="67"/>
                        <a:pt x="211" y="88"/>
                        <a:pt x="152" y="9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0C0C">
                        <a:alpha val="34902"/>
                      </a:srgb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091B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0" name="TextBox 39"/>
            <p:cNvSpPr txBox="1">
              <a:spLocks noChangeAspect="1"/>
            </p:cNvSpPr>
            <p:nvPr/>
          </p:nvSpPr>
          <p:spPr>
            <a:xfrm>
              <a:off x="3195909" y="4219659"/>
              <a:ext cx="1285480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2F2F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HelveticaNeueLT Std Lt"/>
                </a:rPr>
                <a:t>Emerging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2F2F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HelveticaNeueLT Std Lt"/>
                </a:rPr>
                <a:t>Bottom right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2F2F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HelveticaNeueLT Std Lt"/>
                </a:rPr>
                <a:t>(weak but advancing)</a:t>
              </a:r>
            </a:p>
          </p:txBody>
        </p:sp>
        <p:sp>
          <p:nvSpPr>
            <p:cNvPr id="43" name="TextBox 42"/>
            <p:cNvSpPr txBox="1">
              <a:spLocks noChangeAspect="1"/>
            </p:cNvSpPr>
            <p:nvPr/>
          </p:nvSpPr>
          <p:spPr>
            <a:xfrm>
              <a:off x="3148441" y="2863125"/>
              <a:ext cx="1333961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2F2F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HelveticaNeueLT Std Lt"/>
                </a:rPr>
                <a:t>Stars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2F2F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HelveticaNeueLT Std Lt"/>
                </a:rPr>
                <a:t>Top right (strong and advancing)</a:t>
              </a:r>
            </a:p>
          </p:txBody>
        </p:sp>
        <p:sp>
          <p:nvSpPr>
            <p:cNvPr id="44" name="TextBox 43"/>
            <p:cNvSpPr txBox="1">
              <a:spLocks noChangeAspect="1"/>
            </p:cNvSpPr>
            <p:nvPr/>
          </p:nvSpPr>
          <p:spPr>
            <a:xfrm>
              <a:off x="4679439" y="2861136"/>
              <a:ext cx="1225034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2F2F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HelveticaNeueLT Std Lt"/>
                </a:rPr>
                <a:t>Mature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2F2F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HelveticaNeueLT Std Lt"/>
                </a:rPr>
                <a:t>Top left (strong but declining)</a:t>
              </a:r>
            </a:p>
          </p:txBody>
        </p:sp>
        <p:sp>
          <p:nvSpPr>
            <p:cNvPr id="59" name="TextBox 58"/>
            <p:cNvSpPr txBox="1">
              <a:spLocks noChangeAspect="1"/>
            </p:cNvSpPr>
            <p:nvPr/>
          </p:nvSpPr>
          <p:spPr>
            <a:xfrm>
              <a:off x="4679439" y="4219659"/>
              <a:ext cx="2073853" cy="11387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2F2F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HelveticaNeueLT Std Lt"/>
                </a:rPr>
                <a:t>Transforming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2F2F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HelveticaNeueLT Std Lt"/>
                </a:rPr>
                <a:t>Bottom left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2F2F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HelveticaNeueLT Std Lt"/>
                </a:rPr>
                <a:t>(weak and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2F2F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HelveticaNeueLT Std Lt"/>
                </a:rPr>
                <a:t>declining)</a:t>
              </a:r>
            </a:p>
          </p:txBody>
        </p:sp>
      </p:grpSp>
      <p:sp>
        <p:nvSpPr>
          <p:cNvPr id="76" name="Text Placeholder 5"/>
          <p:cNvSpPr txBox="1">
            <a:spLocks/>
          </p:cNvSpPr>
          <p:nvPr/>
        </p:nvSpPr>
        <p:spPr>
          <a:xfrm>
            <a:off x="7092725" y="6611513"/>
            <a:ext cx="5029200" cy="13792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indent="0" algn="r" defTabSz="914418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800" baseline="0">
                <a:latin typeface="Franklin Gothic Book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marR="0" lvl="0" indent="0" algn="r" defTabSz="914418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5859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Modified from: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5859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3"/>
              </a:rPr>
              <a:t>http://www.charlestonregionaldata.com/bubble-chart-explanation/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5859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A032A483-ED13-CD4D-9EF8-EF57D57AFCD6}"/>
              </a:ext>
            </a:extLst>
          </p:cNvPr>
          <p:cNvSpPr txBox="1">
            <a:spLocks/>
          </p:cNvSpPr>
          <p:nvPr/>
        </p:nvSpPr>
        <p:spPr>
          <a:xfrm>
            <a:off x="217375" y="6615659"/>
            <a:ext cx="4188823" cy="2199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Data Snapshot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2FAB8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//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FAB8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NIRPC</a:t>
            </a:r>
            <a:endParaRPr kumimoji="0" lang="en-US" sz="1000" b="0" i="1" u="none" strike="noStrike" kern="1200" cap="none" spc="-150" normalizeH="0" baseline="0" noProof="0" dirty="0">
              <a:ln>
                <a:noFill/>
              </a:ln>
              <a:solidFill>
                <a:srgbClr val="2FAB8B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46" name="Graphic 45" descr="Factory with solid fill">
            <a:extLst>
              <a:ext uri="{FF2B5EF4-FFF2-40B4-BE49-F238E27FC236}">
                <a16:creationId xmlns:a16="http://schemas.microsoft.com/office/drawing/2014/main" id="{066862C0-513F-4666-91E6-FB4864F00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533" y="154542"/>
            <a:ext cx="3524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98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2918A927-5196-43EF-9ACA-05B0B6287AB7}"/>
              </a:ext>
            </a:extLst>
          </p:cNvPr>
          <p:cNvSpPr txBox="1"/>
          <p:nvPr/>
        </p:nvSpPr>
        <p:spPr>
          <a:xfrm>
            <a:off x="-275280" y="846061"/>
            <a:ext cx="780291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2F2F5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Bubble chart: what to look at first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74F929F-C6DC-4E22-BB1A-538A2917B03F}"/>
              </a:ext>
            </a:extLst>
          </p:cNvPr>
          <p:cNvSpPr txBox="1"/>
          <p:nvPr/>
        </p:nvSpPr>
        <p:spPr>
          <a:xfrm>
            <a:off x="11336936" y="82453"/>
            <a:ext cx="784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4B517-158F-4483-9C40-A904D44BEA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5859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5859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B18BDE74-C7E6-4B1F-A3DC-D5220469A3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0" y="6637048"/>
            <a:ext cx="128718" cy="128718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9808BFA-3021-4129-A2A2-9634B06D595D}"/>
              </a:ext>
            </a:extLst>
          </p:cNvPr>
          <p:cNvCxnSpPr/>
          <p:nvPr/>
        </p:nvCxnSpPr>
        <p:spPr>
          <a:xfrm>
            <a:off x="1097914" y="3642528"/>
            <a:ext cx="152925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83A63E-1582-49A9-BBC4-81048B8741AF}"/>
              </a:ext>
            </a:extLst>
          </p:cNvPr>
          <p:cNvCxnSpPr/>
          <p:nvPr/>
        </p:nvCxnSpPr>
        <p:spPr>
          <a:xfrm>
            <a:off x="9650686" y="3788742"/>
            <a:ext cx="152925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Diagram 45"/>
          <p:cNvGraphicFramePr/>
          <p:nvPr/>
        </p:nvGraphicFramePr>
        <p:xfrm>
          <a:off x="1097914" y="148555"/>
          <a:ext cx="9773286" cy="3761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946311" y="2624522"/>
            <a:ext cx="2165184" cy="3295988"/>
            <a:chOff x="333933" y="2404931"/>
            <a:chExt cx="2164874" cy="3242490"/>
          </a:xfrm>
        </p:grpSpPr>
        <p:sp>
          <p:nvSpPr>
            <p:cNvPr id="48" name="Up Arrow 47"/>
            <p:cNvSpPr/>
            <p:nvPr/>
          </p:nvSpPr>
          <p:spPr>
            <a:xfrm>
              <a:off x="1137491" y="2404931"/>
              <a:ext cx="619036" cy="538099"/>
            </a:xfrm>
            <a:prstGeom prst="upArrow">
              <a:avLst/>
            </a:prstGeom>
            <a:solidFill>
              <a:srgbClr val="7F7F7F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TextBox 8"/>
            <p:cNvSpPr txBox="1">
              <a:spLocks noChangeArrowheads="1"/>
            </p:cNvSpPr>
            <p:nvPr/>
          </p:nvSpPr>
          <p:spPr bwMode="auto">
            <a:xfrm>
              <a:off x="333933" y="2954696"/>
              <a:ext cx="2164874" cy="2692725"/>
            </a:xfrm>
            <a:prstGeom prst="rect">
              <a:avLst/>
            </a:prstGeom>
            <a:noFill/>
            <a:ln w="28575">
              <a:solidFill>
                <a:srgbClr val="2FAB8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Start with clusters located in the STARS quadrant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See if the MATURING clusters might have a good chance of growing again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Determine if EMERGING clusters are likely to grow in strength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Avoid clusters that are “TRANSFORMING”</a:t>
              </a:r>
            </a:p>
          </p:txBody>
        </p:sp>
      </p:grp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3606920" y="2659476"/>
            <a:ext cx="2170029" cy="3261034"/>
            <a:chOff x="2532527" y="2713062"/>
            <a:chExt cx="2170030" cy="3619230"/>
          </a:xfrm>
        </p:grpSpPr>
        <p:sp>
          <p:nvSpPr>
            <p:cNvPr id="51" name="Up Arrow 50"/>
            <p:cNvSpPr/>
            <p:nvPr/>
          </p:nvSpPr>
          <p:spPr>
            <a:xfrm>
              <a:off x="3326617" y="2713062"/>
              <a:ext cx="619125" cy="538318"/>
            </a:xfrm>
            <a:prstGeom prst="upArrow">
              <a:avLst/>
            </a:prstGeom>
            <a:solidFill>
              <a:srgbClr val="7F7F7F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532527" y="3254542"/>
              <a:ext cx="2170030" cy="3077750"/>
            </a:xfrm>
            <a:prstGeom prst="rect">
              <a:avLst/>
            </a:prstGeom>
            <a:noFill/>
            <a:ln w="28575">
              <a:solidFill>
                <a:srgbClr val="DF4949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Focus on clusters with an LQ of 1.2 or higher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Clusters with high LQs represent economic activities in which the region is competitive relative to the U.S.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REMEMBER:  Clusters only capture industries that have the likelihood of exporting goods and services.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6235978" y="2655580"/>
            <a:ext cx="2219401" cy="3264930"/>
            <a:chOff x="4688540" y="2733214"/>
            <a:chExt cx="1990165" cy="3715804"/>
          </a:xfrm>
        </p:grpSpPr>
        <p:sp>
          <p:nvSpPr>
            <p:cNvPr id="57" name="Up Arrow 56"/>
            <p:cNvSpPr/>
            <p:nvPr/>
          </p:nvSpPr>
          <p:spPr>
            <a:xfrm>
              <a:off x="5374147" y="2733214"/>
              <a:ext cx="618951" cy="538226"/>
            </a:xfrm>
            <a:prstGeom prst="upArrow">
              <a:avLst/>
            </a:prstGeom>
            <a:solidFill>
              <a:srgbClr val="7F7F7F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688540" y="3255563"/>
              <a:ext cx="1990165" cy="3193455"/>
            </a:xfrm>
            <a:prstGeom prst="rect">
              <a:avLst/>
            </a:prstGeom>
            <a:noFill/>
            <a:ln w="28575">
              <a:solidFill>
                <a:sysClr val="window" lastClr="FFFFFF">
                  <a:lumMod val="50000"/>
                </a:sysClr>
              </a:solidFill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The horizontal line (the x-axis) shows the percentage growth or decline of a cluster over a five-year period.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Make sure to examine the SIZE and DIRECTION of that change.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Dramatic declines in a cluster with a an LQ of 1.2 or higher could be a difficult one to resurrect.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8887004" y="2645363"/>
            <a:ext cx="2150883" cy="3275147"/>
            <a:chOff x="6929716" y="2458204"/>
            <a:chExt cx="1851210" cy="3810298"/>
          </a:xfrm>
        </p:grpSpPr>
        <p:sp>
          <p:nvSpPr>
            <p:cNvPr id="60" name="Up Arrow 59"/>
            <p:cNvSpPr/>
            <p:nvPr/>
          </p:nvSpPr>
          <p:spPr>
            <a:xfrm>
              <a:off x="7556304" y="2458204"/>
              <a:ext cx="618656" cy="538017"/>
            </a:xfrm>
            <a:prstGeom prst="upArrow">
              <a:avLst/>
            </a:prstGeom>
            <a:solidFill>
              <a:srgbClr val="7F7F7F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TextBox 14"/>
            <p:cNvSpPr txBox="1">
              <a:spLocks noChangeArrowheads="1"/>
            </p:cNvSpPr>
            <p:nvPr/>
          </p:nvSpPr>
          <p:spPr bwMode="auto">
            <a:xfrm>
              <a:off x="6929716" y="3014207"/>
              <a:ext cx="1851210" cy="3254295"/>
            </a:xfrm>
            <a:prstGeom prst="rect">
              <a:avLst/>
            </a:prstGeom>
            <a:noFill/>
            <a:ln w="28575">
              <a:solidFill>
                <a:srgbClr val="2B277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The size of the bubble  refers to the number of people employed in that cluster.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It may be worthwhile to focus on clusters that are both competitive and that employ a good number of people.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AA443C8-032F-42A1-A59C-E3BA2505DD84}"/>
              </a:ext>
            </a:extLst>
          </p:cNvPr>
          <p:cNvGrpSpPr/>
          <p:nvPr/>
        </p:nvGrpSpPr>
        <p:grpSpPr>
          <a:xfrm>
            <a:off x="252349" y="220350"/>
            <a:ext cx="3215691" cy="271132"/>
            <a:chOff x="252349" y="220350"/>
            <a:chExt cx="3215691" cy="271132"/>
          </a:xfrm>
        </p:grpSpPr>
        <p:sp>
          <p:nvSpPr>
            <p:cNvPr id="30" name="Title 1">
              <a:extLst>
                <a:ext uri="{FF2B5EF4-FFF2-40B4-BE49-F238E27FC236}">
                  <a16:creationId xmlns:a16="http://schemas.microsoft.com/office/drawing/2014/main" id="{DE0ED888-4171-4527-8BAA-CA84E29B7F36}"/>
                </a:ext>
              </a:extLst>
            </p:cNvPr>
            <p:cNvSpPr txBox="1">
              <a:spLocks/>
            </p:cNvSpPr>
            <p:nvPr/>
          </p:nvSpPr>
          <p:spPr>
            <a:xfrm>
              <a:off x="624319" y="243024"/>
              <a:ext cx="2843721" cy="24845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46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46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Adobe Arabic" panose="02040503050201020203" pitchFamily="18" charset="-78"/>
                </a:rPr>
                <a:t>Cluster Analysis</a:t>
              </a:r>
            </a:p>
            <a:p>
              <a:pPr marL="0" marR="0" lvl="0" indent="0" algn="l" defTabSz="914446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Adobe Arabic" panose="02040503050201020203" pitchFamily="18" charset="-78"/>
                </a:rPr>
                <a:t> </a:t>
              </a:r>
            </a:p>
          </p:txBody>
        </p:sp>
        <p:sp>
          <p:nvSpPr>
            <p:cNvPr id="28" name="Freeform 203">
              <a:extLst>
                <a:ext uri="{FF2B5EF4-FFF2-40B4-BE49-F238E27FC236}">
                  <a16:creationId xmlns:a16="http://schemas.microsoft.com/office/drawing/2014/main" id="{DB613F2A-02AF-43EA-AF98-9B3CAB442C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349" y="220350"/>
              <a:ext cx="346332" cy="248458"/>
            </a:xfrm>
            <a:custGeom>
              <a:avLst/>
              <a:gdLst>
                <a:gd name="T0" fmla="*/ 32 w 176"/>
                <a:gd name="T1" fmla="*/ 52 h 128"/>
                <a:gd name="T2" fmla="*/ 48 w 176"/>
                <a:gd name="T3" fmla="*/ 52 h 128"/>
                <a:gd name="T4" fmla="*/ 140 w 176"/>
                <a:gd name="T5" fmla="*/ 8 h 128"/>
                <a:gd name="T6" fmla="*/ 36 w 176"/>
                <a:gd name="T7" fmla="*/ 0 h 128"/>
                <a:gd name="T8" fmla="*/ 20 w 176"/>
                <a:gd name="T9" fmla="*/ 24 h 128"/>
                <a:gd name="T10" fmla="*/ 156 w 176"/>
                <a:gd name="T11" fmla="*/ 16 h 128"/>
                <a:gd name="T12" fmla="*/ 20 w 176"/>
                <a:gd name="T13" fmla="*/ 24 h 128"/>
                <a:gd name="T14" fmla="*/ 0 w 176"/>
                <a:gd name="T15" fmla="*/ 40 h 128"/>
                <a:gd name="T16" fmla="*/ 168 w 176"/>
                <a:gd name="T17" fmla="*/ 128 h 128"/>
                <a:gd name="T18" fmla="*/ 168 w 176"/>
                <a:gd name="T19" fmla="*/ 32 h 128"/>
                <a:gd name="T20" fmla="*/ 12 w 176"/>
                <a:gd name="T21" fmla="*/ 48 h 128"/>
                <a:gd name="T22" fmla="*/ 12 w 176"/>
                <a:gd name="T23" fmla="*/ 120 h 128"/>
                <a:gd name="T24" fmla="*/ 16 w 176"/>
                <a:gd name="T25" fmla="*/ 116 h 128"/>
                <a:gd name="T26" fmla="*/ 160 w 176"/>
                <a:gd name="T27" fmla="*/ 116 h 128"/>
                <a:gd name="T28" fmla="*/ 164 w 176"/>
                <a:gd name="T29" fmla="*/ 120 h 128"/>
                <a:gd name="T30" fmla="*/ 152 w 176"/>
                <a:gd name="T31" fmla="*/ 116 h 128"/>
                <a:gd name="T32" fmla="*/ 24 w 176"/>
                <a:gd name="T33" fmla="*/ 116 h 128"/>
                <a:gd name="T34" fmla="*/ 8 w 176"/>
                <a:gd name="T35" fmla="*/ 55 h 128"/>
                <a:gd name="T36" fmla="*/ 23 w 176"/>
                <a:gd name="T37" fmla="*/ 40 h 128"/>
                <a:gd name="T38" fmla="*/ 164 w 176"/>
                <a:gd name="T39" fmla="*/ 56 h 128"/>
                <a:gd name="T40" fmla="*/ 164 w 176"/>
                <a:gd name="T41" fmla="*/ 48 h 128"/>
                <a:gd name="T42" fmla="*/ 168 w 176"/>
                <a:gd name="T43" fmla="*/ 44 h 128"/>
                <a:gd name="T44" fmla="*/ 132 w 176"/>
                <a:gd name="T45" fmla="*/ 104 h 128"/>
                <a:gd name="T46" fmla="*/ 140 w 176"/>
                <a:gd name="T47" fmla="*/ 112 h 128"/>
                <a:gd name="T48" fmla="*/ 88 w 176"/>
                <a:gd name="T49" fmla="*/ 48 h 128"/>
                <a:gd name="T50" fmla="*/ 120 w 176"/>
                <a:gd name="T51" fmla="*/ 80 h 128"/>
                <a:gd name="T52" fmla="*/ 98 w 176"/>
                <a:gd name="T53" fmla="*/ 97 h 128"/>
                <a:gd name="T54" fmla="*/ 90 w 176"/>
                <a:gd name="T55" fmla="*/ 104 h 128"/>
                <a:gd name="T56" fmla="*/ 82 w 176"/>
                <a:gd name="T57" fmla="*/ 99 h 128"/>
                <a:gd name="T58" fmla="*/ 74 w 176"/>
                <a:gd name="T59" fmla="*/ 88 h 128"/>
                <a:gd name="T60" fmla="*/ 86 w 176"/>
                <a:gd name="T61" fmla="*/ 95 h 128"/>
                <a:gd name="T62" fmla="*/ 79 w 176"/>
                <a:gd name="T63" fmla="*/ 79 h 128"/>
                <a:gd name="T64" fmla="*/ 76 w 176"/>
                <a:gd name="T65" fmla="*/ 66 h 128"/>
                <a:gd name="T66" fmla="*/ 86 w 176"/>
                <a:gd name="T67" fmla="*/ 60 h 128"/>
                <a:gd name="T68" fmla="*/ 90 w 176"/>
                <a:gd name="T69" fmla="*/ 60 h 128"/>
                <a:gd name="T70" fmla="*/ 100 w 176"/>
                <a:gd name="T71" fmla="*/ 66 h 128"/>
                <a:gd name="T72" fmla="*/ 93 w 176"/>
                <a:gd name="T73" fmla="*/ 66 h 128"/>
                <a:gd name="T74" fmla="*/ 94 w 176"/>
                <a:gd name="T75" fmla="*/ 77 h 128"/>
                <a:gd name="T76" fmla="*/ 102 w 176"/>
                <a:gd name="T77" fmla="*/ 88 h 128"/>
                <a:gd name="T78" fmla="*/ 92 w 176"/>
                <a:gd name="T79" fmla="*/ 83 h 128"/>
                <a:gd name="T80" fmla="*/ 94 w 176"/>
                <a:gd name="T81" fmla="*/ 94 h 128"/>
                <a:gd name="T82" fmla="*/ 94 w 176"/>
                <a:gd name="T83" fmla="*/ 85 h 128"/>
                <a:gd name="T84" fmla="*/ 83 w 176"/>
                <a:gd name="T85" fmla="*/ 74 h 128"/>
                <a:gd name="T86" fmla="*/ 86 w 176"/>
                <a:gd name="T87" fmla="*/ 6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8">
                  <a:moveTo>
                    <a:pt x="44" y="48"/>
                  </a:moveTo>
                  <a:cubicBezTo>
                    <a:pt x="36" y="48"/>
                    <a:pt x="36" y="48"/>
                    <a:pt x="36" y="48"/>
                  </a:cubicBezTo>
                  <a:cubicBezTo>
                    <a:pt x="34" y="48"/>
                    <a:pt x="32" y="50"/>
                    <a:pt x="32" y="52"/>
                  </a:cubicBezTo>
                  <a:cubicBezTo>
                    <a:pt x="32" y="54"/>
                    <a:pt x="34" y="56"/>
                    <a:pt x="36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6" y="56"/>
                    <a:pt x="48" y="54"/>
                    <a:pt x="48" y="52"/>
                  </a:cubicBezTo>
                  <a:cubicBezTo>
                    <a:pt x="48" y="50"/>
                    <a:pt x="46" y="48"/>
                    <a:pt x="44" y="48"/>
                  </a:cubicBezTo>
                  <a:moveTo>
                    <a:pt x="36" y="8"/>
                  </a:moveTo>
                  <a:cubicBezTo>
                    <a:pt x="140" y="8"/>
                    <a:pt x="140" y="8"/>
                    <a:pt x="140" y="8"/>
                  </a:cubicBezTo>
                  <a:cubicBezTo>
                    <a:pt x="142" y="8"/>
                    <a:pt x="144" y="6"/>
                    <a:pt x="144" y="4"/>
                  </a:cubicBezTo>
                  <a:cubicBezTo>
                    <a:pt x="144" y="2"/>
                    <a:pt x="142" y="0"/>
                    <a:pt x="14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4" y="0"/>
                    <a:pt x="32" y="2"/>
                    <a:pt x="32" y="4"/>
                  </a:cubicBezTo>
                  <a:cubicBezTo>
                    <a:pt x="32" y="6"/>
                    <a:pt x="34" y="8"/>
                    <a:pt x="36" y="8"/>
                  </a:cubicBezTo>
                  <a:moveTo>
                    <a:pt x="20" y="24"/>
                  </a:moveTo>
                  <a:cubicBezTo>
                    <a:pt x="156" y="24"/>
                    <a:pt x="156" y="24"/>
                    <a:pt x="156" y="24"/>
                  </a:cubicBezTo>
                  <a:cubicBezTo>
                    <a:pt x="158" y="24"/>
                    <a:pt x="160" y="22"/>
                    <a:pt x="160" y="20"/>
                  </a:cubicBezTo>
                  <a:cubicBezTo>
                    <a:pt x="160" y="18"/>
                    <a:pt x="158" y="16"/>
                    <a:pt x="156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8" y="16"/>
                    <a:pt x="16" y="18"/>
                    <a:pt x="16" y="20"/>
                  </a:cubicBezTo>
                  <a:cubicBezTo>
                    <a:pt x="16" y="22"/>
                    <a:pt x="18" y="24"/>
                    <a:pt x="20" y="24"/>
                  </a:cubicBezTo>
                  <a:moveTo>
                    <a:pt x="168" y="3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4" y="32"/>
                    <a:pt x="0" y="36"/>
                    <a:pt x="0" y="4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4"/>
                    <a:pt x="4" y="128"/>
                    <a:pt x="8" y="12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72" y="128"/>
                    <a:pt x="176" y="124"/>
                    <a:pt x="176" y="120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6" y="36"/>
                    <a:pt x="172" y="32"/>
                    <a:pt x="168" y="32"/>
                  </a:cubicBezTo>
                  <a:moveTo>
                    <a:pt x="12" y="40"/>
                  </a:moveTo>
                  <a:cubicBezTo>
                    <a:pt x="14" y="40"/>
                    <a:pt x="16" y="42"/>
                    <a:pt x="16" y="44"/>
                  </a:cubicBezTo>
                  <a:cubicBezTo>
                    <a:pt x="16" y="46"/>
                    <a:pt x="14" y="48"/>
                    <a:pt x="12" y="48"/>
                  </a:cubicBezTo>
                  <a:cubicBezTo>
                    <a:pt x="10" y="48"/>
                    <a:pt x="8" y="46"/>
                    <a:pt x="8" y="44"/>
                  </a:cubicBezTo>
                  <a:cubicBezTo>
                    <a:pt x="8" y="42"/>
                    <a:pt x="10" y="40"/>
                    <a:pt x="12" y="40"/>
                  </a:cubicBezTo>
                  <a:moveTo>
                    <a:pt x="12" y="120"/>
                  </a:moveTo>
                  <a:cubicBezTo>
                    <a:pt x="10" y="120"/>
                    <a:pt x="8" y="118"/>
                    <a:pt x="8" y="116"/>
                  </a:cubicBezTo>
                  <a:cubicBezTo>
                    <a:pt x="8" y="114"/>
                    <a:pt x="10" y="112"/>
                    <a:pt x="12" y="112"/>
                  </a:cubicBezTo>
                  <a:cubicBezTo>
                    <a:pt x="14" y="112"/>
                    <a:pt x="16" y="114"/>
                    <a:pt x="16" y="116"/>
                  </a:cubicBezTo>
                  <a:cubicBezTo>
                    <a:pt x="16" y="118"/>
                    <a:pt x="14" y="120"/>
                    <a:pt x="12" y="120"/>
                  </a:cubicBezTo>
                  <a:moveTo>
                    <a:pt x="164" y="120"/>
                  </a:moveTo>
                  <a:cubicBezTo>
                    <a:pt x="162" y="120"/>
                    <a:pt x="160" y="118"/>
                    <a:pt x="160" y="116"/>
                  </a:cubicBezTo>
                  <a:cubicBezTo>
                    <a:pt x="160" y="114"/>
                    <a:pt x="162" y="112"/>
                    <a:pt x="164" y="112"/>
                  </a:cubicBezTo>
                  <a:cubicBezTo>
                    <a:pt x="166" y="112"/>
                    <a:pt x="168" y="114"/>
                    <a:pt x="168" y="116"/>
                  </a:cubicBezTo>
                  <a:cubicBezTo>
                    <a:pt x="168" y="118"/>
                    <a:pt x="166" y="120"/>
                    <a:pt x="164" y="120"/>
                  </a:cubicBezTo>
                  <a:moveTo>
                    <a:pt x="168" y="105"/>
                  </a:moveTo>
                  <a:cubicBezTo>
                    <a:pt x="167" y="104"/>
                    <a:pt x="165" y="104"/>
                    <a:pt x="164" y="104"/>
                  </a:cubicBezTo>
                  <a:cubicBezTo>
                    <a:pt x="157" y="104"/>
                    <a:pt x="152" y="109"/>
                    <a:pt x="152" y="116"/>
                  </a:cubicBezTo>
                  <a:cubicBezTo>
                    <a:pt x="152" y="117"/>
                    <a:pt x="152" y="119"/>
                    <a:pt x="153" y="120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4" y="119"/>
                    <a:pt x="24" y="117"/>
                    <a:pt x="24" y="116"/>
                  </a:cubicBezTo>
                  <a:cubicBezTo>
                    <a:pt x="24" y="109"/>
                    <a:pt x="19" y="104"/>
                    <a:pt x="12" y="104"/>
                  </a:cubicBezTo>
                  <a:cubicBezTo>
                    <a:pt x="11" y="104"/>
                    <a:pt x="9" y="104"/>
                    <a:pt x="8" y="10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9" y="56"/>
                    <a:pt x="11" y="56"/>
                    <a:pt x="12" y="56"/>
                  </a:cubicBezTo>
                  <a:cubicBezTo>
                    <a:pt x="19" y="56"/>
                    <a:pt x="24" y="51"/>
                    <a:pt x="24" y="44"/>
                  </a:cubicBezTo>
                  <a:cubicBezTo>
                    <a:pt x="24" y="43"/>
                    <a:pt x="24" y="41"/>
                    <a:pt x="23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2" y="41"/>
                    <a:pt x="152" y="43"/>
                    <a:pt x="152" y="44"/>
                  </a:cubicBezTo>
                  <a:cubicBezTo>
                    <a:pt x="152" y="51"/>
                    <a:pt x="157" y="56"/>
                    <a:pt x="164" y="56"/>
                  </a:cubicBezTo>
                  <a:cubicBezTo>
                    <a:pt x="165" y="56"/>
                    <a:pt x="167" y="56"/>
                    <a:pt x="168" y="55"/>
                  </a:cubicBezTo>
                  <a:lnTo>
                    <a:pt x="168" y="105"/>
                  </a:lnTo>
                  <a:close/>
                  <a:moveTo>
                    <a:pt x="164" y="48"/>
                  </a:moveTo>
                  <a:cubicBezTo>
                    <a:pt x="162" y="48"/>
                    <a:pt x="160" y="46"/>
                    <a:pt x="160" y="44"/>
                  </a:cubicBezTo>
                  <a:cubicBezTo>
                    <a:pt x="160" y="42"/>
                    <a:pt x="162" y="40"/>
                    <a:pt x="164" y="40"/>
                  </a:cubicBezTo>
                  <a:cubicBezTo>
                    <a:pt x="166" y="40"/>
                    <a:pt x="168" y="42"/>
                    <a:pt x="168" y="44"/>
                  </a:cubicBezTo>
                  <a:cubicBezTo>
                    <a:pt x="168" y="46"/>
                    <a:pt x="166" y="48"/>
                    <a:pt x="164" y="48"/>
                  </a:cubicBezTo>
                  <a:moveTo>
                    <a:pt x="140" y="104"/>
                  </a:moveTo>
                  <a:cubicBezTo>
                    <a:pt x="132" y="104"/>
                    <a:pt x="132" y="104"/>
                    <a:pt x="132" y="104"/>
                  </a:cubicBezTo>
                  <a:cubicBezTo>
                    <a:pt x="130" y="104"/>
                    <a:pt x="128" y="106"/>
                    <a:pt x="128" y="108"/>
                  </a:cubicBezTo>
                  <a:cubicBezTo>
                    <a:pt x="128" y="110"/>
                    <a:pt x="130" y="112"/>
                    <a:pt x="132" y="112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2" y="112"/>
                    <a:pt x="144" y="110"/>
                    <a:pt x="144" y="108"/>
                  </a:cubicBezTo>
                  <a:cubicBezTo>
                    <a:pt x="144" y="106"/>
                    <a:pt x="142" y="104"/>
                    <a:pt x="140" y="104"/>
                  </a:cubicBezTo>
                  <a:moveTo>
                    <a:pt x="88" y="48"/>
                  </a:moveTo>
                  <a:cubicBezTo>
                    <a:pt x="70" y="48"/>
                    <a:pt x="56" y="62"/>
                    <a:pt x="56" y="80"/>
                  </a:cubicBezTo>
                  <a:cubicBezTo>
                    <a:pt x="56" y="98"/>
                    <a:pt x="70" y="112"/>
                    <a:pt x="88" y="112"/>
                  </a:cubicBezTo>
                  <a:cubicBezTo>
                    <a:pt x="106" y="112"/>
                    <a:pt x="120" y="98"/>
                    <a:pt x="120" y="80"/>
                  </a:cubicBezTo>
                  <a:cubicBezTo>
                    <a:pt x="120" y="62"/>
                    <a:pt x="106" y="48"/>
                    <a:pt x="88" y="48"/>
                  </a:cubicBezTo>
                  <a:moveTo>
                    <a:pt x="101" y="93"/>
                  </a:moveTo>
                  <a:cubicBezTo>
                    <a:pt x="100" y="95"/>
                    <a:pt x="99" y="96"/>
                    <a:pt x="98" y="97"/>
                  </a:cubicBezTo>
                  <a:cubicBezTo>
                    <a:pt x="97" y="98"/>
                    <a:pt x="96" y="99"/>
                    <a:pt x="94" y="99"/>
                  </a:cubicBezTo>
                  <a:cubicBezTo>
                    <a:pt x="93" y="100"/>
                    <a:pt x="91" y="100"/>
                    <a:pt x="90" y="100"/>
                  </a:cubicBezTo>
                  <a:cubicBezTo>
                    <a:pt x="90" y="104"/>
                    <a:pt x="90" y="104"/>
                    <a:pt x="90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4" y="100"/>
                    <a:pt x="83" y="100"/>
                    <a:pt x="82" y="99"/>
                  </a:cubicBezTo>
                  <a:cubicBezTo>
                    <a:pt x="80" y="99"/>
                    <a:pt x="79" y="98"/>
                    <a:pt x="77" y="97"/>
                  </a:cubicBezTo>
                  <a:cubicBezTo>
                    <a:pt x="76" y="96"/>
                    <a:pt x="75" y="94"/>
                    <a:pt x="75" y="93"/>
                  </a:cubicBezTo>
                  <a:cubicBezTo>
                    <a:pt x="74" y="91"/>
                    <a:pt x="74" y="90"/>
                    <a:pt x="74" y="88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80" y="90"/>
                    <a:pt x="80" y="92"/>
                    <a:pt x="82" y="93"/>
                  </a:cubicBezTo>
                  <a:cubicBezTo>
                    <a:pt x="83" y="95"/>
                    <a:pt x="84" y="95"/>
                    <a:pt x="86" y="95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5" y="82"/>
                    <a:pt x="84" y="81"/>
                    <a:pt x="82" y="81"/>
                  </a:cubicBezTo>
                  <a:cubicBezTo>
                    <a:pt x="81" y="80"/>
                    <a:pt x="80" y="79"/>
                    <a:pt x="79" y="79"/>
                  </a:cubicBezTo>
                  <a:cubicBezTo>
                    <a:pt x="77" y="78"/>
                    <a:pt x="76" y="77"/>
                    <a:pt x="76" y="75"/>
                  </a:cubicBezTo>
                  <a:cubicBezTo>
                    <a:pt x="75" y="74"/>
                    <a:pt x="75" y="72"/>
                    <a:pt x="75" y="70"/>
                  </a:cubicBezTo>
                  <a:cubicBezTo>
                    <a:pt x="75" y="69"/>
                    <a:pt x="75" y="67"/>
                    <a:pt x="76" y="66"/>
                  </a:cubicBezTo>
                  <a:cubicBezTo>
                    <a:pt x="76" y="64"/>
                    <a:pt x="77" y="63"/>
                    <a:pt x="78" y="62"/>
                  </a:cubicBezTo>
                  <a:cubicBezTo>
                    <a:pt x="79" y="61"/>
                    <a:pt x="81" y="61"/>
                    <a:pt x="82" y="60"/>
                  </a:cubicBezTo>
                  <a:cubicBezTo>
                    <a:pt x="84" y="60"/>
                    <a:pt x="85" y="60"/>
                    <a:pt x="86" y="60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1" y="60"/>
                    <a:pt x="92" y="60"/>
                    <a:pt x="94" y="60"/>
                  </a:cubicBezTo>
                  <a:cubicBezTo>
                    <a:pt x="95" y="61"/>
                    <a:pt x="96" y="61"/>
                    <a:pt x="97" y="62"/>
                  </a:cubicBezTo>
                  <a:cubicBezTo>
                    <a:pt x="99" y="63"/>
                    <a:pt x="99" y="64"/>
                    <a:pt x="100" y="66"/>
                  </a:cubicBezTo>
                  <a:cubicBezTo>
                    <a:pt x="101" y="67"/>
                    <a:pt x="101" y="68"/>
                    <a:pt x="101" y="70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95" y="68"/>
                    <a:pt x="94" y="67"/>
                    <a:pt x="93" y="66"/>
                  </a:cubicBezTo>
                  <a:cubicBezTo>
                    <a:pt x="93" y="65"/>
                    <a:pt x="92" y="64"/>
                    <a:pt x="90" y="64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1" y="76"/>
                    <a:pt x="92" y="77"/>
                    <a:pt x="94" y="77"/>
                  </a:cubicBezTo>
                  <a:cubicBezTo>
                    <a:pt x="95" y="78"/>
                    <a:pt x="97" y="79"/>
                    <a:pt x="98" y="80"/>
                  </a:cubicBezTo>
                  <a:cubicBezTo>
                    <a:pt x="99" y="81"/>
                    <a:pt x="100" y="82"/>
                    <a:pt x="101" y="83"/>
                  </a:cubicBezTo>
                  <a:cubicBezTo>
                    <a:pt x="102" y="84"/>
                    <a:pt x="102" y="86"/>
                    <a:pt x="102" y="88"/>
                  </a:cubicBezTo>
                  <a:cubicBezTo>
                    <a:pt x="102" y="90"/>
                    <a:pt x="102" y="92"/>
                    <a:pt x="101" y="93"/>
                  </a:cubicBezTo>
                  <a:moveTo>
                    <a:pt x="94" y="85"/>
                  </a:moveTo>
                  <a:cubicBezTo>
                    <a:pt x="93" y="84"/>
                    <a:pt x="92" y="84"/>
                    <a:pt x="92" y="83"/>
                  </a:cubicBezTo>
                  <a:cubicBezTo>
                    <a:pt x="91" y="83"/>
                    <a:pt x="90" y="83"/>
                    <a:pt x="90" y="83"/>
                  </a:cubicBezTo>
                  <a:cubicBezTo>
                    <a:pt x="90" y="95"/>
                    <a:pt x="90" y="95"/>
                    <a:pt x="90" y="95"/>
                  </a:cubicBezTo>
                  <a:cubicBezTo>
                    <a:pt x="92" y="95"/>
                    <a:pt x="93" y="95"/>
                    <a:pt x="94" y="94"/>
                  </a:cubicBezTo>
                  <a:cubicBezTo>
                    <a:pt x="95" y="93"/>
                    <a:pt x="96" y="91"/>
                    <a:pt x="96" y="89"/>
                  </a:cubicBezTo>
                  <a:cubicBezTo>
                    <a:pt x="96" y="88"/>
                    <a:pt x="96" y="87"/>
                    <a:pt x="95" y="86"/>
                  </a:cubicBezTo>
                  <a:cubicBezTo>
                    <a:pt x="95" y="86"/>
                    <a:pt x="94" y="85"/>
                    <a:pt x="94" y="85"/>
                  </a:cubicBezTo>
                  <a:moveTo>
                    <a:pt x="81" y="70"/>
                  </a:moveTo>
                  <a:cubicBezTo>
                    <a:pt x="81" y="71"/>
                    <a:pt x="81" y="71"/>
                    <a:pt x="81" y="72"/>
                  </a:cubicBezTo>
                  <a:cubicBezTo>
                    <a:pt x="82" y="73"/>
                    <a:pt x="82" y="73"/>
                    <a:pt x="83" y="74"/>
                  </a:cubicBezTo>
                  <a:cubicBezTo>
                    <a:pt x="83" y="74"/>
                    <a:pt x="84" y="74"/>
                    <a:pt x="85" y="75"/>
                  </a:cubicBezTo>
                  <a:cubicBezTo>
                    <a:pt x="85" y="75"/>
                    <a:pt x="86" y="75"/>
                    <a:pt x="86" y="75"/>
                  </a:cubicBezTo>
                  <a:cubicBezTo>
                    <a:pt x="86" y="64"/>
                    <a:pt x="86" y="64"/>
                    <a:pt x="86" y="64"/>
                  </a:cubicBezTo>
                  <a:cubicBezTo>
                    <a:pt x="84" y="64"/>
                    <a:pt x="83" y="65"/>
                    <a:pt x="82" y="66"/>
                  </a:cubicBezTo>
                  <a:cubicBezTo>
                    <a:pt x="81" y="67"/>
                    <a:pt x="81" y="68"/>
                    <a:pt x="81" y="7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C9F0311E-8BEE-6B45-B23C-5A4938EF4EEB}"/>
              </a:ext>
            </a:extLst>
          </p:cNvPr>
          <p:cNvSpPr txBox="1">
            <a:spLocks/>
          </p:cNvSpPr>
          <p:nvPr/>
        </p:nvSpPr>
        <p:spPr>
          <a:xfrm>
            <a:off x="217375" y="6615659"/>
            <a:ext cx="4188823" cy="2199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Data Snapshot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2FAB8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//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FAB8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NIRPC</a:t>
            </a:r>
            <a:endParaRPr kumimoji="0" lang="en-US" sz="1000" b="0" i="1" u="none" strike="noStrike" kern="1200" cap="none" spc="-150" normalizeH="0" baseline="0" noProof="0" dirty="0">
              <a:ln>
                <a:noFill/>
              </a:ln>
              <a:solidFill>
                <a:srgbClr val="2FAB8B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FA17A3D-790A-4F86-8E00-B9CD454164CD}"/>
              </a:ext>
            </a:extLst>
          </p:cNvPr>
          <p:cNvGrpSpPr/>
          <p:nvPr/>
        </p:nvGrpSpPr>
        <p:grpSpPr>
          <a:xfrm>
            <a:off x="137899" y="148555"/>
            <a:ext cx="3330141" cy="409819"/>
            <a:chOff x="137899" y="148555"/>
            <a:chExt cx="3330141" cy="40981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1452248-3C30-46FD-A474-5284028448AE}"/>
                </a:ext>
              </a:extLst>
            </p:cNvPr>
            <p:cNvSpPr/>
            <p:nvPr/>
          </p:nvSpPr>
          <p:spPr>
            <a:xfrm>
              <a:off x="137899" y="148555"/>
              <a:ext cx="2125010" cy="40981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91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itle 1">
              <a:extLst>
                <a:ext uri="{FF2B5EF4-FFF2-40B4-BE49-F238E27FC236}">
                  <a16:creationId xmlns:a16="http://schemas.microsoft.com/office/drawing/2014/main" id="{634A0DAA-7AFA-470D-B3F0-F3E33F41E0A7}"/>
                </a:ext>
              </a:extLst>
            </p:cNvPr>
            <p:cNvSpPr txBox="1">
              <a:spLocks/>
            </p:cNvSpPr>
            <p:nvPr/>
          </p:nvSpPr>
          <p:spPr>
            <a:xfrm>
              <a:off x="624319" y="243024"/>
              <a:ext cx="2843721" cy="24845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46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46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Adobe Arabic" panose="02040503050201020203" pitchFamily="18" charset="-78"/>
                </a:rPr>
                <a:t>Cluster Analysis</a:t>
              </a:r>
            </a:p>
            <a:p>
              <a:pPr marL="0" marR="0" lvl="0" indent="0" algn="l" defTabSz="914446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Adobe Arabic" panose="02040503050201020203" pitchFamily="18" charset="-78"/>
                </a:rPr>
                <a:t> </a:t>
              </a:r>
            </a:p>
          </p:txBody>
        </p:sp>
      </p:grpSp>
      <p:pic>
        <p:nvPicPr>
          <p:cNvPr id="38" name="Graphic 37" descr="Factory with solid fill">
            <a:extLst>
              <a:ext uri="{FF2B5EF4-FFF2-40B4-BE49-F238E27FC236}">
                <a16:creationId xmlns:a16="http://schemas.microsoft.com/office/drawing/2014/main" id="{71384B58-F903-4EA8-A8C4-66013A2AF2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3533" y="154542"/>
            <a:ext cx="3524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5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ICITY by SMART - 16x10 - ANIMATED - Fresh Green">
  <a:themeElements>
    <a:clrScheme name="SIMPLICITY - Fresh Green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89C800"/>
      </a:accent1>
      <a:accent2>
        <a:srgbClr val="C0C0C8"/>
      </a:accent2>
      <a:accent3>
        <a:srgbClr val="89C800"/>
      </a:accent3>
      <a:accent4>
        <a:srgbClr val="89C800"/>
      </a:accent4>
      <a:accent5>
        <a:srgbClr val="89C800"/>
      </a:accent5>
      <a:accent6>
        <a:srgbClr val="89C800"/>
      </a:accent6>
      <a:hlink>
        <a:srgbClr val="669600"/>
      </a:hlink>
      <a:folHlink>
        <a:srgbClr val="C4FF44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ICITY by SMART - 16x10 - ANIMATED - Fresh Green" id="{2E6DB31A-66C7-4027-86F8-603C800E8C52}" vid="{5D2D1497-70DF-4BFD-87DA-DF2CCEFC32D0}"/>
    </a:ext>
  </a:extLst>
</a:theme>
</file>

<file path=ppt/theme/theme2.xml><?xml version="1.0" encoding="utf-8"?>
<a:theme xmlns:a="http://schemas.openxmlformats.org/drawingml/2006/main" name="2_SIMPLICITY by SMART - 16x10 - ANIMATED - Fresh Green">
  <a:themeElements>
    <a:clrScheme name="Custom 17">
      <a:dk1>
        <a:srgbClr val="094A3F"/>
      </a:dk1>
      <a:lt1>
        <a:srgbClr val="F2F2F5"/>
      </a:lt1>
      <a:dk2>
        <a:srgbClr val="858591"/>
      </a:dk2>
      <a:lt2>
        <a:srgbClr val="FFFFFF"/>
      </a:lt2>
      <a:accent1>
        <a:srgbClr val="094A3F"/>
      </a:accent1>
      <a:accent2>
        <a:srgbClr val="C0C0C8"/>
      </a:accent2>
      <a:accent3>
        <a:srgbClr val="4E8E83"/>
      </a:accent3>
      <a:accent4>
        <a:srgbClr val="8EBAB1"/>
      </a:accent4>
      <a:accent5>
        <a:srgbClr val="246C60"/>
      </a:accent5>
      <a:accent6>
        <a:srgbClr val="89C800"/>
      </a:accent6>
      <a:hlink>
        <a:srgbClr val="669600"/>
      </a:hlink>
      <a:folHlink>
        <a:srgbClr val="C4FF44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ICITY by SMART - 16x10 - ANIMATED - Fresh Green" id="{2E6DB31A-66C7-4027-86F8-603C800E8C52}" vid="{5D2D1497-70DF-4BFD-87DA-DF2CCEFC32D0}"/>
    </a:ext>
  </a:extLst>
</a:theme>
</file>

<file path=ppt/theme/theme3.xml><?xml version="1.0" encoding="utf-8"?>
<a:theme xmlns:a="http://schemas.openxmlformats.org/drawingml/2006/main" name="1_SIMPLICITY by SMART - 16x10 - ANIMATED - Fresh Green">
  <a:themeElements>
    <a:clrScheme name="Custom 17">
      <a:dk1>
        <a:srgbClr val="094A3F"/>
      </a:dk1>
      <a:lt1>
        <a:srgbClr val="F2F2F5"/>
      </a:lt1>
      <a:dk2>
        <a:srgbClr val="858591"/>
      </a:dk2>
      <a:lt2>
        <a:srgbClr val="FFFFFF"/>
      </a:lt2>
      <a:accent1>
        <a:srgbClr val="094A3F"/>
      </a:accent1>
      <a:accent2>
        <a:srgbClr val="C0C0C8"/>
      </a:accent2>
      <a:accent3>
        <a:srgbClr val="4E8E83"/>
      </a:accent3>
      <a:accent4>
        <a:srgbClr val="8EBAB1"/>
      </a:accent4>
      <a:accent5>
        <a:srgbClr val="246C60"/>
      </a:accent5>
      <a:accent6>
        <a:srgbClr val="89C800"/>
      </a:accent6>
      <a:hlink>
        <a:srgbClr val="669600"/>
      </a:hlink>
      <a:folHlink>
        <a:srgbClr val="C4FF44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9065</TotalTime>
  <Words>1910</Words>
  <Application>Microsoft Office PowerPoint</Application>
  <PresentationFormat>Widescreen</PresentationFormat>
  <Paragraphs>399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Calibri Light</vt:lpstr>
      <vt:lpstr>Corbel</vt:lpstr>
      <vt:lpstr>Courier New</vt:lpstr>
      <vt:lpstr>Franklin Gothic Book</vt:lpstr>
      <vt:lpstr>Franklin Gothic Demi Cond</vt:lpstr>
      <vt:lpstr>Roboto</vt:lpstr>
      <vt:lpstr>Roboto Condensed</vt:lpstr>
      <vt:lpstr>Trebuchet MS</vt:lpstr>
      <vt:lpstr>SIMPLICITY by SMART - 16x10 - ANIMATED - Fresh Green</vt:lpstr>
      <vt:lpstr>2_SIMPLICITY by SMART - 16x10 - ANIMATED - Fresh Green</vt:lpstr>
      <vt:lpstr>1_SIMPLICITY by SMART - 16x10 - ANIMATED - Fresh Green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Kumar, Indraneel</dc:creator>
  <cp:lastModifiedBy>Kumar, Indraneel</cp:lastModifiedBy>
  <cp:revision>158</cp:revision>
  <dcterms:created xsi:type="dcterms:W3CDTF">2021-06-16T15:55:57Z</dcterms:created>
  <dcterms:modified xsi:type="dcterms:W3CDTF">2024-12-10T18:52:31Z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2024-12-06T02:28:41Z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36b74ea6-cbd5-4225-b74f-ae9169b03f81</vt:lpwstr>
  </property>
  <property fmtid="{D5CDD505-2E9C-101B-9397-08002B2CF9AE}" pid="8" name="MSIP_Label_4044bd30-2ed7-4c9d-9d12-46200872a97b_ContentBits">
    <vt:lpwstr>0</vt:lpwstr>
  </property>
</Properties>
</file>