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76" r:id="rId6"/>
    <p:sldId id="261" r:id="rId7"/>
    <p:sldId id="272" r:id="rId8"/>
    <p:sldId id="269" r:id="rId9"/>
    <p:sldId id="273" r:id="rId10"/>
    <p:sldId id="262" r:id="rId11"/>
    <p:sldId id="274" r:id="rId12"/>
    <p:sldId id="277" r:id="rId13"/>
    <p:sldId id="278" r:id="rId14"/>
    <p:sldId id="275" r:id="rId15"/>
    <p:sldId id="268" r:id="rId16"/>
    <p:sldId id="260" r:id="rId17"/>
    <p:sldId id="270" r:id="rId18"/>
    <p:sldId id="271"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8C"/>
    <a:srgbClr val="EC009C"/>
    <a:srgbClr val="464865"/>
    <a:srgbClr val="E0F5FD"/>
    <a:srgbClr val="D3D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2E872-E21D-439A-B9BC-BC7A50808DD3}" v="21" dt="2024-05-16T20:27:24.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102" autoAdjust="0"/>
    <p:restoredTop sz="81967" autoAdjust="0"/>
  </p:normalViewPr>
  <p:slideViewPr>
    <p:cSldViewPr snapToGrid="0">
      <p:cViewPr varScale="1">
        <p:scale>
          <a:sx n="51" d="100"/>
          <a:sy n="51" d="100"/>
        </p:scale>
        <p:origin x="3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1AF47-D0A3-4F4C-A637-789DCDE35317}"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BE8A1-58F2-4FCA-991A-6427F7444066}" type="slidenum">
              <a:rPr lang="en-US" smtClean="0"/>
              <a:t>‹#›</a:t>
            </a:fld>
            <a:endParaRPr lang="en-US"/>
          </a:p>
        </p:txBody>
      </p:sp>
    </p:spTree>
    <p:extLst>
      <p:ext uri="{BB962C8B-B14F-4D97-AF65-F5344CB8AC3E}">
        <p14:creationId xmlns:p14="http://schemas.microsoft.com/office/powerpoint/2010/main" val="411361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Jay</a:t>
            </a:r>
          </a:p>
          <a:p>
            <a:r>
              <a:rPr lang="en-US" dirty="0"/>
              <a:t>Excited for opportunity</a:t>
            </a:r>
          </a:p>
        </p:txBody>
      </p:sp>
      <p:sp>
        <p:nvSpPr>
          <p:cNvPr id="4" name="Slide Number Placeholder 3"/>
          <p:cNvSpPr>
            <a:spLocks noGrp="1"/>
          </p:cNvSpPr>
          <p:nvPr>
            <p:ph type="sldNum" sz="quarter" idx="5"/>
          </p:nvPr>
        </p:nvSpPr>
        <p:spPr/>
        <p:txBody>
          <a:bodyPr/>
          <a:lstStyle/>
          <a:p>
            <a:fld id="{22DBE8A1-58F2-4FCA-991A-6427F7444066}" type="slidenum">
              <a:rPr lang="en-US" smtClean="0"/>
              <a:t>1</a:t>
            </a:fld>
            <a:endParaRPr lang="en-US"/>
          </a:p>
        </p:txBody>
      </p:sp>
    </p:spTree>
    <p:extLst>
      <p:ext uri="{BB962C8B-B14F-4D97-AF65-F5344CB8AC3E}">
        <p14:creationId xmlns:p14="http://schemas.microsoft.com/office/powerpoint/2010/main" val="2909995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501c3</a:t>
            </a:r>
          </a:p>
          <a:p>
            <a:r>
              <a:rPr lang="en-US" sz="1200" dirty="0">
                <a:effectLst/>
                <a:latin typeface="+mn-lt"/>
                <a:ea typeface="Calibri" panose="020F0502020204030204" pitchFamily="34" charset="0"/>
              </a:rPr>
              <a:t>3 Core principles - Recovery Vision, Authenticity of Voice, Accountability to the recovery community</a:t>
            </a:r>
          </a:p>
          <a:p>
            <a:r>
              <a:rPr lang="en-US" sz="1200" dirty="0">
                <a:effectLst/>
                <a:latin typeface="+mn-lt"/>
                <a:ea typeface="Calibri" panose="020F0502020204030204" pitchFamily="34" charset="0"/>
              </a:rPr>
              <a:t>support at least one of three core strategies – </a:t>
            </a:r>
          </a:p>
          <a:p>
            <a:r>
              <a:rPr lang="en-US" sz="1200" dirty="0">
                <a:effectLst/>
                <a:latin typeface="+mn-lt"/>
                <a:ea typeface="Times New Roman" panose="02020603050405020304" pitchFamily="18" charset="0"/>
              </a:rPr>
              <a:t>	Public education and awareness</a:t>
            </a:r>
          </a:p>
          <a:p>
            <a:r>
              <a:rPr lang="en-US" sz="1200" dirty="0">
                <a:effectLst/>
                <a:latin typeface="+mn-lt"/>
                <a:ea typeface="Times New Roman" panose="02020603050405020304" pitchFamily="18" charset="0"/>
              </a:rPr>
              <a:t>	Policy advocacy</a:t>
            </a:r>
          </a:p>
          <a:p>
            <a:r>
              <a:rPr lang="en-US" sz="1200" dirty="0">
                <a:effectLst/>
                <a:latin typeface="+mn-lt"/>
                <a:ea typeface="Times New Roman" panose="02020603050405020304" pitchFamily="18" charset="0"/>
              </a:rPr>
              <a:t>	Peer based and other recovery support services and activities.</a:t>
            </a:r>
          </a:p>
          <a:p>
            <a:r>
              <a:rPr lang="en-US" sz="1200" dirty="0">
                <a:latin typeface="+mn-lt"/>
              </a:rPr>
              <a:t>Follows FAVOR National Standards</a:t>
            </a:r>
          </a:p>
        </p:txBody>
      </p:sp>
      <p:sp>
        <p:nvSpPr>
          <p:cNvPr id="4" name="Slide Number Placeholder 3"/>
          <p:cNvSpPr>
            <a:spLocks noGrp="1"/>
          </p:cNvSpPr>
          <p:nvPr>
            <p:ph type="sldNum" sz="quarter" idx="5"/>
          </p:nvPr>
        </p:nvSpPr>
        <p:spPr/>
        <p:txBody>
          <a:bodyPr/>
          <a:lstStyle/>
          <a:p>
            <a:fld id="{22DBE8A1-58F2-4FCA-991A-6427F7444066}" type="slidenum">
              <a:rPr lang="en-US" smtClean="0"/>
              <a:t>10</a:t>
            </a:fld>
            <a:endParaRPr lang="en-US"/>
          </a:p>
        </p:txBody>
      </p:sp>
    </p:spTree>
    <p:extLst>
      <p:ext uri="{BB962C8B-B14F-4D97-AF65-F5344CB8AC3E}">
        <p14:creationId xmlns:p14="http://schemas.microsoft.com/office/powerpoint/2010/main" val="13908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t>
            </a:r>
            <a:r>
              <a:rPr lang="en-US" sz="1200" kern="1200" dirty="0">
                <a:solidFill>
                  <a:srgbClr val="000000"/>
                </a:solidFill>
                <a:effectLst/>
                <a:latin typeface="+mn-lt"/>
                <a:ea typeface="Times New Roman" panose="02020603050405020304" pitchFamily="18" charset="0"/>
              </a:rPr>
              <a:t>Reference previous lived experience at DMHA] over two decades </a:t>
            </a:r>
          </a:p>
          <a:p>
            <a:pPr marL="0" marR="0">
              <a:spcBef>
                <a:spcPts val="0"/>
              </a:spcBef>
              <a:spcAft>
                <a:spcPts val="0"/>
              </a:spcAft>
            </a:pPr>
            <a:r>
              <a:rPr lang="en-US" sz="1200" kern="1200" dirty="0">
                <a:solidFill>
                  <a:srgbClr val="000000"/>
                </a:solidFill>
                <a:effectLst/>
                <a:latin typeface="+mn-lt"/>
                <a:ea typeface="Times New Roman" panose="02020603050405020304" pitchFamily="18" charset="0"/>
              </a:rPr>
              <a:t>2021 began the expansion of the Recovery Team</a:t>
            </a:r>
            <a:endParaRPr lang="en-US" sz="1200" dirty="0">
              <a:effectLst/>
              <a:latin typeface="+mn-lt"/>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mn-lt"/>
                <a:ea typeface="Times New Roman" panose="02020603050405020304" pitchFamily="18" charset="0"/>
              </a:rPr>
              <a:t>2024 furthered that expansion with the hiring of a Peer Program Manager</a:t>
            </a:r>
            <a:endParaRPr lang="en-US" sz="1200" dirty="0">
              <a:effectLst/>
              <a:latin typeface="+mn-lt"/>
              <a:ea typeface="Times New Roman" panose="02020603050405020304" pitchFamily="18" charset="0"/>
            </a:endParaRPr>
          </a:p>
          <a:p>
            <a:endParaRPr lang="en-US" sz="1800" kern="1200" dirty="0">
              <a:solidFill>
                <a:srgbClr val="000000"/>
              </a:solidFill>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2DBE8A1-58F2-4FCA-991A-6427F7444066}" type="slidenum">
              <a:rPr lang="en-US" smtClean="0"/>
              <a:t>11</a:t>
            </a:fld>
            <a:endParaRPr lang="en-US"/>
          </a:p>
        </p:txBody>
      </p:sp>
    </p:spTree>
    <p:extLst>
      <p:ext uri="{BB962C8B-B14F-4D97-AF65-F5344CB8AC3E}">
        <p14:creationId xmlns:p14="http://schemas.microsoft.com/office/powerpoint/2010/main" val="221844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Name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Making information about recovery, peers, more accessible through updates to the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CEUs to elevate professionalism- FAVOR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SAMHSA Natl Model Standards- Supervision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	peer supervisors have direct experience as a peer worker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	knowledge of the peer worker’s role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	principles and philosophy of recovery and resiliency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	familiarity with the code of ethics </a:t>
            </a:r>
            <a:endParaRPr lang="en-US" sz="1200" dirty="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2DBE8A1-58F2-4FCA-991A-6427F7444066}" type="slidenum">
              <a:rPr lang="en-US" smtClean="0"/>
              <a:t>12</a:t>
            </a:fld>
            <a:endParaRPr lang="en-US"/>
          </a:p>
        </p:txBody>
      </p:sp>
    </p:spTree>
    <p:extLst>
      <p:ext uri="{BB962C8B-B14F-4D97-AF65-F5344CB8AC3E}">
        <p14:creationId xmlns:p14="http://schemas.microsoft.com/office/powerpoint/2010/main" val="411681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RCC- are peer-operated centers that serve as local resources of community-based recovery support.</a:t>
            </a:r>
          </a:p>
          <a:p>
            <a:r>
              <a:rPr lang="en-US" sz="1200" kern="1200" dirty="0">
                <a:solidFill>
                  <a:srgbClr val="000000"/>
                </a:solidFill>
                <a:effectLst/>
                <a:latin typeface="+mn-lt"/>
                <a:ea typeface="Times New Roman" panose="02020603050405020304" pitchFamily="18" charset="0"/>
              </a:rPr>
              <a:t>working on criteria for Recovery Community Centers this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RCCs to address Recovery Communities that do not want to become certified or do not fit the model of certification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	recognized by the state and part of the Recovery Infrastructure</a:t>
            </a: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More to 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Hubs expand our ability to connect Hoosiers with </a:t>
            </a:r>
            <a:r>
              <a:rPr lang="en-US" sz="1200" kern="1200" dirty="0" err="1">
                <a:solidFill>
                  <a:srgbClr val="000000"/>
                </a:solidFill>
                <a:effectLst/>
                <a:latin typeface="+mn-lt"/>
                <a:ea typeface="Times New Roman" panose="02020603050405020304" pitchFamily="18" charset="0"/>
              </a:rPr>
              <a:t>mh</a:t>
            </a:r>
            <a:r>
              <a:rPr lang="en-US" sz="1200" kern="1200" dirty="0">
                <a:solidFill>
                  <a:srgbClr val="000000"/>
                </a:solidFill>
                <a:effectLst/>
                <a:latin typeface="+mn-lt"/>
                <a:ea typeface="Times New Roman" panose="02020603050405020304" pitchFamily="18" charset="0"/>
              </a:rPr>
              <a:t> and </a:t>
            </a:r>
            <a:r>
              <a:rPr lang="en-US" sz="1200" kern="1200" dirty="0" err="1">
                <a:solidFill>
                  <a:srgbClr val="000000"/>
                </a:solidFill>
                <a:effectLst/>
                <a:latin typeface="+mn-lt"/>
                <a:ea typeface="Times New Roman" panose="02020603050405020304" pitchFamily="18" charset="0"/>
              </a:rPr>
              <a:t>sud</a:t>
            </a:r>
            <a:r>
              <a:rPr lang="en-US" sz="1200" kern="1200" dirty="0">
                <a:solidFill>
                  <a:srgbClr val="000000"/>
                </a:solidFill>
                <a:effectLst/>
                <a:latin typeface="+mn-lt"/>
                <a:ea typeface="Times New Roman" panose="02020603050405020304" pitchFamily="18" charset="0"/>
              </a:rPr>
              <a:t>- TI-ROSOC</a:t>
            </a: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(RCO) is an independent, grassroots, non-profit organization- no barrier</a:t>
            </a:r>
            <a:endParaRPr lang="en-US" sz="1200" dirty="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2DBE8A1-58F2-4FCA-991A-6427F7444066}" type="slidenum">
              <a:rPr lang="en-US" smtClean="0"/>
              <a:t>13</a:t>
            </a:fld>
            <a:endParaRPr lang="en-US"/>
          </a:p>
        </p:txBody>
      </p:sp>
    </p:spTree>
    <p:extLst>
      <p:ext uri="{BB962C8B-B14F-4D97-AF65-F5344CB8AC3E}">
        <p14:creationId xmlns:p14="http://schemas.microsoft.com/office/powerpoint/2010/main" val="4076108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ptos" panose="020B0004020202020204" pitchFamily="34" charset="0"/>
                <a:ea typeface="Calibri" panose="020F0502020204030204" pitchFamily="34" charset="0"/>
              </a:rPr>
              <a:t>Harm reduction is a growing movement in recovery</a:t>
            </a:r>
          </a:p>
          <a:p>
            <a:r>
              <a:rPr lang="en-US" sz="1200" dirty="0">
                <a:effectLst/>
                <a:latin typeface="Aptos" panose="020B0004020202020204" pitchFamily="34" charset="0"/>
                <a:ea typeface="Calibri" panose="020F0502020204030204" pitchFamily="34" charset="0"/>
              </a:rPr>
              <a:t>A “mind shift” that is peer driven and led by lived experience</a:t>
            </a:r>
          </a:p>
          <a:p>
            <a:r>
              <a:rPr lang="en-US" sz="1200" dirty="0">
                <a:effectLst/>
                <a:latin typeface="Aptos" panose="020B0004020202020204" pitchFamily="34" charset="0"/>
                <a:ea typeface="Calibri" panose="020F0502020204030204" pitchFamily="34" charset="0"/>
              </a:rPr>
              <a:t>moving to a non punitive approach to helping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Calibri" panose="020F0502020204030204" pitchFamily="34" charset="0"/>
                <a:cs typeface="Calibri" panose="020F0502020204030204" pitchFamily="34" charset="0"/>
              </a:rPr>
              <a:t>Recovery Friendly Workplace</a:t>
            </a:r>
            <a:endParaRPr lang="en-US" sz="1200"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Calibri" panose="020F0502020204030204" pitchFamily="34" charset="0"/>
                <a:cs typeface="Calibri" panose="020F0502020204030204" pitchFamily="34" charset="0"/>
              </a:rPr>
              <a:t>prioritizing stronger relationships with “boots on the ground” understand the issues and often have already defined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Calibri" panose="020F0502020204030204" pitchFamily="34" charset="0"/>
                <a:cs typeface="Calibri" panose="020F0502020204030204" pitchFamily="34" charset="0"/>
              </a:rPr>
              <a:t>Watch for more to come on this- call to action- if you’re interested in being involved in this let me know</a:t>
            </a:r>
            <a:endParaRPr lang="en-US" sz="1200"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Calibri" panose="020F0502020204030204" pitchFamily="34" charset="0"/>
              <a:cs typeface="Times New Roman" panose="02020603050405020304" pitchFamily="18" charset="0"/>
            </a:endParaRPr>
          </a:p>
          <a:p>
            <a:endParaRPr lang="en-US" sz="1200" dirty="0">
              <a:effectLst/>
              <a:latin typeface="Aptos" panose="020B000402020202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2DBE8A1-58F2-4FCA-991A-6427F7444066}" type="slidenum">
              <a:rPr lang="en-US" smtClean="0"/>
              <a:t>14</a:t>
            </a:fld>
            <a:endParaRPr lang="en-US"/>
          </a:p>
        </p:txBody>
      </p:sp>
    </p:spTree>
    <p:extLst>
      <p:ext uri="{BB962C8B-B14F-4D97-AF65-F5344CB8AC3E}">
        <p14:creationId xmlns:p14="http://schemas.microsoft.com/office/powerpoint/2010/main" val="1137911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February 2022, a project team convened to study the return on investment for Indiana’s recovery communities. The statements above came from interviews with individuals who are seeking supports, including peer support, and the impact such supports have had on their recovery journey. The full 94-page research report in the future </a:t>
            </a:r>
            <a:endParaRPr lang="en-US" sz="1200" dirty="0">
              <a:latin typeface="+mn-lt"/>
            </a:endParaRPr>
          </a:p>
        </p:txBody>
      </p:sp>
      <p:sp>
        <p:nvSpPr>
          <p:cNvPr id="4" name="Slide Number Placeholder 3"/>
          <p:cNvSpPr>
            <a:spLocks noGrp="1"/>
          </p:cNvSpPr>
          <p:nvPr>
            <p:ph type="sldNum" sz="quarter" idx="5"/>
          </p:nvPr>
        </p:nvSpPr>
        <p:spPr/>
        <p:txBody>
          <a:bodyPr/>
          <a:lstStyle/>
          <a:p>
            <a:fld id="{22DBE8A1-58F2-4FCA-991A-6427F7444066}" type="slidenum">
              <a:rPr lang="en-US" smtClean="0"/>
              <a:t>15</a:t>
            </a:fld>
            <a:endParaRPr lang="en-US"/>
          </a:p>
        </p:txBody>
      </p:sp>
    </p:spTree>
    <p:extLst>
      <p:ext uri="{BB962C8B-B14F-4D97-AF65-F5344CB8AC3E}">
        <p14:creationId xmlns:p14="http://schemas.microsoft.com/office/powerpoint/2010/main" val="130287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BE8A1-58F2-4FCA-991A-6427F7444066}" type="slidenum">
              <a:rPr lang="en-US" smtClean="0"/>
              <a:t>16</a:t>
            </a:fld>
            <a:endParaRPr lang="en-US"/>
          </a:p>
        </p:txBody>
      </p:sp>
    </p:spTree>
    <p:extLst>
      <p:ext uri="{BB962C8B-B14F-4D97-AF65-F5344CB8AC3E}">
        <p14:creationId xmlns:p14="http://schemas.microsoft.com/office/powerpoint/2010/main" val="392817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mn-lt"/>
                <a:ea typeface="Times New Roman" panose="02020603050405020304" pitchFamily="18" charset="0"/>
              </a:rPr>
              <a:t>Gained knowledge through direct, first-hand involvement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rPr>
              <a:t>Not </a:t>
            </a:r>
            <a:r>
              <a:rPr lang="en-US" sz="1200" kern="1200" dirty="0">
                <a:solidFill>
                  <a:srgbClr val="000000"/>
                </a:solidFill>
                <a:effectLst/>
                <a:latin typeface="+mn-lt"/>
                <a:ea typeface="Times New Roman" panose="02020603050405020304" pitchFamily="18" charset="0"/>
              </a:rPr>
              <a:t>assumptions and constructs from research or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Opposite of “not lived”- book knowledge or learned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[personal story]</a:t>
            </a:r>
            <a:endParaRPr lang="en-US" sz="1200" dirty="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2DBE8A1-58F2-4FCA-991A-6427F7444066}" type="slidenum">
              <a:rPr lang="en-US" smtClean="0"/>
              <a:t>2</a:t>
            </a:fld>
            <a:endParaRPr lang="en-US"/>
          </a:p>
        </p:txBody>
      </p:sp>
    </p:spTree>
    <p:extLst>
      <p:ext uri="{BB962C8B-B14F-4D97-AF65-F5344CB8AC3E}">
        <p14:creationId xmlns:p14="http://schemas.microsoft.com/office/powerpoint/2010/main" val="427590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Times New Roman" panose="02020603050405020304" pitchFamily="18" charset="0"/>
              </a:rPr>
              <a:t>provide a space to feel accepted and understood.</a:t>
            </a:r>
            <a:endParaRPr lang="en-US"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rPr>
              <a:t>acceptance, understanding and validation </a:t>
            </a:r>
          </a:p>
          <a:p>
            <a:r>
              <a:rPr lang="en-US" sz="1200" kern="1200" dirty="0">
                <a:solidFill>
                  <a:srgbClr val="000000"/>
                </a:solidFill>
                <a:effectLst/>
                <a:latin typeface="+mn-lt"/>
                <a:ea typeface="Times New Roman" panose="02020603050405020304" pitchFamily="18" charset="0"/>
              </a:rPr>
              <a:t>roadmap to help others: develop goals, strategies for self empowerment, building self determined lives</a:t>
            </a:r>
            <a:endParaRPr lang="en-US" sz="1200" dirty="0">
              <a:latin typeface="+mn-lt"/>
            </a:endParaRPr>
          </a:p>
        </p:txBody>
      </p:sp>
      <p:sp>
        <p:nvSpPr>
          <p:cNvPr id="4" name="Slide Number Placeholder 3"/>
          <p:cNvSpPr>
            <a:spLocks noGrp="1"/>
          </p:cNvSpPr>
          <p:nvPr>
            <p:ph type="sldNum" sz="quarter" idx="5"/>
          </p:nvPr>
        </p:nvSpPr>
        <p:spPr/>
        <p:txBody>
          <a:bodyPr/>
          <a:lstStyle/>
          <a:p>
            <a:fld id="{22DBE8A1-58F2-4FCA-991A-6427F7444066}" type="slidenum">
              <a:rPr lang="en-US" smtClean="0"/>
              <a:t>3</a:t>
            </a:fld>
            <a:endParaRPr lang="en-US"/>
          </a:p>
        </p:txBody>
      </p:sp>
    </p:spTree>
    <p:extLst>
      <p:ext uri="{BB962C8B-B14F-4D97-AF65-F5344CB8AC3E}">
        <p14:creationId xmlns:p14="http://schemas.microsoft.com/office/powerpoint/2010/main" val="164089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a:solidFill>
                  <a:srgbClr val="000000"/>
                </a:solidFill>
                <a:effectLst/>
                <a:latin typeface="+mn-lt"/>
                <a:ea typeface="Times New Roman" panose="02020603050405020304" pitchFamily="18" charset="0"/>
              </a:rPr>
              <a:t>Recent changes to curriculum and name change- thus new definition</a:t>
            </a:r>
            <a:endParaRPr lang="en-US" sz="1200" dirty="0">
              <a:effectLst/>
              <a:latin typeface="+mn-lt"/>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mn-lt"/>
                <a:ea typeface="Times New Roman" panose="02020603050405020304" pitchFamily="18" charset="0"/>
              </a:rPr>
              <a:t>We will be getting more into the definition of peers later this morning</a:t>
            </a:r>
            <a:endParaRPr lang="en-US" sz="1200" dirty="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2DBE8A1-58F2-4FCA-991A-6427F7444066}" type="slidenum">
              <a:rPr lang="en-US" smtClean="0"/>
              <a:t>4</a:t>
            </a:fld>
            <a:endParaRPr lang="en-US"/>
          </a:p>
        </p:txBody>
      </p:sp>
    </p:spTree>
    <p:extLst>
      <p:ext uri="{BB962C8B-B14F-4D97-AF65-F5344CB8AC3E}">
        <p14:creationId xmlns:p14="http://schemas.microsoft.com/office/powerpoint/2010/main" val="157034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mn-lt"/>
                <a:ea typeface="Times New Roman" panose="02020603050405020304" pitchFamily="18" charset="0"/>
              </a:rPr>
              <a:t>pro-rights movements in the 1970’s </a:t>
            </a:r>
          </a:p>
          <a:p>
            <a:r>
              <a:rPr lang="en-US" sz="1200" kern="1200" dirty="0">
                <a:solidFill>
                  <a:srgbClr val="000000"/>
                </a:solidFill>
                <a:effectLst/>
                <a:latin typeface="+mn-lt"/>
              </a:rPr>
              <a:t>	</a:t>
            </a:r>
            <a:r>
              <a:rPr lang="en-US" sz="1200" kern="1200" dirty="0">
                <a:solidFill>
                  <a:srgbClr val="000000"/>
                </a:solidFill>
                <a:effectLst/>
                <a:latin typeface="+mn-lt"/>
                <a:ea typeface="Times New Roman" panose="02020603050405020304" pitchFamily="18" charset="0"/>
              </a:rPr>
              <a:t>patients’ rights and against stigma and discrimination</a:t>
            </a:r>
          </a:p>
          <a:p>
            <a:r>
              <a:rPr lang="en-US" sz="1200" kern="1200" dirty="0">
                <a:solidFill>
                  <a:srgbClr val="000000"/>
                </a:solidFill>
                <a:effectLst/>
                <a:latin typeface="+mn-lt"/>
              </a:rPr>
              <a:t>	</a:t>
            </a:r>
            <a:r>
              <a:rPr lang="en-US" sz="1200" kern="1200" dirty="0">
                <a:solidFill>
                  <a:srgbClr val="000000"/>
                </a:solidFill>
                <a:effectLst/>
                <a:latin typeface="+mn-lt"/>
                <a:ea typeface="Times New Roman" panose="02020603050405020304" pitchFamily="18" charset="0"/>
              </a:rPr>
              <a:t>promote peer-run services </a:t>
            </a:r>
          </a:p>
          <a:p>
            <a:r>
              <a:rPr lang="en-US" sz="1200" kern="1200" dirty="0">
                <a:solidFill>
                  <a:srgbClr val="000000"/>
                </a:solidFill>
                <a:effectLst/>
                <a:latin typeface="+mn-lt"/>
                <a:ea typeface="Times New Roman" panose="02020603050405020304" pitchFamily="18" charset="0"/>
              </a:rPr>
              <a:t>1980s, consumers of </a:t>
            </a:r>
            <a:r>
              <a:rPr lang="en-US" sz="1200" kern="1200" dirty="0" err="1">
                <a:solidFill>
                  <a:srgbClr val="000000"/>
                </a:solidFill>
                <a:effectLst/>
                <a:latin typeface="+mn-lt"/>
                <a:ea typeface="Times New Roman" panose="02020603050405020304" pitchFamily="18" charset="0"/>
              </a:rPr>
              <a:t>mh</a:t>
            </a:r>
            <a:r>
              <a:rPr lang="en-US" sz="1200" kern="1200" dirty="0">
                <a:solidFill>
                  <a:srgbClr val="000000"/>
                </a:solidFill>
                <a:effectLst/>
                <a:latin typeface="+mn-lt"/>
                <a:ea typeface="Times New Roman" panose="02020603050405020304" pitchFamily="18" charset="0"/>
              </a:rPr>
              <a:t> services began to organize self-help/advocacy groups and peer-run services with a new vision</a:t>
            </a:r>
          </a:p>
          <a:p>
            <a:r>
              <a:rPr lang="en-US" sz="1200" kern="1200" dirty="0">
                <a:solidFill>
                  <a:srgbClr val="000000"/>
                </a:solidFill>
                <a:effectLst/>
                <a:latin typeface="+mn-lt"/>
              </a:rPr>
              <a:t>	</a:t>
            </a:r>
            <a:r>
              <a:rPr lang="en-US" sz="1200" kern="1200" dirty="0">
                <a:solidFill>
                  <a:srgbClr val="000000"/>
                </a:solidFill>
                <a:effectLst/>
                <a:latin typeface="+mn-lt"/>
                <a:ea typeface="Times New Roman" panose="02020603050405020304" pitchFamily="18" charset="0"/>
              </a:rPr>
              <a:t>learn about the </a:t>
            </a:r>
            <a:r>
              <a:rPr lang="en-US" sz="1200" kern="1200" dirty="0" err="1">
                <a:solidFill>
                  <a:srgbClr val="000000"/>
                </a:solidFill>
                <a:effectLst/>
                <a:latin typeface="+mn-lt"/>
                <a:ea typeface="Times New Roman" panose="02020603050405020304" pitchFamily="18" charset="0"/>
              </a:rPr>
              <a:t>mh</a:t>
            </a:r>
            <a:r>
              <a:rPr lang="en-US" sz="1200" kern="1200" dirty="0">
                <a:solidFill>
                  <a:srgbClr val="000000"/>
                </a:solidFill>
                <a:effectLst/>
                <a:latin typeface="+mn-lt"/>
                <a:ea typeface="Times New Roman" panose="02020603050405020304" pitchFamily="18" charset="0"/>
              </a:rPr>
              <a:t> system, to gain access to the best services and treatments </a:t>
            </a:r>
          </a:p>
          <a:p>
            <a:r>
              <a:rPr lang="en-US" sz="1200" kern="1200" dirty="0">
                <a:solidFill>
                  <a:srgbClr val="000000"/>
                </a:solidFill>
                <a:effectLst/>
                <a:latin typeface="+mn-lt"/>
              </a:rPr>
              <a:t>	</a:t>
            </a:r>
            <a:r>
              <a:rPr lang="en-US" sz="1200" kern="1200" dirty="0">
                <a:solidFill>
                  <a:srgbClr val="000000"/>
                </a:solidFill>
                <a:effectLst/>
                <a:latin typeface="+mn-lt"/>
                <a:ea typeface="Times New Roman" panose="02020603050405020304" pitchFamily="18" charset="0"/>
              </a:rPr>
              <a:t>fighting for patients’ rights, stigma and discrimination</a:t>
            </a:r>
          </a:p>
          <a:p>
            <a:r>
              <a:rPr lang="en-US" sz="1200" kern="1200" dirty="0">
                <a:solidFill>
                  <a:srgbClr val="000000"/>
                </a:solidFill>
                <a:effectLst/>
                <a:latin typeface="+mn-lt"/>
              </a:rPr>
              <a:t>	</a:t>
            </a:r>
            <a:r>
              <a:rPr lang="en-US" sz="1200" kern="1200" dirty="0">
                <a:solidFill>
                  <a:srgbClr val="000000"/>
                </a:solidFill>
                <a:effectLst/>
                <a:latin typeface="+mn-lt"/>
                <a:ea typeface="Times New Roman" panose="02020603050405020304" pitchFamily="18" charset="0"/>
              </a:rPr>
              <a:t>help themselves and each other</a:t>
            </a:r>
          </a:p>
          <a:p>
            <a:r>
              <a:rPr lang="en-US" sz="1200" kern="1200" dirty="0">
                <a:solidFill>
                  <a:srgbClr val="000000"/>
                </a:solidFill>
                <a:effectLst/>
                <a:latin typeface="+mn-lt"/>
                <a:ea typeface="Times New Roman" panose="02020603050405020304" pitchFamily="18" charset="0"/>
              </a:rPr>
              <a:t>August 2010 leaders in recovery from MH and SU problems and SAMHSA meet to develop definition of recovery</a:t>
            </a:r>
          </a:p>
          <a:p>
            <a:r>
              <a:rPr lang="en-US" sz="1200" kern="1200" dirty="0">
                <a:solidFill>
                  <a:srgbClr val="000000"/>
                </a:solidFill>
                <a:effectLst/>
                <a:latin typeface="+mn-lt"/>
              </a:rPr>
              <a:t>	Previous- separate definitions </a:t>
            </a:r>
          </a:p>
          <a:p>
            <a:r>
              <a:rPr lang="en-US" sz="1200" kern="1200" dirty="0">
                <a:solidFill>
                  <a:srgbClr val="000000"/>
                </a:solidFill>
                <a:effectLst/>
                <a:latin typeface="+mn-lt"/>
              </a:rPr>
              <a:t>	complicated insurance coverage and systems overall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rPr>
              <a:t>	new def advanced recovery opportunities and clarifies  concepts for </a:t>
            </a:r>
            <a:r>
              <a:rPr lang="en-US" sz="1200" kern="1200" dirty="0">
                <a:solidFill>
                  <a:srgbClr val="000000"/>
                </a:solidFill>
                <a:effectLst/>
                <a:latin typeface="+mn-lt"/>
                <a:ea typeface="Times New Roman" panose="02020603050405020304" pitchFamily="18" charset="0"/>
              </a:rPr>
              <a:t>peers, families, funders, providers 	and unites movement</a:t>
            </a:r>
            <a:endParaRPr lang="en-US" sz="1200" dirty="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2DBE8A1-58F2-4FCA-991A-6427F7444066}" type="slidenum">
              <a:rPr lang="en-US" smtClean="0"/>
              <a:t>5</a:t>
            </a:fld>
            <a:endParaRPr lang="en-US"/>
          </a:p>
        </p:txBody>
      </p:sp>
    </p:spTree>
    <p:extLst>
      <p:ext uri="{BB962C8B-B14F-4D97-AF65-F5344CB8AC3E}">
        <p14:creationId xmlns:p14="http://schemas.microsoft.com/office/powerpoint/2010/main" val="291517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Locally, need for mental wellness- consumers start Key in 1984</a:t>
            </a:r>
          </a:p>
          <a:p>
            <a:r>
              <a:rPr lang="en-US" dirty="0"/>
              <a:t>Non-profit in 1988</a:t>
            </a:r>
          </a:p>
          <a:p>
            <a:r>
              <a:rPr lang="en-US" dirty="0"/>
              <a:t>501c3 in 1992 under all consumer BOD </a:t>
            </a:r>
          </a:p>
          <a:p>
            <a:r>
              <a:rPr lang="en-US" dirty="0"/>
              <a:t>Advocates for peer support, empowerment- end discrimination against MH</a:t>
            </a:r>
          </a:p>
          <a:p>
            <a:r>
              <a:rPr lang="en-US" dirty="0"/>
              <a:t>[Sarah Gunther]</a:t>
            </a:r>
          </a:p>
          <a:p>
            <a:r>
              <a:rPr lang="en-US" dirty="0"/>
              <a:t>IAIC- advocacy and ed around SUD- grants later to expand – first RCO in Indiana for peer support</a:t>
            </a:r>
          </a:p>
          <a:p>
            <a:r>
              <a:rPr lang="en-US" dirty="0"/>
              <a:t>2015- national news HIV Outbreak linked to injection drug use</a:t>
            </a:r>
          </a:p>
          <a:p>
            <a:r>
              <a:rPr lang="en-US" dirty="0"/>
              <a:t>Governor declares public health emergency </a:t>
            </a:r>
          </a:p>
          <a:p>
            <a:r>
              <a:rPr lang="en-US" dirty="0"/>
              <a:t>Planning for community members, resources (first community movement RCO) IAIC sends peers</a:t>
            </a:r>
          </a:p>
          <a:p>
            <a:r>
              <a:rPr lang="en-US" dirty="0"/>
              <a:t>Community Outreach Center- state IDs, BC, HIV testing, care coord, treatment referrals, vaccinations, employment</a:t>
            </a:r>
          </a:p>
          <a:p>
            <a:r>
              <a:rPr lang="en-US" dirty="0"/>
              <a:t>Result- state health commissioner testifies before Congress- need evidence based , comprehensive addiction and recovery treatment</a:t>
            </a:r>
          </a:p>
          <a:p>
            <a:r>
              <a:rPr lang="en-US" dirty="0"/>
              <a:t>COVID-DMHA and IRN to expand access to peers statewide</a:t>
            </a:r>
          </a:p>
          <a:p>
            <a:r>
              <a:rPr lang="en-US" dirty="0"/>
              <a:t>	access to any person needing peer support 1</a:t>
            </a:r>
            <a:r>
              <a:rPr lang="en-US" baseline="30000" dirty="0"/>
              <a:t>st</a:t>
            </a:r>
            <a:r>
              <a:rPr lang="en-US" dirty="0"/>
              <a:t> time ever</a:t>
            </a:r>
          </a:p>
        </p:txBody>
      </p:sp>
      <p:sp>
        <p:nvSpPr>
          <p:cNvPr id="4" name="Slide Number Placeholder 3"/>
          <p:cNvSpPr>
            <a:spLocks noGrp="1"/>
          </p:cNvSpPr>
          <p:nvPr>
            <p:ph type="sldNum" sz="quarter" idx="5"/>
          </p:nvPr>
        </p:nvSpPr>
        <p:spPr/>
        <p:txBody>
          <a:bodyPr/>
          <a:lstStyle/>
          <a:p>
            <a:fld id="{22DBE8A1-58F2-4FCA-991A-6427F7444066}" type="slidenum">
              <a:rPr lang="en-US" smtClean="0"/>
              <a:t>6</a:t>
            </a:fld>
            <a:endParaRPr lang="en-US"/>
          </a:p>
        </p:txBody>
      </p:sp>
    </p:spTree>
    <p:extLst>
      <p:ext uri="{BB962C8B-B14F-4D97-AF65-F5344CB8AC3E}">
        <p14:creationId xmlns:p14="http://schemas.microsoft.com/office/powerpoint/2010/main" val="38517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April 2023 National Model Standards</a:t>
            </a:r>
          </a:p>
          <a:p>
            <a:r>
              <a:rPr lang="en-US" sz="1200" dirty="0">
                <a:latin typeface="+mn-lt"/>
              </a:rPr>
              <a:t>CPSP alignment</a:t>
            </a:r>
          </a:p>
          <a:p>
            <a:r>
              <a:rPr lang="en-US" sz="1200" dirty="0">
                <a:latin typeface="+mn-lt"/>
              </a:rPr>
              <a:t>DMHA priorities: Build Infrastructure, Grow Workforce, Enhance Quality, Increase Access</a:t>
            </a:r>
          </a:p>
          <a:p>
            <a:r>
              <a:rPr lang="en-US" sz="1200" kern="1200" dirty="0">
                <a:solidFill>
                  <a:srgbClr val="000000"/>
                </a:solidFill>
                <a:effectLst/>
                <a:latin typeface="+mn-lt"/>
                <a:ea typeface="Times New Roman" panose="02020603050405020304" pitchFamily="18" charset="0"/>
              </a:rPr>
              <a:t>holistic approach incorporating MH, SUD and the family </a:t>
            </a:r>
          </a:p>
          <a:p>
            <a:r>
              <a:rPr lang="en-US" sz="1200" kern="1200" dirty="0">
                <a:solidFill>
                  <a:srgbClr val="000000"/>
                </a:solidFill>
                <a:effectLst/>
                <a:latin typeface="+mn-lt"/>
                <a:ea typeface="Times New Roman" panose="02020603050405020304" pitchFamily="18" charset="0"/>
              </a:rPr>
              <a:t>a no wrong door approach to peer support </a:t>
            </a:r>
          </a:p>
          <a:p>
            <a:r>
              <a:rPr lang="en-US" sz="1200" kern="1200" dirty="0">
                <a:solidFill>
                  <a:srgbClr val="000000"/>
                </a:solidFill>
                <a:effectLst/>
                <a:latin typeface="+mn-lt"/>
                <a:ea typeface="Times New Roman" panose="02020603050405020304" pitchFamily="18" charset="0"/>
              </a:rPr>
              <a:t>recovery time, costs and fees- full time trainers w/lived experience- Ivy Tech</a:t>
            </a:r>
          </a:p>
          <a:p>
            <a:r>
              <a:rPr lang="en-US" sz="1200" kern="1200" dirty="0">
                <a:solidFill>
                  <a:srgbClr val="000000"/>
                </a:solidFill>
                <a:effectLst/>
                <a:latin typeface="+mn-lt"/>
              </a:rPr>
              <a:t>Crisis and Crisis Supervisor/monthly</a:t>
            </a:r>
            <a:endParaRPr lang="en-US" sz="1200" dirty="0">
              <a:latin typeface="+mn-lt"/>
            </a:endParaRPr>
          </a:p>
        </p:txBody>
      </p:sp>
      <p:sp>
        <p:nvSpPr>
          <p:cNvPr id="4" name="Slide Number Placeholder 3"/>
          <p:cNvSpPr>
            <a:spLocks noGrp="1"/>
          </p:cNvSpPr>
          <p:nvPr>
            <p:ph type="sldNum" sz="quarter" idx="5"/>
          </p:nvPr>
        </p:nvSpPr>
        <p:spPr/>
        <p:txBody>
          <a:bodyPr/>
          <a:lstStyle/>
          <a:p>
            <a:fld id="{22DBE8A1-58F2-4FCA-991A-6427F7444066}" type="slidenum">
              <a:rPr lang="en-US" smtClean="0"/>
              <a:t>7</a:t>
            </a:fld>
            <a:endParaRPr lang="en-US"/>
          </a:p>
        </p:txBody>
      </p:sp>
    </p:spTree>
    <p:extLst>
      <p:ext uri="{BB962C8B-B14F-4D97-AF65-F5344CB8AC3E}">
        <p14:creationId xmlns:p14="http://schemas.microsoft.com/office/powerpoint/2010/main" val="413150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mn-lt"/>
                <a:ea typeface="Times New Roman" panose="02020603050405020304" pitchFamily="18" charset="0"/>
              </a:rPr>
              <a:t>no barrier access to peer support services and recovery resources</a:t>
            </a:r>
          </a:p>
          <a:p>
            <a:r>
              <a:rPr lang="en-US" sz="1200" kern="1200" dirty="0">
                <a:solidFill>
                  <a:srgbClr val="000000"/>
                </a:solidFill>
                <a:effectLst/>
                <a:latin typeface="+mn-lt"/>
              </a:rPr>
              <a:t>[representatives of hubs here today]</a:t>
            </a:r>
            <a:endParaRPr lang="en-US" sz="1200" dirty="0">
              <a:latin typeface="+mn-lt"/>
            </a:endParaRPr>
          </a:p>
        </p:txBody>
      </p:sp>
      <p:sp>
        <p:nvSpPr>
          <p:cNvPr id="4" name="Slide Number Placeholder 3"/>
          <p:cNvSpPr>
            <a:spLocks noGrp="1"/>
          </p:cNvSpPr>
          <p:nvPr>
            <p:ph type="sldNum" sz="quarter" idx="5"/>
          </p:nvPr>
        </p:nvSpPr>
        <p:spPr/>
        <p:txBody>
          <a:bodyPr/>
          <a:lstStyle/>
          <a:p>
            <a:fld id="{22DBE8A1-58F2-4FCA-991A-6427F7444066}" type="slidenum">
              <a:rPr lang="en-US" smtClean="0"/>
              <a:t>8</a:t>
            </a:fld>
            <a:endParaRPr lang="en-US"/>
          </a:p>
        </p:txBody>
      </p:sp>
    </p:spTree>
    <p:extLst>
      <p:ext uri="{BB962C8B-B14F-4D97-AF65-F5344CB8AC3E}">
        <p14:creationId xmlns:p14="http://schemas.microsoft.com/office/powerpoint/2010/main" val="359752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20 Regional Rec Hubs offering Peer Support, 18 Rec Cafes, Numerous other grassroots recovery orgs</a:t>
            </a:r>
          </a:p>
          <a:p>
            <a:r>
              <a:rPr lang="en-US" sz="1200" dirty="0">
                <a:effectLst/>
                <a:latin typeface="+mn-lt"/>
                <a:ea typeface="Calibri" panose="020F0502020204030204" pitchFamily="34" charset="0"/>
              </a:rPr>
              <a:t>Better understanding of funding streams overlapping with recovery to ensure cross care and communication</a:t>
            </a:r>
          </a:p>
          <a:p>
            <a:r>
              <a:rPr lang="en-US" sz="1200" dirty="0">
                <a:effectLst/>
                <a:latin typeface="+mn-lt"/>
              </a:rPr>
              <a:t>Peers present throughout </a:t>
            </a:r>
            <a:r>
              <a:rPr lang="en-US" sz="1200" dirty="0">
                <a:effectLst/>
                <a:latin typeface="+mn-lt"/>
                <a:ea typeface="Calibri" panose="020F0502020204030204" pitchFamily="34" charset="0"/>
              </a:rPr>
              <a:t>behavioral health system </a:t>
            </a:r>
          </a:p>
          <a:p>
            <a:r>
              <a:rPr lang="en-US" sz="1200" dirty="0">
                <a:solidFill>
                  <a:srgbClr val="FF0000"/>
                </a:solidFill>
                <a:effectLst/>
                <a:latin typeface="+mn-lt"/>
                <a:ea typeface="Calibri" panose="020F0502020204030204" pitchFamily="34" charset="0"/>
              </a:rPr>
              <a:t>Summer of Recovery tour - </a:t>
            </a:r>
            <a:r>
              <a:rPr lang="en-US" sz="1200" dirty="0">
                <a:effectLst/>
                <a:latin typeface="+mn-lt"/>
                <a:ea typeface="Calibri" panose="020F0502020204030204" pitchFamily="34" charset="0"/>
              </a:rPr>
              <a:t>instill hope, decrease stigma and celebrate a life of recovery</a:t>
            </a:r>
          </a:p>
          <a:p>
            <a:r>
              <a:rPr lang="en-US" sz="1200" dirty="0">
                <a:effectLst/>
                <a:latin typeface="+mn-lt"/>
                <a:ea typeface="Calibri" panose="020F0502020204030204" pitchFamily="34" charset="0"/>
              </a:rPr>
              <a:t>Legislation for RCO’s- House Bill 1249 to take effect July 1, 2024 amending Indiana Code allowing DMHA to provide standards for certification- codifies the need and importance of recovery community organizations</a:t>
            </a:r>
            <a:endParaRPr lang="en-US" sz="1200" dirty="0">
              <a:latin typeface="+mn-lt"/>
            </a:endParaRPr>
          </a:p>
        </p:txBody>
      </p:sp>
      <p:sp>
        <p:nvSpPr>
          <p:cNvPr id="4" name="Slide Number Placeholder 3"/>
          <p:cNvSpPr>
            <a:spLocks noGrp="1"/>
          </p:cNvSpPr>
          <p:nvPr>
            <p:ph type="sldNum" sz="quarter" idx="5"/>
          </p:nvPr>
        </p:nvSpPr>
        <p:spPr/>
        <p:txBody>
          <a:bodyPr/>
          <a:lstStyle/>
          <a:p>
            <a:fld id="{22DBE8A1-58F2-4FCA-991A-6427F7444066}" type="slidenum">
              <a:rPr lang="en-US" smtClean="0"/>
              <a:t>9</a:t>
            </a:fld>
            <a:endParaRPr lang="en-US"/>
          </a:p>
        </p:txBody>
      </p:sp>
    </p:spTree>
    <p:extLst>
      <p:ext uri="{BB962C8B-B14F-4D97-AF65-F5344CB8AC3E}">
        <p14:creationId xmlns:p14="http://schemas.microsoft.com/office/powerpoint/2010/main" val="1103249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F5D230-A762-421C-80A2-0DD824C46F8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246862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5D230-A762-421C-80A2-0DD824C46F8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298310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5D230-A762-421C-80A2-0DD824C46F8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375629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5D230-A762-421C-80A2-0DD824C46F8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326280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5D230-A762-421C-80A2-0DD824C46F8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18051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F5D230-A762-421C-80A2-0DD824C46F8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122450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F5D230-A762-421C-80A2-0DD824C46F83}"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38963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F5D230-A762-421C-80A2-0DD824C46F83}"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369549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5D230-A762-421C-80A2-0DD824C46F83}"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189206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F5D230-A762-421C-80A2-0DD824C46F8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155086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F5D230-A762-421C-80A2-0DD824C46F8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799D-AAE4-4C0A-B2CD-2D6AEF9B0298}" type="slidenum">
              <a:rPr lang="en-US" smtClean="0"/>
              <a:t>‹#›</a:t>
            </a:fld>
            <a:endParaRPr lang="en-US"/>
          </a:p>
        </p:txBody>
      </p:sp>
    </p:spTree>
    <p:extLst>
      <p:ext uri="{BB962C8B-B14F-4D97-AF65-F5344CB8AC3E}">
        <p14:creationId xmlns:p14="http://schemas.microsoft.com/office/powerpoint/2010/main" val="124233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5D230-A762-421C-80A2-0DD824C46F83}" type="datetimeFigureOut">
              <a:rPr lang="en-US" smtClean="0"/>
              <a:t>5/16/2024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9799D-AAE4-4C0A-B2CD-2D6AEF9B0298}" type="slidenum">
              <a:rPr lang="en-US" smtClean="0"/>
              <a:t>‹#›</a:t>
            </a:fld>
            <a:endParaRPr lang="en-US"/>
          </a:p>
        </p:txBody>
      </p:sp>
    </p:spTree>
    <p:extLst>
      <p:ext uri="{BB962C8B-B14F-4D97-AF65-F5344CB8AC3E}">
        <p14:creationId xmlns:p14="http://schemas.microsoft.com/office/powerpoint/2010/main" val="744555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PeerSupport@fssa.in.gov" TargetMode="External"/><Relationship Id="rId4" Type="http://schemas.openxmlformats.org/officeDocument/2006/relationships/hyperlink" Target="mailto:Niki.Howenstine@fssa.i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ack background with colorful lines&#10;&#10;Description automatically generated">
            <a:extLst>
              <a:ext uri="{FF2B5EF4-FFF2-40B4-BE49-F238E27FC236}">
                <a16:creationId xmlns:a16="http://schemas.microsoft.com/office/drawing/2014/main" id="{50479C2C-7516-4672-36C4-6BC14F074F3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D91AE1-A885-7801-330A-8DF3840DC237}"/>
              </a:ext>
            </a:extLst>
          </p:cNvPr>
          <p:cNvSpPr>
            <a:spLocks noGrp="1"/>
          </p:cNvSpPr>
          <p:nvPr>
            <p:ph type="ctrTitle"/>
          </p:nvPr>
        </p:nvSpPr>
        <p:spPr>
          <a:xfrm>
            <a:off x="690893" y="403894"/>
            <a:ext cx="9885767" cy="2387600"/>
          </a:xfrm>
        </p:spPr>
        <p:txBody>
          <a:bodyPr>
            <a:normAutofit fontScale="90000"/>
          </a:bodyPr>
          <a:lstStyle/>
          <a:p>
            <a:pPr algn="l"/>
            <a:r>
              <a:rPr lang="en-US" b="1" dirty="0">
                <a:solidFill>
                  <a:srgbClr val="464865"/>
                </a:solidFill>
                <a:latin typeface="Arial" panose="020B0604020202020204" pitchFamily="34" charset="0"/>
                <a:ea typeface="Verdana" panose="020B0604030504040204" pitchFamily="34" charset="0"/>
                <a:cs typeface="Arial" panose="020B0604020202020204" pitchFamily="34" charset="0"/>
              </a:rPr>
              <a:t>Peer 101: </a:t>
            </a:r>
            <a:br>
              <a:rPr lang="en-US" b="1" dirty="0">
                <a:solidFill>
                  <a:srgbClr val="464865"/>
                </a:solidFill>
                <a:latin typeface="Arial" panose="020B0604020202020204" pitchFamily="34" charset="0"/>
                <a:ea typeface="Verdana" panose="020B0604030504040204" pitchFamily="34" charset="0"/>
                <a:cs typeface="Arial" panose="020B0604020202020204" pitchFamily="34" charset="0"/>
              </a:rPr>
            </a:br>
            <a:r>
              <a:rPr lang="en-US" b="1" dirty="0">
                <a:solidFill>
                  <a:srgbClr val="464865"/>
                </a:solidFill>
                <a:latin typeface="Arial" panose="020B0604020202020204" pitchFamily="34" charset="0"/>
                <a:ea typeface="Verdana" panose="020B0604030504040204" pitchFamily="34" charset="0"/>
                <a:cs typeface="Arial" panose="020B0604020202020204" pitchFamily="34" charset="0"/>
              </a:rPr>
              <a:t>Leveraging Lived Experience</a:t>
            </a:r>
          </a:p>
        </p:txBody>
      </p:sp>
      <p:sp>
        <p:nvSpPr>
          <p:cNvPr id="3" name="Subtitle 2">
            <a:extLst>
              <a:ext uri="{FF2B5EF4-FFF2-40B4-BE49-F238E27FC236}">
                <a16:creationId xmlns:a16="http://schemas.microsoft.com/office/drawing/2014/main" id="{F6F3EC6D-33AF-3F08-3E65-7CE7C8FCFE2B}"/>
              </a:ext>
            </a:extLst>
          </p:cNvPr>
          <p:cNvSpPr>
            <a:spLocks noGrp="1"/>
          </p:cNvSpPr>
          <p:nvPr>
            <p:ph type="subTitle" idx="1"/>
          </p:nvPr>
        </p:nvSpPr>
        <p:spPr>
          <a:xfrm>
            <a:off x="730082" y="2973799"/>
            <a:ext cx="7146821" cy="1245504"/>
          </a:xfrm>
        </p:spPr>
        <p:txBody>
          <a:bodyPr>
            <a:normAutofit fontScale="85000" lnSpcReduction="10000"/>
          </a:bodyPr>
          <a:lstStyle/>
          <a:p>
            <a:pPr algn="l"/>
            <a:r>
              <a:rPr lang="en-US" sz="2800" dirty="0">
                <a:solidFill>
                  <a:srgbClr val="464865"/>
                </a:solidFill>
                <a:latin typeface="Arial" panose="020B0604020202020204" pitchFamily="34" charset="0"/>
                <a:cs typeface="Arial" panose="020B0604020202020204" pitchFamily="34" charset="0"/>
              </a:rPr>
              <a:t>Niki Howenstine, Director of Recovery</a:t>
            </a:r>
          </a:p>
          <a:p>
            <a:pPr algn="l"/>
            <a:r>
              <a:rPr lang="en-US" sz="2800" i="1" dirty="0">
                <a:solidFill>
                  <a:srgbClr val="464865"/>
                </a:solidFill>
                <a:latin typeface="Arial" panose="020B0604020202020204" pitchFamily="34" charset="0"/>
                <a:cs typeface="Arial" panose="020B0604020202020204" pitchFamily="34" charset="0"/>
              </a:rPr>
              <a:t>Indiana Family and Social Services Administration</a:t>
            </a:r>
          </a:p>
          <a:p>
            <a:pPr algn="l">
              <a:spcBef>
                <a:spcPts val="600"/>
              </a:spcBef>
            </a:pPr>
            <a:r>
              <a:rPr lang="en-US" sz="2800" i="1" dirty="0">
                <a:solidFill>
                  <a:srgbClr val="464865"/>
                </a:solidFill>
                <a:latin typeface="Arial" panose="020B0604020202020204" pitchFamily="34" charset="0"/>
                <a:cs typeface="Arial" panose="020B0604020202020204" pitchFamily="34" charset="0"/>
              </a:rPr>
              <a:t>Division of Mental Health and Addiction</a:t>
            </a:r>
          </a:p>
          <a:p>
            <a:pPr algn="l"/>
            <a:endParaRPr lang="en-US" sz="2800" i="1" dirty="0">
              <a:solidFill>
                <a:srgbClr val="464865"/>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2471AD5-0DCB-2332-6D9E-E236DECFA380}"/>
              </a:ext>
            </a:extLst>
          </p:cNvPr>
          <p:cNvSpPr txBox="1"/>
          <p:nvPr/>
        </p:nvSpPr>
        <p:spPr>
          <a:xfrm>
            <a:off x="730082" y="4201553"/>
            <a:ext cx="6094520" cy="400110"/>
          </a:xfrm>
          <a:prstGeom prst="rect">
            <a:avLst/>
          </a:prstGeom>
          <a:noFill/>
        </p:spPr>
        <p:txBody>
          <a:bodyPr wrap="square">
            <a:spAutoFit/>
          </a:bodyPr>
          <a:lstStyle/>
          <a:p>
            <a:r>
              <a:rPr lang="en-US" sz="2000" dirty="0">
                <a:solidFill>
                  <a:srgbClr val="464865"/>
                </a:solidFill>
                <a:latin typeface="Arial" panose="020B0604020202020204" pitchFamily="34" charset="0"/>
                <a:cs typeface="Arial" panose="020B0604020202020204" pitchFamily="34" charset="0"/>
              </a:rPr>
              <a:t>May 21, 2024</a:t>
            </a:r>
          </a:p>
        </p:txBody>
      </p:sp>
    </p:spTree>
    <p:extLst>
      <p:ext uri="{BB962C8B-B14F-4D97-AF65-F5344CB8AC3E}">
        <p14:creationId xmlns:p14="http://schemas.microsoft.com/office/powerpoint/2010/main" val="11176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colorful lines&#10;&#10;Description automatically generated">
            <a:extLst>
              <a:ext uri="{FF2B5EF4-FFF2-40B4-BE49-F238E27FC236}">
                <a16:creationId xmlns:a16="http://schemas.microsoft.com/office/drawing/2014/main" id="{A1DFACE1-C5BE-CEBA-2CB2-6983FA177A6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Where Are We Now | RCO Certification</a:t>
            </a:r>
          </a:p>
        </p:txBody>
      </p:sp>
      <p:sp>
        <p:nvSpPr>
          <p:cNvPr id="6" name="TextBox 5">
            <a:extLst>
              <a:ext uri="{FF2B5EF4-FFF2-40B4-BE49-F238E27FC236}">
                <a16:creationId xmlns:a16="http://schemas.microsoft.com/office/drawing/2014/main" id="{106D2E8B-AF7D-E874-3401-93652BE08032}"/>
              </a:ext>
            </a:extLst>
          </p:cNvPr>
          <p:cNvSpPr txBox="1"/>
          <p:nvPr/>
        </p:nvSpPr>
        <p:spPr>
          <a:xfrm>
            <a:off x="838200" y="1834572"/>
            <a:ext cx="9611832" cy="1815882"/>
          </a:xfrm>
          <a:prstGeom prst="rect">
            <a:avLst/>
          </a:prstGeom>
          <a:noFill/>
        </p:spPr>
        <p:txBody>
          <a:bodyPr wrap="square">
            <a:spAutoFit/>
          </a:bodyPr>
          <a:lstStyle/>
          <a:p>
            <a:pPr marL="0" indent="0">
              <a:buNone/>
            </a:pPr>
            <a:r>
              <a:rPr lang="en-US" sz="2800" dirty="0">
                <a:solidFill>
                  <a:srgbClr val="464865"/>
                </a:solidFill>
                <a:latin typeface="Arial" panose="020B0604020202020204" pitchFamily="34" charset="0"/>
                <a:cs typeface="Arial" panose="020B0604020202020204" pitchFamily="34" charset="0"/>
              </a:rPr>
              <a:t>Independent, grassroots, non-profit organization providing a variety of activities to all community members recovering from substance use, not restricted to individuals enrolled in a specific educational, treatment, or residential program.</a:t>
            </a:r>
          </a:p>
        </p:txBody>
      </p:sp>
      <p:sp>
        <p:nvSpPr>
          <p:cNvPr id="4" name="TextBox 3">
            <a:extLst>
              <a:ext uri="{FF2B5EF4-FFF2-40B4-BE49-F238E27FC236}">
                <a16:creationId xmlns:a16="http://schemas.microsoft.com/office/drawing/2014/main" id="{D2E51255-3802-3EBE-8FF7-AE4BD1100573}"/>
              </a:ext>
            </a:extLst>
          </p:cNvPr>
          <p:cNvSpPr txBox="1"/>
          <p:nvPr/>
        </p:nvSpPr>
        <p:spPr>
          <a:xfrm>
            <a:off x="838200" y="6085731"/>
            <a:ext cx="8886159" cy="307777"/>
          </a:xfrm>
          <a:prstGeom prst="rect">
            <a:avLst/>
          </a:prstGeom>
          <a:noFill/>
        </p:spPr>
        <p:txBody>
          <a:bodyPr wrap="square">
            <a:spAutoFit/>
          </a:bodyPr>
          <a:lstStyle/>
          <a:p>
            <a:r>
              <a:rPr lang="en-US" sz="1400" b="1" i="1" dirty="0">
                <a:solidFill>
                  <a:srgbClr val="464865"/>
                </a:solidFill>
                <a:latin typeface="Arial" panose="020B0604020202020204" pitchFamily="34" charset="0"/>
                <a:cs typeface="Arial" panose="020B0604020202020204" pitchFamily="34" charset="0"/>
              </a:rPr>
              <a:t>https://www.indianarecoverynetwork.org/recovery-community-organization-certification/</a:t>
            </a:r>
          </a:p>
        </p:txBody>
      </p:sp>
    </p:spTree>
    <p:extLst>
      <p:ext uri="{BB962C8B-B14F-4D97-AF65-F5344CB8AC3E}">
        <p14:creationId xmlns:p14="http://schemas.microsoft.com/office/powerpoint/2010/main" val="404217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background with colorful lines&#10;&#10;Description automatically generated">
            <a:extLst>
              <a:ext uri="{FF2B5EF4-FFF2-40B4-BE49-F238E27FC236}">
                <a16:creationId xmlns:a16="http://schemas.microsoft.com/office/drawing/2014/main" id="{B6733570-8145-B2F8-81B6-D28A9332941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Where Are We Now | Peers at DMHA</a:t>
            </a:r>
          </a:p>
        </p:txBody>
      </p:sp>
      <p:sp>
        <p:nvSpPr>
          <p:cNvPr id="4" name="Content Placeholder 2">
            <a:extLst>
              <a:ext uri="{FF2B5EF4-FFF2-40B4-BE49-F238E27FC236}">
                <a16:creationId xmlns:a16="http://schemas.microsoft.com/office/drawing/2014/main" id="{F6A2AA59-0155-E4D9-02D9-9C2FAEEBD405}"/>
              </a:ext>
            </a:extLst>
          </p:cNvPr>
          <p:cNvSpPr txBox="1">
            <a:spLocks/>
          </p:cNvSpPr>
          <p:nvPr/>
        </p:nvSpPr>
        <p:spPr>
          <a:xfrm>
            <a:off x="990600" y="6237288"/>
            <a:ext cx="10515600"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b="1" dirty="0">
              <a:solidFill>
                <a:srgbClr val="46486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0CAB01F-A5B6-6948-023A-2783D652E3CD}"/>
              </a:ext>
            </a:extLst>
          </p:cNvPr>
          <p:cNvSpPr txBox="1"/>
          <p:nvPr/>
        </p:nvSpPr>
        <p:spPr>
          <a:xfrm>
            <a:off x="865304" y="2123135"/>
            <a:ext cx="6017623" cy="4315027"/>
          </a:xfrm>
          <a:prstGeom prst="rect">
            <a:avLst/>
          </a:prstGeom>
          <a:noFill/>
        </p:spPr>
        <p:txBody>
          <a:bodyPr wrap="square" rtlCol="0">
            <a:spAutoFit/>
          </a:bodyPr>
          <a:lstStyle/>
          <a:p>
            <a:endParaRPr lang="en-US" sz="2800" dirty="0">
              <a:solidFill>
                <a:srgbClr val="46486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800" dirty="0">
                <a:solidFill>
                  <a:srgbClr val="464865"/>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rPr>
              <a:t>Niki Howenstine	   Danica Fultz	</a:t>
            </a: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rPr>
              <a:t>February 2022</a:t>
            </a:r>
            <a:r>
              <a:rPr kumimoji="0" lang="en-US" sz="2800" b="0" i="0"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rPr>
              <a:t>	</a:t>
            </a:r>
            <a:r>
              <a:rPr kumimoji="0" lang="en-US" sz="2400" b="0" i="1"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rPr>
              <a:t>    February 2023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rPr>
              <a:t>	</a:t>
            </a:r>
          </a:p>
          <a:p>
            <a:endParaRPr lang="en-US" sz="2800" dirty="0">
              <a:solidFill>
                <a:srgbClr val="464865"/>
              </a:solidFill>
              <a:latin typeface="Arial" panose="020B0604020202020204" pitchFamily="34" charset="0"/>
              <a:cs typeface="Arial" panose="020B0604020202020204" pitchFamily="34" charset="0"/>
            </a:endParaRPr>
          </a:p>
        </p:txBody>
      </p:sp>
      <p:pic>
        <p:nvPicPr>
          <p:cNvPr id="7" name="Picture 6" descr="A close-up of a person smiling&#10;&#10;Description automatically generated">
            <a:extLst>
              <a:ext uri="{FF2B5EF4-FFF2-40B4-BE49-F238E27FC236}">
                <a16:creationId xmlns:a16="http://schemas.microsoft.com/office/drawing/2014/main" id="{5A08F902-894B-6E8D-9F22-DB1E75461D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831204"/>
            <a:ext cx="2225349" cy="2603263"/>
          </a:xfrm>
          <a:prstGeom prst="rect">
            <a:avLst/>
          </a:prstGeom>
        </p:spPr>
      </p:pic>
      <p:pic>
        <p:nvPicPr>
          <p:cNvPr id="13" name="Picture 12" descr="A person wearing glasses and a black shirt&#10;&#10;Description automatically generated">
            <a:extLst>
              <a:ext uri="{FF2B5EF4-FFF2-40B4-BE49-F238E27FC236}">
                <a16:creationId xmlns:a16="http://schemas.microsoft.com/office/drawing/2014/main" id="{C3698E27-8FFF-EAF5-C40B-4B09DDEAC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235" y="1836491"/>
            <a:ext cx="2329902" cy="2619032"/>
          </a:xfrm>
          <a:prstGeom prst="rect">
            <a:avLst/>
          </a:prstGeom>
        </p:spPr>
      </p:pic>
      <p:sp>
        <p:nvSpPr>
          <p:cNvPr id="6" name="TextBox 5">
            <a:extLst>
              <a:ext uri="{FF2B5EF4-FFF2-40B4-BE49-F238E27FC236}">
                <a16:creationId xmlns:a16="http://schemas.microsoft.com/office/drawing/2014/main" id="{2E841805-3292-ED1E-49B3-88A370D35864}"/>
              </a:ext>
            </a:extLst>
          </p:cNvPr>
          <p:cNvSpPr txBox="1"/>
          <p:nvPr/>
        </p:nvSpPr>
        <p:spPr>
          <a:xfrm>
            <a:off x="7202423" y="2142335"/>
            <a:ext cx="3020786" cy="3736407"/>
          </a:xfrm>
          <a:prstGeom prst="rect">
            <a:avLst/>
          </a:prstGeom>
          <a:noFill/>
        </p:spPr>
        <p:txBody>
          <a:bodyPr wrap="square" rtlCol="0">
            <a:spAutoFit/>
          </a:bodyPr>
          <a:lstStyle/>
          <a:p>
            <a:endParaRPr lang="en-US" sz="2800" dirty="0">
              <a:solidFill>
                <a:srgbClr val="46486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800" dirty="0">
                <a:solidFill>
                  <a:srgbClr val="464865"/>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rPr>
              <a:t>Andrew Fuquay</a:t>
            </a: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lang="en-US" sz="2400" i="1" dirty="0">
                <a:solidFill>
                  <a:srgbClr val="464865"/>
                </a:solidFill>
                <a:latin typeface="Arial" panose="020B0604020202020204" pitchFamily="34" charset="0"/>
                <a:cs typeface="Arial" panose="020B0604020202020204" pitchFamily="34" charset="0"/>
              </a:rPr>
              <a:t>January 2024</a:t>
            </a:r>
            <a:r>
              <a:rPr kumimoji="0" lang="en-US" sz="2400" b="0" i="1" u="none" strike="noStrike" kern="1200" cap="none" spc="0" normalizeH="0" baseline="0" noProof="0" dirty="0">
                <a:ln>
                  <a:noFill/>
                </a:ln>
                <a:solidFill>
                  <a:srgbClr val="464865"/>
                </a:solidFill>
                <a:effectLst/>
                <a:uLnTx/>
                <a:uFillTx/>
                <a:latin typeface="Arial" panose="020B0604020202020204" pitchFamily="34" charset="0"/>
                <a:cs typeface="Arial" panose="020B0604020202020204" pitchFamily="34" charset="0"/>
              </a:rPr>
              <a:t>	</a:t>
            </a:r>
          </a:p>
          <a:p>
            <a:endParaRPr lang="en-US" sz="2800" dirty="0">
              <a:solidFill>
                <a:srgbClr val="464865"/>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3C93D0F-D9EE-96C2-75A6-2531CE993CAC}"/>
              </a:ext>
            </a:extLst>
          </p:cNvPr>
          <p:cNvPicPr>
            <a:picLocks noChangeAspect="1"/>
          </p:cNvPicPr>
          <p:nvPr/>
        </p:nvPicPr>
        <p:blipFill>
          <a:blip r:embed="rId6"/>
          <a:stretch>
            <a:fillRect/>
          </a:stretch>
        </p:blipFill>
        <p:spPr>
          <a:xfrm>
            <a:off x="7202423" y="1836491"/>
            <a:ext cx="2366487" cy="2619032"/>
          </a:xfrm>
          <a:prstGeom prst="rect">
            <a:avLst/>
          </a:prstGeom>
        </p:spPr>
      </p:pic>
    </p:spTree>
    <p:extLst>
      <p:ext uri="{BB962C8B-B14F-4D97-AF65-F5344CB8AC3E}">
        <p14:creationId xmlns:p14="http://schemas.microsoft.com/office/powerpoint/2010/main" val="215506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colorful lines&#10;&#10;Description automatically generated">
            <a:extLst>
              <a:ext uri="{FF2B5EF4-FFF2-40B4-BE49-F238E27FC236}">
                <a16:creationId xmlns:a16="http://schemas.microsoft.com/office/drawing/2014/main" id="{9984B048-2D13-C66D-8873-F5C293B6DD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What’s Next | </a:t>
            </a:r>
            <a:r>
              <a:rPr lang="en-US" b="1">
                <a:solidFill>
                  <a:srgbClr val="464865"/>
                </a:solidFill>
                <a:latin typeface="Arial" panose="020B0604020202020204" pitchFamily="34" charset="0"/>
                <a:cs typeface="Arial" panose="020B0604020202020204" pitchFamily="34" charset="0"/>
              </a:rPr>
              <a:t>Recovery Team</a:t>
            </a:r>
            <a:endParaRPr lang="en-US" b="1" dirty="0">
              <a:solidFill>
                <a:srgbClr val="46486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795A897-A70C-72D0-6AC7-023C9C9C1F4E}"/>
              </a:ext>
            </a:extLst>
          </p:cNvPr>
          <p:cNvSpPr>
            <a:spLocks noGrp="1"/>
          </p:cNvSpPr>
          <p:nvPr>
            <p:ph idx="1"/>
          </p:nvPr>
        </p:nvSpPr>
        <p:spPr/>
        <p:txBody>
          <a:bodyPr/>
          <a:lstStyle/>
          <a:p>
            <a:r>
              <a:rPr lang="en-US" dirty="0">
                <a:solidFill>
                  <a:srgbClr val="464865"/>
                </a:solidFill>
                <a:latin typeface="Arial" panose="020B0604020202020204" pitchFamily="34" charset="0"/>
                <a:cs typeface="Arial" panose="020B0604020202020204" pitchFamily="34" charset="0"/>
              </a:rPr>
              <a:t>Updating Recovery Team’s website</a:t>
            </a:r>
          </a:p>
          <a:p>
            <a:r>
              <a:rPr lang="en-US" dirty="0">
                <a:solidFill>
                  <a:srgbClr val="464865"/>
                </a:solidFill>
                <a:latin typeface="Arial" panose="020B0604020202020204" pitchFamily="34" charset="0"/>
                <a:cs typeface="Arial" panose="020B0604020202020204" pitchFamily="34" charset="0"/>
              </a:rPr>
              <a:t>Continuing Education Unit (CEU) requirements</a:t>
            </a:r>
          </a:p>
          <a:p>
            <a:r>
              <a:rPr lang="en-US" dirty="0">
                <a:solidFill>
                  <a:srgbClr val="464865"/>
                </a:solidFill>
                <a:latin typeface="Arial" panose="020B0604020202020204" pitchFamily="34" charset="0"/>
                <a:cs typeface="Arial" panose="020B0604020202020204" pitchFamily="34" charset="0"/>
              </a:rPr>
              <a:t>DMHA’s implementation of Peer Supervisor Certification</a:t>
            </a:r>
          </a:p>
          <a:p>
            <a:r>
              <a:rPr lang="en-US" dirty="0">
                <a:solidFill>
                  <a:srgbClr val="464865"/>
                </a:solidFill>
                <a:latin typeface="Arial" panose="020B0604020202020204" pitchFamily="34" charset="0"/>
                <a:cs typeface="Arial" panose="020B0604020202020204" pitchFamily="34" charset="0"/>
              </a:rPr>
              <a:t>Establish a workforce ladder for peers</a:t>
            </a:r>
          </a:p>
        </p:txBody>
      </p:sp>
      <p:sp>
        <p:nvSpPr>
          <p:cNvPr id="4" name="Content Placeholder 2">
            <a:extLst>
              <a:ext uri="{FF2B5EF4-FFF2-40B4-BE49-F238E27FC236}">
                <a16:creationId xmlns:a16="http://schemas.microsoft.com/office/drawing/2014/main" id="{F6A2AA59-0155-E4D9-02D9-9C2FAEEBD405}"/>
              </a:ext>
            </a:extLst>
          </p:cNvPr>
          <p:cNvSpPr txBox="1">
            <a:spLocks/>
          </p:cNvSpPr>
          <p:nvPr/>
        </p:nvSpPr>
        <p:spPr>
          <a:xfrm>
            <a:off x="990600" y="6237288"/>
            <a:ext cx="10515600"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b="1" dirty="0">
              <a:solidFill>
                <a:srgbClr val="4648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78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purple and blue text&#10;&#10;Description automatically generated">
            <a:extLst>
              <a:ext uri="{FF2B5EF4-FFF2-40B4-BE49-F238E27FC236}">
                <a16:creationId xmlns:a16="http://schemas.microsoft.com/office/drawing/2014/main" id="{844A6C4F-2161-B866-56DF-2EF3BD84D47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What’s Next | Infrastructure</a:t>
            </a:r>
          </a:p>
        </p:txBody>
      </p:sp>
      <p:sp>
        <p:nvSpPr>
          <p:cNvPr id="4" name="Content Placeholder 2">
            <a:extLst>
              <a:ext uri="{FF2B5EF4-FFF2-40B4-BE49-F238E27FC236}">
                <a16:creationId xmlns:a16="http://schemas.microsoft.com/office/drawing/2014/main" id="{F6A2AA59-0155-E4D9-02D9-9C2FAEEBD405}"/>
              </a:ext>
            </a:extLst>
          </p:cNvPr>
          <p:cNvSpPr txBox="1">
            <a:spLocks/>
          </p:cNvSpPr>
          <p:nvPr/>
        </p:nvSpPr>
        <p:spPr>
          <a:xfrm>
            <a:off x="990600" y="6237288"/>
            <a:ext cx="10515600"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b="1" dirty="0">
              <a:solidFill>
                <a:srgbClr val="464865"/>
              </a:solidFill>
              <a:latin typeface="Arial" panose="020B0604020202020204" pitchFamily="34" charset="0"/>
              <a:cs typeface="Arial" panose="020B0604020202020204" pitchFamily="34" charset="0"/>
            </a:endParaRPr>
          </a:p>
        </p:txBody>
      </p:sp>
      <p:sp>
        <p:nvSpPr>
          <p:cNvPr id="8" name="Isosceles Triangle 7">
            <a:extLst>
              <a:ext uri="{FF2B5EF4-FFF2-40B4-BE49-F238E27FC236}">
                <a16:creationId xmlns:a16="http://schemas.microsoft.com/office/drawing/2014/main" id="{C41B9CE6-D888-3A69-415C-898FA6F4504B}"/>
              </a:ext>
            </a:extLst>
          </p:cNvPr>
          <p:cNvSpPr/>
          <p:nvPr/>
        </p:nvSpPr>
        <p:spPr>
          <a:xfrm>
            <a:off x="4072603" y="2679717"/>
            <a:ext cx="4046793" cy="1656980"/>
          </a:xfrm>
          <a:prstGeom prst="triangle">
            <a:avLst/>
          </a:prstGeom>
          <a:solidFill>
            <a:srgbClr val="EC0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9E5A890-05F9-D1BC-A87A-5AC9D3E0AD4A}"/>
              </a:ext>
            </a:extLst>
          </p:cNvPr>
          <p:cNvSpPr txBox="1"/>
          <p:nvPr/>
        </p:nvSpPr>
        <p:spPr>
          <a:xfrm>
            <a:off x="3698109" y="1996830"/>
            <a:ext cx="4795779" cy="548397"/>
          </a:xfrm>
          <a:prstGeom prst="rect">
            <a:avLst/>
          </a:prstGeom>
        </p:spPr>
        <p:txBody>
          <a:bodyPr vert="horz" wrap="square" lIns="91440" tIns="45720" rIns="91440" bIns="45720" rtlCol="0" anchor="ctr">
            <a:noAutofit/>
          </a:bodyPr>
          <a:lstStyle/>
          <a:p>
            <a:pPr algn="ctr"/>
            <a:r>
              <a:rPr lang="en-US" sz="2600" b="1" dirty="0">
                <a:solidFill>
                  <a:srgbClr val="464865"/>
                </a:solidFill>
                <a:latin typeface="Arial" panose="020B0604020202020204" pitchFamily="34" charset="0"/>
                <a:cs typeface="Arial" panose="020B0604020202020204" pitchFamily="34" charset="0"/>
              </a:rPr>
              <a:t>Regional Recovery Hubs</a:t>
            </a:r>
          </a:p>
        </p:txBody>
      </p:sp>
      <p:sp>
        <p:nvSpPr>
          <p:cNvPr id="12" name="TextBox 11">
            <a:extLst>
              <a:ext uri="{FF2B5EF4-FFF2-40B4-BE49-F238E27FC236}">
                <a16:creationId xmlns:a16="http://schemas.microsoft.com/office/drawing/2014/main" id="{FEFABD04-646D-CCA1-63A6-A592B2214007}"/>
              </a:ext>
            </a:extLst>
          </p:cNvPr>
          <p:cNvSpPr txBox="1"/>
          <p:nvPr/>
        </p:nvSpPr>
        <p:spPr>
          <a:xfrm>
            <a:off x="-816829" y="3948164"/>
            <a:ext cx="6124352" cy="892552"/>
          </a:xfrm>
          <a:prstGeom prst="rect">
            <a:avLst/>
          </a:prstGeom>
          <a:noFill/>
        </p:spPr>
        <p:txBody>
          <a:bodyPr wrap="square">
            <a:spAutoFit/>
          </a:bodyPr>
          <a:lstStyle/>
          <a:p>
            <a:pPr algn="ctr"/>
            <a:r>
              <a:rPr lang="en-US" sz="2600" b="1" dirty="0">
                <a:solidFill>
                  <a:srgbClr val="464865"/>
                </a:solidFill>
                <a:latin typeface="Arial" panose="020B0604020202020204" pitchFamily="34" charset="0"/>
                <a:cs typeface="Arial" panose="020B0604020202020204" pitchFamily="34" charset="0"/>
              </a:rPr>
              <a:t>Recovery Community </a:t>
            </a:r>
          </a:p>
          <a:p>
            <a:pPr algn="ctr"/>
            <a:r>
              <a:rPr lang="en-US" sz="2600" b="1" dirty="0">
                <a:solidFill>
                  <a:srgbClr val="464865"/>
                </a:solidFill>
                <a:latin typeface="Arial" panose="020B0604020202020204" pitchFamily="34" charset="0"/>
                <a:cs typeface="Arial" panose="020B0604020202020204" pitchFamily="34" charset="0"/>
              </a:rPr>
              <a:t>Organizations</a:t>
            </a:r>
          </a:p>
        </p:txBody>
      </p:sp>
      <p:sp>
        <p:nvSpPr>
          <p:cNvPr id="14" name="TextBox 13">
            <a:extLst>
              <a:ext uri="{FF2B5EF4-FFF2-40B4-BE49-F238E27FC236}">
                <a16:creationId xmlns:a16="http://schemas.microsoft.com/office/drawing/2014/main" id="{9642837D-D70D-D007-E5D8-D0180DDC26B9}"/>
              </a:ext>
            </a:extLst>
          </p:cNvPr>
          <p:cNvSpPr txBox="1"/>
          <p:nvPr/>
        </p:nvSpPr>
        <p:spPr>
          <a:xfrm>
            <a:off x="8008526" y="3948164"/>
            <a:ext cx="3893066" cy="892552"/>
          </a:xfrm>
          <a:prstGeom prst="rect">
            <a:avLst/>
          </a:prstGeom>
          <a:noFill/>
        </p:spPr>
        <p:txBody>
          <a:bodyPr wrap="square">
            <a:spAutoFit/>
          </a:bodyPr>
          <a:lstStyle/>
          <a:p>
            <a:pPr algn="ctr"/>
            <a:r>
              <a:rPr lang="en-US" sz="2600" b="1" dirty="0">
                <a:solidFill>
                  <a:srgbClr val="464865"/>
                </a:solidFill>
                <a:latin typeface="Arial" panose="020B0604020202020204" pitchFamily="34" charset="0"/>
                <a:cs typeface="Arial" panose="020B0604020202020204" pitchFamily="34" charset="0"/>
              </a:rPr>
              <a:t>Recovery Community Centers</a:t>
            </a:r>
          </a:p>
        </p:txBody>
      </p:sp>
    </p:spTree>
    <p:extLst>
      <p:ext uri="{BB962C8B-B14F-4D97-AF65-F5344CB8AC3E}">
        <p14:creationId xmlns:p14="http://schemas.microsoft.com/office/powerpoint/2010/main" val="353138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colorful lines&#10;&#10;Description automatically generated">
            <a:extLst>
              <a:ext uri="{FF2B5EF4-FFF2-40B4-BE49-F238E27FC236}">
                <a16:creationId xmlns:a16="http://schemas.microsoft.com/office/drawing/2014/main" id="{7CCBB99A-075D-D5C1-DC8B-C5D508E96D6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What’s Next | Support</a:t>
            </a:r>
          </a:p>
        </p:txBody>
      </p:sp>
      <p:sp>
        <p:nvSpPr>
          <p:cNvPr id="3" name="Content Placeholder 2">
            <a:extLst>
              <a:ext uri="{FF2B5EF4-FFF2-40B4-BE49-F238E27FC236}">
                <a16:creationId xmlns:a16="http://schemas.microsoft.com/office/drawing/2014/main" id="{3795A897-A70C-72D0-6AC7-023C9C9C1F4E}"/>
              </a:ext>
            </a:extLst>
          </p:cNvPr>
          <p:cNvSpPr>
            <a:spLocks noGrp="1"/>
          </p:cNvSpPr>
          <p:nvPr>
            <p:ph idx="1"/>
          </p:nvPr>
        </p:nvSpPr>
        <p:spPr/>
        <p:txBody>
          <a:bodyPr/>
          <a:lstStyle/>
          <a:p>
            <a:pPr marL="0" indent="0">
              <a:buNone/>
            </a:pPr>
            <a:r>
              <a:rPr lang="en-US" dirty="0">
                <a:solidFill>
                  <a:srgbClr val="464865"/>
                </a:solidFill>
                <a:latin typeface="Arial" panose="020B0604020202020204" pitchFamily="34" charset="0"/>
                <a:cs typeface="Arial" panose="020B0604020202020204" pitchFamily="34" charset="0"/>
              </a:rPr>
              <a:t>Mandatory Supporting: Harm Reduction for Mandatory Reporting</a:t>
            </a:r>
          </a:p>
          <a:p>
            <a:r>
              <a:rPr lang="en-US" sz="2800" b="0" i="0" dirty="0">
                <a:solidFill>
                  <a:srgbClr val="464865"/>
                </a:solidFill>
                <a:effectLst/>
                <a:latin typeface="Arial" panose="020B0604020202020204" pitchFamily="34" charset="0"/>
                <a:ea typeface="Verdana" panose="020B0604030504040204" pitchFamily="34" charset="0"/>
                <a:cs typeface="Arial" panose="020B0604020202020204" pitchFamily="34" charset="0"/>
              </a:rPr>
              <a:t>Framework that shifts our profession away from positions of surveillance and fear to that of </a:t>
            </a:r>
            <a:r>
              <a:rPr lang="en-US" sz="2800" b="1" i="0" dirty="0">
                <a:solidFill>
                  <a:srgbClr val="464865"/>
                </a:solidFill>
                <a:effectLst/>
                <a:latin typeface="Arial" panose="020B0604020202020204" pitchFamily="34" charset="0"/>
                <a:ea typeface="Verdana" panose="020B0604030504040204" pitchFamily="34" charset="0"/>
                <a:cs typeface="Arial" panose="020B0604020202020204" pitchFamily="34" charset="0"/>
              </a:rPr>
              <a:t>agency and humanity</a:t>
            </a:r>
            <a:r>
              <a:rPr lang="en-US" sz="2800" b="0" i="0" dirty="0">
                <a:solidFill>
                  <a:srgbClr val="464865"/>
                </a:solidFill>
                <a:effectLst/>
                <a:latin typeface="Arial" panose="020B0604020202020204" pitchFamily="34" charset="0"/>
                <a:ea typeface="Verdana" panose="020B0604030504040204" pitchFamily="34" charset="0"/>
                <a:cs typeface="Arial" panose="020B0604020202020204" pitchFamily="34" charset="0"/>
              </a:rPr>
              <a:t>; moves our profession away from responding with punitive measures to </a:t>
            </a:r>
            <a:r>
              <a:rPr lang="en-US" sz="2800" i="0" dirty="0">
                <a:solidFill>
                  <a:srgbClr val="464865"/>
                </a:solidFill>
                <a:effectLst/>
                <a:latin typeface="Arial" panose="020B0604020202020204" pitchFamily="34" charset="0"/>
                <a:ea typeface="Verdana" panose="020B0604030504040204" pitchFamily="34" charset="0"/>
                <a:cs typeface="Arial" panose="020B0604020202020204" pitchFamily="34" charset="0"/>
              </a:rPr>
              <a:t>reflecting the true responsibility of social workers as </a:t>
            </a:r>
            <a:r>
              <a:rPr lang="en-US" sz="2800" b="1" i="0" dirty="0">
                <a:solidFill>
                  <a:srgbClr val="464865"/>
                </a:solidFill>
                <a:effectLst/>
                <a:latin typeface="Arial" panose="020B0604020202020204" pitchFamily="34" charset="0"/>
                <a:ea typeface="Verdana" panose="020B0604030504040204" pitchFamily="34" charset="0"/>
                <a:cs typeface="Arial" panose="020B0604020202020204" pitchFamily="34" charset="0"/>
              </a:rPr>
              <a:t>supporters to the families and communities we serve</a:t>
            </a:r>
            <a:r>
              <a:rPr lang="en-US" sz="2800" b="0" i="0" dirty="0">
                <a:solidFill>
                  <a:srgbClr val="464865"/>
                </a:solidFill>
                <a:effectLst/>
                <a:latin typeface="Arial" panose="020B0604020202020204" pitchFamily="34" charset="0"/>
                <a:ea typeface="Verdana" panose="020B0604030504040204" pitchFamily="34" charset="0"/>
                <a:cs typeface="Arial" panose="020B0604020202020204" pitchFamily="34" charset="0"/>
              </a:rPr>
              <a:t>.</a:t>
            </a:r>
            <a:br>
              <a:rPr lang="en-US" sz="2800" dirty="0">
                <a:solidFill>
                  <a:srgbClr val="464865"/>
                </a:solidFill>
                <a:latin typeface="Arial" panose="020B0604020202020204" pitchFamily="34" charset="0"/>
                <a:ea typeface="Verdana" panose="020B0604030504040204" pitchFamily="34" charset="0"/>
                <a:cs typeface="Arial" panose="020B0604020202020204" pitchFamily="34" charset="0"/>
              </a:rPr>
            </a:br>
            <a:endParaRPr lang="en-US" sz="2800" dirty="0">
              <a:solidFill>
                <a:srgbClr val="464865"/>
              </a:solidFill>
              <a:latin typeface="Arial" panose="020B0604020202020204" pitchFamily="34" charset="0"/>
              <a:ea typeface="Verdana" panose="020B0604030504040204" pitchFamily="34" charset="0"/>
              <a:cs typeface="Arial" panose="020B0604020202020204" pitchFamily="34" charset="0"/>
            </a:endParaRPr>
          </a:p>
          <a:p>
            <a:pPr marL="0" indent="0">
              <a:buNone/>
            </a:pPr>
            <a:endParaRPr lang="en-US" dirty="0">
              <a:solidFill>
                <a:srgbClr val="4648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197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colorful lines&#10;&#10;Description automatically generated">
            <a:extLst>
              <a:ext uri="{FF2B5EF4-FFF2-40B4-BE49-F238E27FC236}">
                <a16:creationId xmlns:a16="http://schemas.microsoft.com/office/drawing/2014/main" id="{69C47DB2-0622-DFB3-1DC7-E3714F52FD0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Support = Success</a:t>
            </a:r>
          </a:p>
        </p:txBody>
      </p:sp>
      <p:sp>
        <p:nvSpPr>
          <p:cNvPr id="3" name="Content Placeholder 2">
            <a:extLst>
              <a:ext uri="{FF2B5EF4-FFF2-40B4-BE49-F238E27FC236}">
                <a16:creationId xmlns:a16="http://schemas.microsoft.com/office/drawing/2014/main" id="{3795A897-A70C-72D0-6AC7-023C9C9C1F4E}"/>
              </a:ext>
            </a:extLst>
          </p:cNvPr>
          <p:cNvSpPr>
            <a:spLocks noGrp="1"/>
          </p:cNvSpPr>
          <p:nvPr>
            <p:ph idx="1"/>
          </p:nvPr>
        </p:nvSpPr>
        <p:spPr>
          <a:xfrm>
            <a:off x="838200" y="1555750"/>
            <a:ext cx="10343606" cy="4351338"/>
          </a:xfrm>
        </p:spPr>
        <p:txBody>
          <a:bodyPr>
            <a:normAutofit/>
          </a:bodyPr>
          <a:lstStyle/>
          <a:p>
            <a:r>
              <a:rPr lang="en-US" sz="2600" dirty="0">
                <a:solidFill>
                  <a:srgbClr val="464865"/>
                </a:solidFill>
                <a:latin typeface="Arial" panose="020B0604020202020204" pitchFamily="34" charset="0"/>
                <a:cs typeface="Arial" panose="020B0604020202020204" pitchFamily="34" charset="0"/>
              </a:rPr>
              <a:t>Accepting people where they're at in their journey </a:t>
            </a:r>
          </a:p>
          <a:p>
            <a:r>
              <a:rPr lang="en-US" sz="2600" dirty="0">
                <a:solidFill>
                  <a:srgbClr val="464865"/>
                </a:solidFill>
                <a:latin typeface="Arial" panose="020B0604020202020204" pitchFamily="34" charset="0"/>
                <a:cs typeface="Arial" panose="020B0604020202020204" pitchFamily="34" charset="0"/>
              </a:rPr>
              <a:t>When people feel loved and accepted</a:t>
            </a:r>
          </a:p>
          <a:p>
            <a:r>
              <a:rPr lang="en-US" sz="2600" dirty="0">
                <a:solidFill>
                  <a:srgbClr val="464865"/>
                </a:solidFill>
                <a:latin typeface="Arial" panose="020B0604020202020204" pitchFamily="34" charset="0"/>
                <a:cs typeface="Arial" panose="020B0604020202020204" pitchFamily="34" charset="0"/>
              </a:rPr>
              <a:t>That we know it’s [recovery] possible </a:t>
            </a:r>
          </a:p>
          <a:p>
            <a:r>
              <a:rPr lang="en-US" sz="2600" dirty="0">
                <a:solidFill>
                  <a:srgbClr val="464865"/>
                </a:solidFill>
                <a:latin typeface="Arial" panose="020B0604020202020204" pitchFamily="34" charset="0"/>
                <a:cs typeface="Arial" panose="020B0604020202020204" pitchFamily="34" charset="0"/>
              </a:rPr>
              <a:t>That it is accessible to every person that wants it, not just the elite</a:t>
            </a:r>
          </a:p>
          <a:p>
            <a:r>
              <a:rPr lang="en-US" sz="2600" dirty="0">
                <a:solidFill>
                  <a:srgbClr val="464865"/>
                </a:solidFill>
                <a:latin typeface="Arial" panose="020B0604020202020204" pitchFamily="34" charset="0"/>
                <a:cs typeface="Arial" panose="020B0604020202020204" pitchFamily="34" charset="0"/>
              </a:rPr>
              <a:t>I feel safe and loved and happy and nobody does or says anything [derogatory]. They love you, period.</a:t>
            </a:r>
          </a:p>
          <a:p>
            <a:r>
              <a:rPr lang="en-US" sz="2600" dirty="0">
                <a:solidFill>
                  <a:srgbClr val="464865"/>
                </a:solidFill>
                <a:latin typeface="Arial" panose="020B0604020202020204" pitchFamily="34" charset="0"/>
                <a:cs typeface="Arial" panose="020B0604020202020204" pitchFamily="34" charset="0"/>
              </a:rPr>
              <a:t>I think people are softening because they see that if you just treat people like humans, they'll start acting more human. [harm reduction]</a:t>
            </a:r>
          </a:p>
        </p:txBody>
      </p:sp>
      <p:sp>
        <p:nvSpPr>
          <p:cNvPr id="4" name="Content Placeholder 2">
            <a:extLst>
              <a:ext uri="{FF2B5EF4-FFF2-40B4-BE49-F238E27FC236}">
                <a16:creationId xmlns:a16="http://schemas.microsoft.com/office/drawing/2014/main" id="{F6A2AA59-0155-E4D9-02D9-9C2FAEEBD405}"/>
              </a:ext>
            </a:extLst>
          </p:cNvPr>
          <p:cNvSpPr txBox="1">
            <a:spLocks/>
          </p:cNvSpPr>
          <p:nvPr/>
        </p:nvSpPr>
        <p:spPr>
          <a:xfrm>
            <a:off x="990600" y="6237288"/>
            <a:ext cx="10515600"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rgbClr val="464865"/>
                </a:solidFill>
                <a:latin typeface="Arial" panose="020B0604020202020204" pitchFamily="34" charset="0"/>
                <a:cs typeface="Arial" panose="020B0604020202020204" pitchFamily="34" charset="0"/>
              </a:rPr>
              <a:t>Investing in Recovery Communities 2024</a:t>
            </a:r>
          </a:p>
        </p:txBody>
      </p:sp>
    </p:spTree>
    <p:extLst>
      <p:ext uri="{BB962C8B-B14F-4D97-AF65-F5344CB8AC3E}">
        <p14:creationId xmlns:p14="http://schemas.microsoft.com/office/powerpoint/2010/main" val="9754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colorful lines&#10;&#10;Description automatically generated">
            <a:extLst>
              <a:ext uri="{FF2B5EF4-FFF2-40B4-BE49-F238E27FC236}">
                <a16:creationId xmlns:a16="http://schemas.microsoft.com/office/drawing/2014/main" id="{B8237D09-AB9B-5CF1-2108-F4169F3F9CA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D91AE1-A885-7801-330A-8DF3840DC237}"/>
              </a:ext>
            </a:extLst>
          </p:cNvPr>
          <p:cNvSpPr>
            <a:spLocks noGrp="1"/>
          </p:cNvSpPr>
          <p:nvPr>
            <p:ph type="ctrTitle"/>
          </p:nvPr>
        </p:nvSpPr>
        <p:spPr>
          <a:xfrm>
            <a:off x="991340" y="-586581"/>
            <a:ext cx="9144000" cy="2387600"/>
          </a:xfrm>
        </p:spPr>
        <p:txBody>
          <a:bodyPr/>
          <a:lstStyle/>
          <a:p>
            <a:pPr algn="l"/>
            <a:r>
              <a:rPr lang="en-US" b="1" dirty="0">
                <a:solidFill>
                  <a:srgbClr val="464865"/>
                </a:solidFill>
                <a:latin typeface="Arial" panose="020B0604020202020204" pitchFamily="34" charset="0"/>
                <a:cs typeface="Arial" panose="020B0604020202020204" pitchFamily="34" charset="0"/>
              </a:rPr>
              <a:t>Thank you!</a:t>
            </a:r>
          </a:p>
        </p:txBody>
      </p:sp>
      <p:sp>
        <p:nvSpPr>
          <p:cNvPr id="3" name="Subtitle 2">
            <a:extLst>
              <a:ext uri="{FF2B5EF4-FFF2-40B4-BE49-F238E27FC236}">
                <a16:creationId xmlns:a16="http://schemas.microsoft.com/office/drawing/2014/main" id="{F6F3EC6D-33AF-3F08-3E65-7CE7C8FCFE2B}"/>
              </a:ext>
            </a:extLst>
          </p:cNvPr>
          <p:cNvSpPr>
            <a:spLocks noGrp="1"/>
          </p:cNvSpPr>
          <p:nvPr>
            <p:ph type="subTitle" idx="1"/>
          </p:nvPr>
        </p:nvSpPr>
        <p:spPr>
          <a:xfrm>
            <a:off x="991339" y="1989980"/>
            <a:ext cx="9942271" cy="2921654"/>
          </a:xfrm>
        </p:spPr>
        <p:txBody>
          <a:bodyPr>
            <a:normAutofit/>
          </a:bodyPr>
          <a:lstStyle/>
          <a:p>
            <a:pPr algn="l"/>
            <a:r>
              <a:rPr lang="en-US" dirty="0">
                <a:solidFill>
                  <a:srgbClr val="464865"/>
                </a:solidFill>
                <a:latin typeface="Arial" panose="020B0604020202020204" pitchFamily="34" charset="0"/>
                <a:cs typeface="Arial" panose="020B0604020202020204" pitchFamily="34" charset="0"/>
              </a:rPr>
              <a:t>Niki Howenstine, Director of Recovery</a:t>
            </a:r>
          </a:p>
          <a:p>
            <a:pPr algn="l"/>
            <a:r>
              <a:rPr lang="en-US" i="1" dirty="0">
                <a:solidFill>
                  <a:srgbClr val="464865"/>
                </a:solidFill>
                <a:latin typeface="Arial" panose="020B0604020202020204" pitchFamily="34" charset="0"/>
                <a:cs typeface="Arial" panose="020B0604020202020204" pitchFamily="34" charset="0"/>
              </a:rPr>
              <a:t>Indiana Family and Social Services Administration</a:t>
            </a:r>
          </a:p>
          <a:p>
            <a:pPr algn="l"/>
            <a:r>
              <a:rPr lang="en-US" i="1" dirty="0">
                <a:solidFill>
                  <a:srgbClr val="464865"/>
                </a:solidFill>
                <a:latin typeface="Arial" panose="020B0604020202020204" pitchFamily="34" charset="0"/>
                <a:cs typeface="Arial" panose="020B0604020202020204" pitchFamily="34" charset="0"/>
              </a:rPr>
              <a:t>Division of Mental Health and Addiction</a:t>
            </a:r>
          </a:p>
          <a:p>
            <a:pPr algn="l"/>
            <a:r>
              <a:rPr lang="en-US" dirty="0">
                <a:solidFill>
                  <a:srgbClr val="464865"/>
                </a:solidFill>
                <a:latin typeface="Arial" panose="020B0604020202020204" pitchFamily="34" charset="0"/>
                <a:cs typeface="Arial" panose="020B0604020202020204" pitchFamily="34" charset="0"/>
                <a:hlinkClick r:id="rId4"/>
              </a:rPr>
              <a:t>Niki.Howenstine@fssa.in.gov</a:t>
            </a:r>
            <a:endParaRPr lang="en-US" dirty="0">
              <a:solidFill>
                <a:srgbClr val="464865"/>
              </a:solidFill>
              <a:latin typeface="Arial" panose="020B0604020202020204" pitchFamily="34" charset="0"/>
              <a:cs typeface="Arial" panose="020B0604020202020204" pitchFamily="34" charset="0"/>
            </a:endParaRPr>
          </a:p>
          <a:p>
            <a:pPr algn="l"/>
            <a:r>
              <a:rPr lang="en-US" dirty="0">
                <a:solidFill>
                  <a:srgbClr val="464865"/>
                </a:solidFill>
                <a:latin typeface="Arial" panose="020B0604020202020204" pitchFamily="34" charset="0"/>
                <a:cs typeface="Arial" panose="020B0604020202020204" pitchFamily="34" charset="0"/>
                <a:hlinkClick r:id="rId5"/>
              </a:rPr>
              <a:t>PeerSupport@fssa.in.gov</a:t>
            </a:r>
            <a:endParaRPr lang="en-US" dirty="0">
              <a:solidFill>
                <a:srgbClr val="464865"/>
              </a:solidFill>
              <a:latin typeface="Arial" panose="020B0604020202020204" pitchFamily="34" charset="0"/>
              <a:cs typeface="Arial" panose="020B0604020202020204" pitchFamily="34" charset="0"/>
            </a:endParaRPr>
          </a:p>
          <a:p>
            <a:pPr algn="l"/>
            <a:endParaRPr lang="en-US" dirty="0">
              <a:solidFill>
                <a:srgbClr val="4648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63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0F5FD"/>
        </a:solidFill>
        <a:effectLst/>
      </p:bgPr>
    </p:bg>
    <p:spTree>
      <p:nvGrpSpPr>
        <p:cNvPr id="1" name=""/>
        <p:cNvGrpSpPr/>
        <p:nvPr/>
      </p:nvGrpSpPr>
      <p:grpSpPr>
        <a:xfrm>
          <a:off x="0" y="0"/>
          <a:ext cx="0" cy="0"/>
          <a:chOff x="0" y="0"/>
          <a:chExt cx="0" cy="0"/>
        </a:xfrm>
      </p:grpSpPr>
      <p:pic>
        <p:nvPicPr>
          <p:cNvPr id="6" name="Picture 5" descr="A colorful lines on a white background&#10;&#10;Description automatically generated">
            <a:extLst>
              <a:ext uri="{FF2B5EF4-FFF2-40B4-BE49-F238E27FC236}">
                <a16:creationId xmlns:a16="http://schemas.microsoft.com/office/drawing/2014/main" id="{A227E9F9-4263-2581-E2BB-A5D133D9FCE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D91AE1-A885-7801-330A-8DF3840DC237}"/>
              </a:ext>
            </a:extLst>
          </p:cNvPr>
          <p:cNvSpPr>
            <a:spLocks noGrp="1"/>
          </p:cNvSpPr>
          <p:nvPr>
            <p:ph type="ctrTitle"/>
          </p:nvPr>
        </p:nvSpPr>
        <p:spPr>
          <a:xfrm>
            <a:off x="1153116" y="193610"/>
            <a:ext cx="9885767" cy="2387600"/>
          </a:xfrm>
        </p:spPr>
        <p:txBody>
          <a:bodyPr>
            <a:normAutofit/>
          </a:bodyPr>
          <a:lstStyle/>
          <a:p>
            <a:r>
              <a:rPr lang="en-US" b="1" dirty="0">
                <a:solidFill>
                  <a:srgbClr val="464865"/>
                </a:solidFill>
                <a:latin typeface="Arial" panose="020B0604020202020204" pitchFamily="34" charset="0"/>
                <a:ea typeface="Verdana" panose="020B0604030504040204" pitchFamily="34" charset="0"/>
                <a:cs typeface="Arial" panose="020B0604020202020204" pitchFamily="34" charset="0"/>
              </a:rPr>
              <a:t>Why Lived Experience?</a:t>
            </a:r>
          </a:p>
        </p:txBody>
      </p:sp>
      <p:sp>
        <p:nvSpPr>
          <p:cNvPr id="4" name="TextBox 3">
            <a:extLst>
              <a:ext uri="{FF2B5EF4-FFF2-40B4-BE49-F238E27FC236}">
                <a16:creationId xmlns:a16="http://schemas.microsoft.com/office/drawing/2014/main" id="{E28E2AC8-54FF-9540-C0C3-D4014D880AFB}"/>
              </a:ext>
            </a:extLst>
          </p:cNvPr>
          <p:cNvSpPr txBox="1"/>
          <p:nvPr/>
        </p:nvSpPr>
        <p:spPr>
          <a:xfrm>
            <a:off x="389950" y="2774820"/>
            <a:ext cx="11412099" cy="584775"/>
          </a:xfrm>
          <a:prstGeom prst="rect">
            <a:avLst/>
          </a:prstGeom>
          <a:noFill/>
        </p:spPr>
        <p:txBody>
          <a:bodyPr wrap="none" rtlCol="0">
            <a:spAutoFit/>
          </a:bodyPr>
          <a:lstStyle/>
          <a:p>
            <a:pPr algn="ctr"/>
            <a:r>
              <a:rPr lang="en-US" sz="3200" dirty="0">
                <a:solidFill>
                  <a:srgbClr val="464865"/>
                </a:solidFill>
                <a:latin typeface="Arial" panose="020B0604020202020204" pitchFamily="34" charset="0"/>
                <a:cs typeface="Arial" panose="020B0604020202020204" pitchFamily="34" charset="0"/>
              </a:rPr>
              <a:t>Lived experience is what connects us and makes us feel safe.</a:t>
            </a:r>
          </a:p>
        </p:txBody>
      </p:sp>
    </p:spTree>
    <p:extLst>
      <p:ext uri="{BB962C8B-B14F-4D97-AF65-F5344CB8AC3E}">
        <p14:creationId xmlns:p14="http://schemas.microsoft.com/office/powerpoint/2010/main" val="411001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colorful lines&#10;&#10;Description automatically generated">
            <a:extLst>
              <a:ext uri="{FF2B5EF4-FFF2-40B4-BE49-F238E27FC236}">
                <a16:creationId xmlns:a16="http://schemas.microsoft.com/office/drawing/2014/main" id="{9188C528-99F9-9CED-AFC0-A0D4F9E7E0C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What IS a Peer?</a:t>
            </a:r>
          </a:p>
        </p:txBody>
      </p:sp>
      <p:sp>
        <p:nvSpPr>
          <p:cNvPr id="3" name="Content Placeholder 2">
            <a:extLst>
              <a:ext uri="{FF2B5EF4-FFF2-40B4-BE49-F238E27FC236}">
                <a16:creationId xmlns:a16="http://schemas.microsoft.com/office/drawing/2014/main" id="{3795A897-A70C-72D0-6AC7-023C9C9C1F4E}"/>
              </a:ext>
            </a:extLst>
          </p:cNvPr>
          <p:cNvSpPr>
            <a:spLocks noGrp="1"/>
          </p:cNvSpPr>
          <p:nvPr>
            <p:ph idx="1"/>
          </p:nvPr>
        </p:nvSpPr>
        <p:spPr/>
        <p:txBody>
          <a:bodyPr>
            <a:normAutofit/>
          </a:bodyPr>
          <a:lstStyle/>
          <a:p>
            <a:r>
              <a:rPr lang="en-US" dirty="0">
                <a:solidFill>
                  <a:srgbClr val="464865"/>
                </a:solidFill>
                <a:latin typeface="Arial" panose="020B0604020202020204" pitchFamily="34" charset="0"/>
                <a:cs typeface="Arial" panose="020B0604020202020204" pitchFamily="34" charset="0"/>
              </a:rPr>
              <a:t>A </a:t>
            </a:r>
            <a:r>
              <a:rPr lang="en-US" b="1" dirty="0">
                <a:solidFill>
                  <a:srgbClr val="464865"/>
                </a:solidFill>
                <a:latin typeface="Arial" panose="020B0604020202020204" pitchFamily="34" charset="0"/>
                <a:cs typeface="Arial" panose="020B0604020202020204" pitchFamily="34" charset="0"/>
              </a:rPr>
              <a:t>Peer</a:t>
            </a:r>
            <a:r>
              <a:rPr lang="en-US" dirty="0">
                <a:solidFill>
                  <a:srgbClr val="464865"/>
                </a:solidFill>
                <a:latin typeface="Arial" panose="020B0604020202020204" pitchFamily="34" charset="0"/>
                <a:cs typeface="Arial" panose="020B0604020202020204" pitchFamily="34" charset="0"/>
              </a:rPr>
              <a:t> is a person who has progressed in their own recovery from a mental health and/or substance use concern. </a:t>
            </a:r>
          </a:p>
          <a:p>
            <a:r>
              <a:rPr lang="en-US" dirty="0">
                <a:solidFill>
                  <a:srgbClr val="464865"/>
                </a:solidFill>
                <a:latin typeface="Arial" panose="020B0604020202020204" pitchFamily="34" charset="0"/>
                <a:cs typeface="Arial" panose="020B0604020202020204" pitchFamily="34" charset="0"/>
              </a:rPr>
              <a:t>A </a:t>
            </a:r>
            <a:r>
              <a:rPr lang="en-US" b="1" dirty="0">
                <a:solidFill>
                  <a:srgbClr val="464865"/>
                </a:solidFill>
                <a:latin typeface="Arial" panose="020B0604020202020204" pitchFamily="34" charset="0"/>
                <a:cs typeface="Arial" panose="020B0604020202020204" pitchFamily="34" charset="0"/>
              </a:rPr>
              <a:t>Family Peer </a:t>
            </a:r>
            <a:r>
              <a:rPr lang="en-US" dirty="0">
                <a:solidFill>
                  <a:srgbClr val="464865"/>
                </a:solidFill>
                <a:latin typeface="Arial" panose="020B0604020202020204" pitchFamily="34" charset="0"/>
                <a:cs typeface="Arial" panose="020B0604020202020204" pitchFamily="34" charset="0"/>
              </a:rPr>
              <a:t>is a person who has lived experience parenting a child with a mental health and/or substance use concern. </a:t>
            </a:r>
          </a:p>
          <a:p>
            <a:r>
              <a:rPr lang="en-US" dirty="0">
                <a:solidFill>
                  <a:srgbClr val="464865"/>
                </a:solidFill>
                <a:latin typeface="Arial" panose="020B0604020202020204" pitchFamily="34" charset="0"/>
                <a:cs typeface="Arial" panose="020B0604020202020204" pitchFamily="34" charset="0"/>
              </a:rPr>
              <a:t>Both are willing to self-identify as a peer and work to support others with similar experiences.</a:t>
            </a:r>
          </a:p>
          <a:p>
            <a:r>
              <a:rPr lang="en-US" dirty="0">
                <a:solidFill>
                  <a:srgbClr val="464865"/>
                </a:solidFill>
                <a:latin typeface="Arial" panose="020B0604020202020204" pitchFamily="34" charset="0"/>
                <a:cs typeface="Arial" panose="020B0604020202020204" pitchFamily="34" charset="0"/>
              </a:rPr>
              <a:t>Because of their life experiences, such persons have expertise that professional training cannot replicate.</a:t>
            </a:r>
          </a:p>
        </p:txBody>
      </p:sp>
    </p:spTree>
    <p:extLst>
      <p:ext uri="{BB962C8B-B14F-4D97-AF65-F5344CB8AC3E}">
        <p14:creationId xmlns:p14="http://schemas.microsoft.com/office/powerpoint/2010/main" val="238616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colorful lines&#10;&#10;Description automatically generated">
            <a:extLst>
              <a:ext uri="{FF2B5EF4-FFF2-40B4-BE49-F238E27FC236}">
                <a16:creationId xmlns:a16="http://schemas.microsoft.com/office/drawing/2014/main" id="{F1D50358-8FF7-D44A-B476-5CB059EB811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DMHA’s Peer Certification</a:t>
            </a:r>
          </a:p>
        </p:txBody>
      </p:sp>
      <p:sp>
        <p:nvSpPr>
          <p:cNvPr id="3" name="Content Placeholder 2">
            <a:extLst>
              <a:ext uri="{FF2B5EF4-FFF2-40B4-BE49-F238E27FC236}">
                <a16:creationId xmlns:a16="http://schemas.microsoft.com/office/drawing/2014/main" id="{3795A897-A70C-72D0-6AC7-023C9C9C1F4E}"/>
              </a:ext>
            </a:extLst>
          </p:cNvPr>
          <p:cNvSpPr>
            <a:spLocks noGrp="1"/>
          </p:cNvSpPr>
          <p:nvPr>
            <p:ph idx="1"/>
          </p:nvPr>
        </p:nvSpPr>
        <p:spPr>
          <a:xfrm>
            <a:off x="838200" y="1825625"/>
            <a:ext cx="10668000" cy="4351338"/>
          </a:xfrm>
        </p:spPr>
        <p:txBody>
          <a:bodyPr>
            <a:normAutofit/>
          </a:bodyPr>
          <a:lstStyle/>
          <a:p>
            <a:pPr marL="0" indent="0">
              <a:buNone/>
            </a:pPr>
            <a:r>
              <a:rPr lang="en-US" b="0" i="0" dirty="0">
                <a:solidFill>
                  <a:srgbClr val="464865"/>
                </a:solidFill>
                <a:effectLst/>
                <a:latin typeface="Arial" panose="020B0604020202020204" pitchFamily="34" charset="0"/>
                <a:cs typeface="Arial" panose="020B0604020202020204" pitchFamily="34" charset="0"/>
              </a:rPr>
              <a:t>In Indiana, a Certified Peer Support Professional (CPSP) is an individual who </a:t>
            </a:r>
            <a:r>
              <a:rPr lang="en-US" b="1" i="0" dirty="0">
                <a:solidFill>
                  <a:srgbClr val="464865"/>
                </a:solidFill>
                <a:effectLst/>
                <a:latin typeface="Arial" panose="020B0604020202020204" pitchFamily="34" charset="0"/>
                <a:cs typeface="Arial" panose="020B0604020202020204" pitchFamily="34" charset="0"/>
              </a:rPr>
              <a:t>utilizes their lived experience combined with formal training </a:t>
            </a:r>
            <a:r>
              <a:rPr lang="en-US" b="0" i="0" dirty="0">
                <a:solidFill>
                  <a:srgbClr val="464865"/>
                </a:solidFill>
                <a:effectLst/>
                <a:latin typeface="Arial" panose="020B0604020202020204" pitchFamily="34" charset="0"/>
                <a:cs typeface="Arial" panose="020B0604020202020204" pitchFamily="34" charset="0"/>
              </a:rPr>
              <a:t>to instill hope, inspire change, and support other individuals through similar experiences, using personal connection, person centered care, and their shared understanding to navigate their life in recovery.</a:t>
            </a:r>
            <a:endParaRPr lang="en-US" dirty="0">
              <a:solidFill>
                <a:srgbClr val="464865"/>
              </a:solidFill>
              <a:latin typeface="Arial" panose="020B0604020202020204" pitchFamily="34" charset="0"/>
              <a:cs typeface="Arial" panose="020B0604020202020204" pitchFamily="34" charset="0"/>
            </a:endParaRPr>
          </a:p>
          <a:p>
            <a:pPr marL="0" indent="0">
              <a:buNone/>
            </a:pPr>
            <a:endParaRPr lang="en-US" dirty="0">
              <a:solidFill>
                <a:srgbClr val="464865"/>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F6A2AA59-0155-E4D9-02D9-9C2FAEEBD405}"/>
              </a:ext>
            </a:extLst>
          </p:cNvPr>
          <p:cNvSpPr txBox="1">
            <a:spLocks/>
          </p:cNvSpPr>
          <p:nvPr/>
        </p:nvSpPr>
        <p:spPr>
          <a:xfrm>
            <a:off x="990600" y="6237288"/>
            <a:ext cx="10515600"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b="1" dirty="0">
              <a:solidFill>
                <a:srgbClr val="4648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85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colorful lines&#10;&#10;Description automatically generated">
            <a:extLst>
              <a:ext uri="{FF2B5EF4-FFF2-40B4-BE49-F238E27FC236}">
                <a16:creationId xmlns:a16="http://schemas.microsoft.com/office/drawing/2014/main" id="{08E7B753-68EF-460F-0FC6-D56591EB3EC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History of Peers - National Movement</a:t>
            </a:r>
          </a:p>
        </p:txBody>
      </p:sp>
      <p:sp>
        <p:nvSpPr>
          <p:cNvPr id="3" name="Content Placeholder 2">
            <a:extLst>
              <a:ext uri="{FF2B5EF4-FFF2-40B4-BE49-F238E27FC236}">
                <a16:creationId xmlns:a16="http://schemas.microsoft.com/office/drawing/2014/main" id="{3795A897-A70C-72D0-6AC7-023C9C9C1F4E}"/>
              </a:ext>
            </a:extLst>
          </p:cNvPr>
          <p:cNvSpPr>
            <a:spLocks noGrp="1"/>
          </p:cNvSpPr>
          <p:nvPr>
            <p:ph idx="1"/>
          </p:nvPr>
        </p:nvSpPr>
        <p:spPr/>
        <p:txBody>
          <a:bodyPr>
            <a:normAutofit/>
          </a:bodyPr>
          <a:lstStyle/>
          <a:p>
            <a:r>
              <a:rPr lang="en-US" dirty="0">
                <a:solidFill>
                  <a:srgbClr val="464865"/>
                </a:solidFill>
                <a:latin typeface="Arial" panose="020B0604020202020204" pitchFamily="34" charset="0"/>
                <a:cs typeface="Arial" panose="020B0604020202020204" pitchFamily="34" charset="0"/>
              </a:rPr>
              <a:t>Promotion of peer-run services began in the 1970’s</a:t>
            </a:r>
          </a:p>
          <a:p>
            <a:r>
              <a:rPr lang="en-US" dirty="0">
                <a:solidFill>
                  <a:srgbClr val="464865"/>
                </a:solidFill>
                <a:latin typeface="Arial" panose="020B0604020202020204" pitchFamily="34" charset="0"/>
                <a:cs typeface="Arial" panose="020B0604020202020204" pitchFamily="34" charset="0"/>
              </a:rPr>
              <a:t>Organization and development of self-help groups in the 1980’s</a:t>
            </a:r>
          </a:p>
          <a:p>
            <a:r>
              <a:rPr lang="en-US" dirty="0">
                <a:solidFill>
                  <a:srgbClr val="464865"/>
                </a:solidFill>
                <a:latin typeface="Arial" panose="020B0604020202020204" pitchFamily="34" charset="0"/>
                <a:cs typeface="Arial" panose="020B0604020202020204" pitchFamily="34" charset="0"/>
              </a:rPr>
              <a:t>Recovery Community and SAMHSA meet in August 2010</a:t>
            </a:r>
          </a:p>
          <a:p>
            <a:r>
              <a:rPr lang="en-US" dirty="0">
                <a:solidFill>
                  <a:srgbClr val="464865"/>
                </a:solidFill>
                <a:latin typeface="Arial" panose="020B0604020202020204" pitchFamily="34" charset="0"/>
                <a:cs typeface="Arial" panose="020B0604020202020204" pitchFamily="34" charset="0"/>
              </a:rPr>
              <a:t>Recovery Community and SAMHSA develop working definition of Recovery:</a:t>
            </a:r>
          </a:p>
          <a:p>
            <a:pPr lvl="1">
              <a:spcBef>
                <a:spcPts val="1200"/>
              </a:spcBef>
              <a:buFont typeface="Courier New" panose="02070309020205020404" pitchFamily="49" charset="0"/>
              <a:buChar char="o"/>
            </a:pPr>
            <a:r>
              <a:rPr lang="en-US" dirty="0">
                <a:solidFill>
                  <a:srgbClr val="464865"/>
                </a:solidFill>
                <a:latin typeface="Arial" panose="020B0604020202020204" pitchFamily="34" charset="0"/>
                <a:cs typeface="Arial" panose="020B0604020202020204" pitchFamily="34" charset="0"/>
              </a:rPr>
              <a:t>A process of change through which individuals improve their health and wellness, live a self-directed life, and strive to reach their full potential.</a:t>
            </a:r>
          </a:p>
        </p:txBody>
      </p:sp>
      <p:sp>
        <p:nvSpPr>
          <p:cNvPr id="4" name="Content Placeholder 2">
            <a:extLst>
              <a:ext uri="{FF2B5EF4-FFF2-40B4-BE49-F238E27FC236}">
                <a16:creationId xmlns:a16="http://schemas.microsoft.com/office/drawing/2014/main" id="{F6A2AA59-0155-E4D9-02D9-9C2FAEEBD405}"/>
              </a:ext>
            </a:extLst>
          </p:cNvPr>
          <p:cNvSpPr txBox="1">
            <a:spLocks/>
          </p:cNvSpPr>
          <p:nvPr/>
        </p:nvSpPr>
        <p:spPr>
          <a:xfrm>
            <a:off x="990600" y="6237288"/>
            <a:ext cx="10515600"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rgbClr val="464865"/>
                </a:solidFill>
                <a:latin typeface="Arial" panose="020B0604020202020204" pitchFamily="34" charset="0"/>
                <a:cs typeface="Arial" panose="020B0604020202020204" pitchFamily="34" charset="0"/>
              </a:rPr>
              <a:t>SAMHSA’s Working Definition of Recovery</a:t>
            </a:r>
          </a:p>
        </p:txBody>
      </p:sp>
    </p:spTree>
    <p:extLst>
      <p:ext uri="{BB962C8B-B14F-4D97-AF65-F5344CB8AC3E}">
        <p14:creationId xmlns:p14="http://schemas.microsoft.com/office/powerpoint/2010/main" val="101963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colorful lines&#10;&#10;Description automatically generated">
            <a:extLst>
              <a:ext uri="{FF2B5EF4-FFF2-40B4-BE49-F238E27FC236}">
                <a16:creationId xmlns:a16="http://schemas.microsoft.com/office/drawing/2014/main" id="{9D8CA42D-089B-B547-6B1B-03955ABFC9D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History of Peers in Indiana</a:t>
            </a:r>
          </a:p>
        </p:txBody>
      </p:sp>
      <p:sp>
        <p:nvSpPr>
          <p:cNvPr id="3" name="Content Placeholder 2">
            <a:extLst>
              <a:ext uri="{FF2B5EF4-FFF2-40B4-BE49-F238E27FC236}">
                <a16:creationId xmlns:a16="http://schemas.microsoft.com/office/drawing/2014/main" id="{3795A897-A70C-72D0-6AC7-023C9C9C1F4E}"/>
              </a:ext>
            </a:extLst>
          </p:cNvPr>
          <p:cNvSpPr>
            <a:spLocks noGrp="1"/>
          </p:cNvSpPr>
          <p:nvPr>
            <p:ph idx="1"/>
          </p:nvPr>
        </p:nvSpPr>
        <p:spPr>
          <a:xfrm>
            <a:off x="838199" y="1825625"/>
            <a:ext cx="10655595" cy="4351338"/>
          </a:xfrm>
        </p:spPr>
        <p:txBody>
          <a:bodyPr/>
          <a:lstStyle/>
          <a:p>
            <a:r>
              <a:rPr lang="en-US" b="1" dirty="0">
                <a:solidFill>
                  <a:srgbClr val="464865"/>
                </a:solidFill>
                <a:latin typeface="Arial" panose="020B0604020202020204" pitchFamily="34" charset="0"/>
                <a:cs typeface="Arial" panose="020B0604020202020204" pitchFamily="34" charset="0"/>
              </a:rPr>
              <a:t>1988: </a:t>
            </a:r>
            <a:r>
              <a:rPr lang="en-US" dirty="0">
                <a:solidFill>
                  <a:srgbClr val="464865"/>
                </a:solidFill>
                <a:latin typeface="Arial" panose="020B0604020202020204" pitchFamily="34" charset="0"/>
                <a:cs typeface="Arial" panose="020B0604020202020204" pitchFamily="34" charset="0"/>
              </a:rPr>
              <a:t>Key Consumer – Consumer-led nonprofit launches</a:t>
            </a:r>
          </a:p>
          <a:p>
            <a:r>
              <a:rPr lang="en-US" b="1" dirty="0">
                <a:solidFill>
                  <a:srgbClr val="464865"/>
                </a:solidFill>
                <a:latin typeface="Arial" panose="020B0604020202020204" pitchFamily="34" charset="0"/>
                <a:cs typeface="Arial" panose="020B0604020202020204" pitchFamily="34" charset="0"/>
              </a:rPr>
              <a:t>1999: </a:t>
            </a:r>
            <a:r>
              <a:rPr lang="en-US" dirty="0">
                <a:solidFill>
                  <a:srgbClr val="464865"/>
                </a:solidFill>
                <a:latin typeface="Arial" panose="020B0604020202020204" pitchFamily="34" charset="0"/>
                <a:cs typeface="Arial" panose="020B0604020202020204" pitchFamily="34" charset="0"/>
              </a:rPr>
              <a:t>Indiana Addiction Issues Coalition (IAIC) launches</a:t>
            </a:r>
          </a:p>
          <a:p>
            <a:r>
              <a:rPr lang="en-US" b="1" dirty="0">
                <a:solidFill>
                  <a:srgbClr val="464865"/>
                </a:solidFill>
                <a:latin typeface="Arial" panose="020B0604020202020204" pitchFamily="34" charset="0"/>
                <a:cs typeface="Arial" panose="020B0604020202020204" pitchFamily="34" charset="0"/>
              </a:rPr>
              <a:t>2015: </a:t>
            </a:r>
            <a:r>
              <a:rPr lang="en-US" dirty="0">
                <a:solidFill>
                  <a:srgbClr val="464865"/>
                </a:solidFill>
                <a:latin typeface="Arial" panose="020B0604020202020204" pitchFamily="34" charset="0"/>
                <a:cs typeface="Arial" panose="020B0604020202020204" pitchFamily="34" charset="0"/>
              </a:rPr>
              <a:t>Recovery Community Organization established in 	 	 	   Southern Indiana</a:t>
            </a:r>
          </a:p>
          <a:p>
            <a:r>
              <a:rPr lang="en-US" b="1" dirty="0">
                <a:solidFill>
                  <a:srgbClr val="464865"/>
                </a:solidFill>
                <a:latin typeface="Arial" panose="020B0604020202020204" pitchFamily="34" charset="0"/>
                <a:cs typeface="Arial" panose="020B0604020202020204" pitchFamily="34" charset="0"/>
              </a:rPr>
              <a:t>2020: </a:t>
            </a:r>
            <a:r>
              <a:rPr lang="en-US" dirty="0">
                <a:solidFill>
                  <a:srgbClr val="464865"/>
                </a:solidFill>
                <a:latin typeface="Arial" panose="020B0604020202020204" pitchFamily="34" charset="0"/>
                <a:cs typeface="Arial" panose="020B0604020202020204" pitchFamily="34" charset="0"/>
              </a:rPr>
              <a:t>Indiana Regional Recovery Hub Network launches </a:t>
            </a:r>
          </a:p>
          <a:p>
            <a:pPr lvl="1">
              <a:spcBef>
                <a:spcPts val="1200"/>
              </a:spcBef>
              <a:buFont typeface="Courier New" panose="02070309020205020404" pitchFamily="49" charset="0"/>
              <a:buChar char="o"/>
            </a:pPr>
            <a:r>
              <a:rPr lang="en-US" sz="2800" dirty="0">
                <a:solidFill>
                  <a:srgbClr val="464865"/>
                </a:solidFill>
                <a:latin typeface="Arial" panose="020B0604020202020204" pitchFamily="34" charset="0"/>
                <a:cs typeface="Arial" panose="020B0604020202020204" pitchFamily="34" charset="0"/>
              </a:rPr>
              <a:t>22 Regional Recovery Hubs</a:t>
            </a:r>
          </a:p>
          <a:p>
            <a:pPr marL="0" indent="0">
              <a:buNone/>
            </a:pPr>
            <a:endParaRPr lang="en-US" dirty="0">
              <a:solidFill>
                <a:srgbClr val="4648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0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background with colorful lines&#10;&#10;Description automatically generated">
            <a:extLst>
              <a:ext uri="{FF2B5EF4-FFF2-40B4-BE49-F238E27FC236}">
                <a16:creationId xmlns:a16="http://schemas.microsoft.com/office/drawing/2014/main" id="{AA02B891-99F2-3AAB-CE9B-63F9DD2F446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Where Are We Now | Peer Certification</a:t>
            </a:r>
          </a:p>
        </p:txBody>
      </p:sp>
      <p:sp>
        <p:nvSpPr>
          <p:cNvPr id="3" name="Content Placeholder 2">
            <a:extLst>
              <a:ext uri="{FF2B5EF4-FFF2-40B4-BE49-F238E27FC236}">
                <a16:creationId xmlns:a16="http://schemas.microsoft.com/office/drawing/2014/main" id="{3795A897-A70C-72D0-6AC7-023C9C9C1F4E}"/>
              </a:ext>
            </a:extLst>
          </p:cNvPr>
          <p:cNvSpPr>
            <a:spLocks noGrp="1"/>
          </p:cNvSpPr>
          <p:nvPr>
            <p:ph idx="1"/>
          </p:nvPr>
        </p:nvSpPr>
        <p:spPr>
          <a:xfrm>
            <a:off x="1219200" y="1892969"/>
            <a:ext cx="9416716" cy="4283994"/>
          </a:xfrm>
        </p:spPr>
        <p:txBody>
          <a:bodyPr/>
          <a:lstStyle/>
          <a:p>
            <a:pPr marL="0" indent="0">
              <a:buNone/>
            </a:pPr>
            <a:endParaRPr lang="en-US" dirty="0">
              <a:solidFill>
                <a:srgbClr val="464865"/>
              </a:solidFill>
              <a:latin typeface="Arial" panose="020B0604020202020204" pitchFamily="34" charset="0"/>
              <a:cs typeface="Arial" panose="020B0604020202020204" pitchFamily="34" charset="0"/>
            </a:endParaRPr>
          </a:p>
          <a:p>
            <a:pPr marL="0" indent="0">
              <a:buNone/>
            </a:pPr>
            <a:endParaRPr lang="en-US" dirty="0">
              <a:solidFill>
                <a:srgbClr val="464865"/>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F6A2AA59-0155-E4D9-02D9-9C2FAEEBD405}"/>
              </a:ext>
            </a:extLst>
          </p:cNvPr>
          <p:cNvSpPr txBox="1">
            <a:spLocks/>
          </p:cNvSpPr>
          <p:nvPr/>
        </p:nvSpPr>
        <p:spPr>
          <a:xfrm>
            <a:off x="990600" y="6237288"/>
            <a:ext cx="10515600"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b="1" dirty="0">
              <a:solidFill>
                <a:srgbClr val="464865"/>
              </a:solidFill>
              <a:latin typeface="Arial" panose="020B0604020202020204" pitchFamily="34" charset="0"/>
              <a:cs typeface="Arial" panose="020B0604020202020204" pitchFamily="34" charset="0"/>
            </a:endParaRPr>
          </a:p>
        </p:txBody>
      </p:sp>
      <p:sp>
        <p:nvSpPr>
          <p:cNvPr id="7" name="Text Placeholder 5">
            <a:extLst>
              <a:ext uri="{FF2B5EF4-FFF2-40B4-BE49-F238E27FC236}">
                <a16:creationId xmlns:a16="http://schemas.microsoft.com/office/drawing/2014/main" id="{2B312799-2895-FB9B-815B-DD255E8443E6}"/>
              </a:ext>
            </a:extLst>
          </p:cNvPr>
          <p:cNvSpPr txBox="1">
            <a:spLocks/>
          </p:cNvSpPr>
          <p:nvPr/>
        </p:nvSpPr>
        <p:spPr>
          <a:xfrm>
            <a:off x="838199" y="1561846"/>
            <a:ext cx="6621379" cy="52755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gn="l" defTabSz="914400" rtl="0" eaLnBrk="1" latinLnBrk="0" hangingPunct="1">
              <a:lnSpc>
                <a:spcPct val="90000"/>
              </a:lnSpc>
              <a:spcBef>
                <a:spcPts val="1000"/>
              </a:spcBef>
              <a:buSzTx/>
              <a:buFontTx/>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6486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AAED8B-541A-219E-04AD-7687BE410038}"/>
              </a:ext>
            </a:extLst>
          </p:cNvPr>
          <p:cNvSpPr txBox="1"/>
          <p:nvPr/>
        </p:nvSpPr>
        <p:spPr>
          <a:xfrm>
            <a:off x="838199" y="1569212"/>
            <a:ext cx="10134600" cy="3108543"/>
          </a:xfrm>
          <a:prstGeom prst="rect">
            <a:avLst/>
          </a:prstGeom>
          <a:noFill/>
        </p:spPr>
        <p:txBody>
          <a:bodyPr wrap="square" rtlCol="0">
            <a:spAutoFit/>
          </a:bodyPr>
          <a:lstStyle/>
          <a:p>
            <a:r>
              <a:rPr lang="en-US" sz="2800" dirty="0">
                <a:solidFill>
                  <a:srgbClr val="464865"/>
                </a:solidFill>
                <a:latin typeface="Arial" panose="020B0604020202020204" pitchFamily="34" charset="0"/>
                <a:cs typeface="Arial" panose="020B0604020202020204" pitchFamily="34" charset="0"/>
              </a:rPr>
              <a:t>Certified Peer Support Professional Certification (CPSP)</a:t>
            </a:r>
          </a:p>
          <a:p>
            <a:endParaRPr lang="en-US" sz="2800" dirty="0">
              <a:solidFill>
                <a:srgbClr val="464865"/>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464865"/>
                </a:solidFill>
                <a:latin typeface="Arial" panose="020B0604020202020204" pitchFamily="34" charset="0"/>
                <a:cs typeface="Arial" panose="020B0604020202020204" pitchFamily="34" charset="0"/>
              </a:rPr>
              <a:t>Curriculum aligns with SAMHSA National Model Standards</a:t>
            </a:r>
          </a:p>
          <a:p>
            <a:pPr marL="457200" indent="-457200">
              <a:buFont typeface="Arial" panose="020B0604020202020204" pitchFamily="34" charset="0"/>
              <a:buChar char="•"/>
            </a:pPr>
            <a:r>
              <a:rPr lang="en-US" sz="2800" dirty="0">
                <a:solidFill>
                  <a:srgbClr val="464865"/>
                </a:solidFill>
                <a:latin typeface="Arial" panose="020B0604020202020204" pitchFamily="34" charset="0"/>
                <a:cs typeface="Arial" panose="020B0604020202020204" pitchFamily="34" charset="0"/>
              </a:rPr>
              <a:t>Created by Indiana Subject Matter Experts – Our Peers</a:t>
            </a:r>
          </a:p>
          <a:p>
            <a:pPr marL="457200" indent="-457200">
              <a:buFont typeface="Arial" panose="020B0604020202020204" pitchFamily="34" charset="0"/>
              <a:buChar char="•"/>
            </a:pPr>
            <a:r>
              <a:rPr lang="en-US" sz="2800" dirty="0">
                <a:solidFill>
                  <a:srgbClr val="464865"/>
                </a:solidFill>
                <a:latin typeface="Arial" panose="020B0604020202020204" pitchFamily="34" charset="0"/>
                <a:cs typeface="Arial" panose="020B0604020202020204" pitchFamily="34" charset="0"/>
              </a:rPr>
              <a:t>Incorporation of Family Peers</a:t>
            </a:r>
          </a:p>
          <a:p>
            <a:pPr marL="457200" indent="-457200">
              <a:buFont typeface="Arial" panose="020B0604020202020204" pitchFamily="34" charset="0"/>
              <a:buChar char="•"/>
            </a:pPr>
            <a:r>
              <a:rPr lang="en-US" sz="2800" dirty="0">
                <a:solidFill>
                  <a:srgbClr val="464865"/>
                </a:solidFill>
                <a:latin typeface="Arial" panose="020B0604020202020204" pitchFamily="34" charset="0"/>
                <a:cs typeface="Arial" panose="020B0604020202020204" pitchFamily="34" charset="0"/>
              </a:rPr>
              <a:t>Professionalization </a:t>
            </a:r>
          </a:p>
          <a:p>
            <a:pPr marL="457200" indent="-457200">
              <a:buFont typeface="Arial" panose="020B0604020202020204" pitchFamily="34" charset="0"/>
              <a:buChar char="•"/>
            </a:pPr>
            <a:r>
              <a:rPr lang="en-US" sz="2800" dirty="0">
                <a:solidFill>
                  <a:srgbClr val="464865"/>
                </a:solidFill>
                <a:latin typeface="Arial" panose="020B0604020202020204" pitchFamily="34" charset="0"/>
                <a:cs typeface="Arial" panose="020B0604020202020204" pitchFamily="34" charset="0"/>
              </a:rPr>
              <a:t>Removal of Barriers</a:t>
            </a:r>
          </a:p>
        </p:txBody>
      </p:sp>
    </p:spTree>
    <p:extLst>
      <p:ext uri="{BB962C8B-B14F-4D97-AF65-F5344CB8AC3E}">
        <p14:creationId xmlns:p14="http://schemas.microsoft.com/office/powerpoint/2010/main" val="204579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1B2396-F457-D9D2-A671-E004F817F12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Where Are We Now | Recovery Hubs</a:t>
            </a:r>
          </a:p>
        </p:txBody>
      </p:sp>
      <p:sp>
        <p:nvSpPr>
          <p:cNvPr id="4" name="Content Placeholder 2">
            <a:extLst>
              <a:ext uri="{FF2B5EF4-FFF2-40B4-BE49-F238E27FC236}">
                <a16:creationId xmlns:a16="http://schemas.microsoft.com/office/drawing/2014/main" id="{F6A2AA59-0155-E4D9-02D9-9C2FAEEBD405}"/>
              </a:ext>
            </a:extLst>
          </p:cNvPr>
          <p:cNvSpPr txBox="1">
            <a:spLocks/>
          </p:cNvSpPr>
          <p:nvPr/>
        </p:nvSpPr>
        <p:spPr>
          <a:xfrm>
            <a:off x="990600" y="6237288"/>
            <a:ext cx="10515600" cy="290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i="1" dirty="0">
                <a:solidFill>
                  <a:srgbClr val="464865"/>
                </a:solidFill>
                <a:latin typeface="Arial" panose="020B0604020202020204" pitchFamily="34" charset="0"/>
                <a:cs typeface="Arial" panose="020B0604020202020204" pitchFamily="34" charset="0"/>
              </a:rPr>
              <a:t>Next Level Recovery Report December 2023</a:t>
            </a:r>
          </a:p>
        </p:txBody>
      </p:sp>
      <p:pic>
        <p:nvPicPr>
          <p:cNvPr id="8" name="Picture 7">
            <a:extLst>
              <a:ext uri="{FF2B5EF4-FFF2-40B4-BE49-F238E27FC236}">
                <a16:creationId xmlns:a16="http://schemas.microsoft.com/office/drawing/2014/main" id="{C7A5289B-A68D-58AD-583B-B7B3EF293BC1}"/>
              </a:ext>
            </a:extLst>
          </p:cNvPr>
          <p:cNvPicPr>
            <a:picLocks noChangeAspect="1"/>
          </p:cNvPicPr>
          <p:nvPr/>
        </p:nvPicPr>
        <p:blipFill>
          <a:blip r:embed="rId4"/>
          <a:stretch>
            <a:fillRect/>
          </a:stretch>
        </p:blipFill>
        <p:spPr>
          <a:xfrm>
            <a:off x="838200" y="1690688"/>
            <a:ext cx="7842855" cy="3896702"/>
          </a:xfrm>
          <a:prstGeom prst="rect">
            <a:avLst/>
          </a:prstGeom>
        </p:spPr>
      </p:pic>
    </p:spTree>
    <p:extLst>
      <p:ext uri="{BB962C8B-B14F-4D97-AF65-F5344CB8AC3E}">
        <p14:creationId xmlns:p14="http://schemas.microsoft.com/office/powerpoint/2010/main" val="79435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colorful lines&#10;&#10;Description automatically generated">
            <a:extLst>
              <a:ext uri="{FF2B5EF4-FFF2-40B4-BE49-F238E27FC236}">
                <a16:creationId xmlns:a16="http://schemas.microsoft.com/office/drawing/2014/main" id="{173E7542-F59D-AD9D-4F09-4B520DADF5A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CB466-2D8B-D696-039B-F2B8C5A36FD7}"/>
              </a:ext>
            </a:extLst>
          </p:cNvPr>
          <p:cNvSpPr>
            <a:spLocks noGrp="1"/>
          </p:cNvSpPr>
          <p:nvPr>
            <p:ph type="title"/>
          </p:nvPr>
        </p:nvSpPr>
        <p:spPr/>
        <p:txBody>
          <a:bodyPr/>
          <a:lstStyle/>
          <a:p>
            <a:r>
              <a:rPr lang="en-US" b="1" dirty="0">
                <a:solidFill>
                  <a:srgbClr val="464865"/>
                </a:solidFill>
                <a:latin typeface="Arial" panose="020B0604020202020204" pitchFamily="34" charset="0"/>
                <a:cs typeface="Arial" panose="020B0604020202020204" pitchFamily="34" charset="0"/>
              </a:rPr>
              <a:t>Where Are We Now | Infrastructure</a:t>
            </a:r>
          </a:p>
        </p:txBody>
      </p:sp>
      <p:sp>
        <p:nvSpPr>
          <p:cNvPr id="6" name="TextBox 5">
            <a:extLst>
              <a:ext uri="{FF2B5EF4-FFF2-40B4-BE49-F238E27FC236}">
                <a16:creationId xmlns:a16="http://schemas.microsoft.com/office/drawing/2014/main" id="{106D2E8B-AF7D-E874-3401-93652BE08032}"/>
              </a:ext>
            </a:extLst>
          </p:cNvPr>
          <p:cNvSpPr txBox="1"/>
          <p:nvPr/>
        </p:nvSpPr>
        <p:spPr>
          <a:xfrm>
            <a:off x="838200" y="1690688"/>
            <a:ext cx="10043160" cy="3724096"/>
          </a:xfrm>
          <a:prstGeom prst="rect">
            <a:avLst/>
          </a:prstGeom>
          <a:noFill/>
        </p:spPr>
        <p:txBody>
          <a:bodyPr wrap="square">
            <a:spAutoFit/>
          </a:bodyPr>
          <a:lstStyle/>
          <a:p>
            <a:pPr marL="457200" indent="-457200">
              <a:spcBef>
                <a:spcPts val="1200"/>
              </a:spcBef>
              <a:buFont typeface="Arial" panose="020B0604020202020204" pitchFamily="34" charset="0"/>
              <a:buChar char="•"/>
            </a:pPr>
            <a:r>
              <a:rPr lang="en-US" sz="2800" dirty="0">
                <a:solidFill>
                  <a:srgbClr val="464865"/>
                </a:solidFill>
                <a:latin typeface="Arial" panose="020B0604020202020204" pitchFamily="34" charset="0"/>
                <a:cs typeface="Arial" panose="020B0604020202020204" pitchFamily="34" charset="0"/>
              </a:rPr>
              <a:t>Recovery infrastructure to include mental health, crisis, substance use disorder, trauma</a:t>
            </a:r>
          </a:p>
          <a:p>
            <a:pPr marL="457200" indent="-457200">
              <a:spcBef>
                <a:spcPts val="1200"/>
              </a:spcBef>
              <a:buFont typeface="Arial" panose="020B0604020202020204" pitchFamily="34" charset="0"/>
              <a:buChar char="•"/>
            </a:pPr>
            <a:r>
              <a:rPr lang="en-US" sz="2800" dirty="0">
                <a:solidFill>
                  <a:srgbClr val="464865"/>
                </a:solidFill>
                <a:latin typeface="Arial" panose="020B0604020202020204" pitchFamily="34" charset="0"/>
                <a:cs typeface="Arial" panose="020B0604020202020204" pitchFamily="34" charset="0"/>
              </a:rPr>
              <a:t>Elevating the value of peers within recovery ecosystem</a:t>
            </a:r>
          </a:p>
          <a:p>
            <a:pPr marL="457200" indent="-457200">
              <a:spcBef>
                <a:spcPts val="1200"/>
              </a:spcBef>
              <a:buFont typeface="Arial" panose="020B0604020202020204" pitchFamily="34" charset="0"/>
              <a:buChar char="•"/>
            </a:pPr>
            <a:r>
              <a:rPr lang="en-US" sz="2800" dirty="0">
                <a:solidFill>
                  <a:srgbClr val="464865"/>
                </a:solidFill>
                <a:latin typeface="Arial" panose="020B0604020202020204" pitchFamily="34" charset="0"/>
                <a:cs typeface="Arial" panose="020B0604020202020204" pitchFamily="34" charset="0"/>
              </a:rPr>
              <a:t>Inspiring hope through transparency in our recovery</a:t>
            </a:r>
          </a:p>
          <a:p>
            <a:pPr marL="457200" indent="-457200">
              <a:spcBef>
                <a:spcPts val="1200"/>
              </a:spcBef>
              <a:buFont typeface="Arial" panose="020B0604020202020204" pitchFamily="34" charset="0"/>
              <a:buChar char="•"/>
            </a:pPr>
            <a:r>
              <a:rPr lang="en-US" sz="2800" dirty="0">
                <a:solidFill>
                  <a:srgbClr val="464865"/>
                </a:solidFill>
                <a:latin typeface="Arial" panose="020B0604020202020204" pitchFamily="34" charset="0"/>
                <a:cs typeface="Arial" panose="020B0604020202020204" pitchFamily="34" charset="0"/>
              </a:rPr>
              <a:t>Ensuring standards and sustainability through RCO certification</a:t>
            </a:r>
          </a:p>
          <a:p>
            <a:pPr marL="457200" indent="-457200">
              <a:spcBef>
                <a:spcPts val="1200"/>
              </a:spcBef>
              <a:buFont typeface="Arial" panose="020B0604020202020204" pitchFamily="34" charset="0"/>
              <a:buChar char="•"/>
            </a:pPr>
            <a:endParaRPr lang="en-US" sz="2800" dirty="0">
              <a:solidFill>
                <a:srgbClr val="4648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83674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292258BCAB014AAA816427E484BEF8" ma:contentTypeVersion="15" ma:contentTypeDescription="Create a new document." ma:contentTypeScope="" ma:versionID="b6f8d32f80dcc9cc28d77ab9f9947564">
  <xsd:schema xmlns:xsd="http://www.w3.org/2001/XMLSchema" xmlns:xs="http://www.w3.org/2001/XMLSchema" xmlns:p="http://schemas.microsoft.com/office/2006/metadata/properties" xmlns:ns3="393c85d5-005a-4e88-8bf8-df5db3e944d8" xmlns:ns4="a29bb579-92cd-47f9-9b41-3408f88337e4" targetNamespace="http://schemas.microsoft.com/office/2006/metadata/properties" ma:root="true" ma:fieldsID="fa2c288833c07d240a1b261dfeb9f47d" ns3:_="" ns4:_="">
    <xsd:import namespace="393c85d5-005a-4e88-8bf8-df5db3e944d8"/>
    <xsd:import namespace="a29bb579-92cd-47f9-9b41-3408f88337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85d5-005a-4e88-8bf8-df5db3e944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9bb579-92cd-47f9-9b41-3408f88337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93c85d5-005a-4e88-8bf8-df5db3e944d8" xsi:nil="true"/>
  </documentManagement>
</p:properties>
</file>

<file path=customXml/itemProps1.xml><?xml version="1.0" encoding="utf-8"?>
<ds:datastoreItem xmlns:ds="http://schemas.openxmlformats.org/officeDocument/2006/customXml" ds:itemID="{8DBC45E5-8428-4699-A77F-C89EE8E6B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3c85d5-005a-4e88-8bf8-df5db3e944d8"/>
    <ds:schemaRef ds:uri="a29bb579-92cd-47f9-9b41-3408f88337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896CD-465A-4058-A247-943CD16B7B86}">
  <ds:schemaRefs>
    <ds:schemaRef ds:uri="http://schemas.microsoft.com/sharepoint/v3/contenttype/forms"/>
  </ds:schemaRefs>
</ds:datastoreItem>
</file>

<file path=customXml/itemProps3.xml><?xml version="1.0" encoding="utf-8"?>
<ds:datastoreItem xmlns:ds="http://schemas.openxmlformats.org/officeDocument/2006/customXml" ds:itemID="{43D445AA-42EB-48FE-874D-AA11E49EFC1E}">
  <ds:schemaRef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 ds:uri="http://schemas.microsoft.com/office/infopath/2007/PartnerControls"/>
    <ds:schemaRef ds:uri="a29bb579-92cd-47f9-9b41-3408f88337e4"/>
    <ds:schemaRef ds:uri="393c85d5-005a-4e88-8bf8-df5db3e944d8"/>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Office 2013 - 2022 Theme</Template>
  <TotalTime>16472</TotalTime>
  <Words>1594</Words>
  <Application>Microsoft Office PowerPoint</Application>
  <PresentationFormat>Widescreen</PresentationFormat>
  <Paragraphs>187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Calibri Light</vt:lpstr>
      <vt:lpstr>Courier New</vt:lpstr>
      <vt:lpstr>Office 2013 - 2022 Theme</vt:lpstr>
      <vt:lpstr>Peer 101:  Leveraging Lived Experience</vt:lpstr>
      <vt:lpstr>Why Lived Experience?</vt:lpstr>
      <vt:lpstr>What IS a Peer?</vt:lpstr>
      <vt:lpstr>DMHA’s Peer Certification</vt:lpstr>
      <vt:lpstr>History of Peers - National Movement</vt:lpstr>
      <vt:lpstr>History of Peers in Indiana</vt:lpstr>
      <vt:lpstr>Where Are We Now | Peer Certification</vt:lpstr>
      <vt:lpstr>Where Are We Now | Recovery Hubs</vt:lpstr>
      <vt:lpstr>Where Are We Now | Infrastructure</vt:lpstr>
      <vt:lpstr>Where Are We Now | RCO Certification</vt:lpstr>
      <vt:lpstr>Where Are We Now | Peers at DMHA</vt:lpstr>
      <vt:lpstr>What’s Next | Recovery Team</vt:lpstr>
      <vt:lpstr>What’s Next | Infrastructure</vt:lpstr>
      <vt:lpstr>What’s Next | Support</vt:lpstr>
      <vt:lpstr>Support = Success</vt:lpstr>
      <vt:lpstr>Thank you!</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Thomas, Shelby</dc:creator>
  <cp:lastModifiedBy>Howenstine, Niki R (FSSA)</cp:lastModifiedBy>
  <cp:revision>7</cp:revision>
  <dcterms:created xsi:type="dcterms:W3CDTF">2023-06-06T00:51:16Z</dcterms:created>
  <dcterms:modified xsi:type="dcterms:W3CDTF">2024-05-16T20:50:16Z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0x0101001B292258BCAB014AAA816427E484BEF8</vt:lpwstr>
  </property>
</Properties>
</file>