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 id="2147483667" r:id="rId5"/>
  </p:sldMasterIdLst>
  <p:notesMasterIdLst>
    <p:notesMasterId r:id="rId15"/>
  </p:notesMasterIdLst>
  <p:handoutMasterIdLst>
    <p:handoutMasterId r:id="rId16"/>
  </p:handoutMasterIdLst>
  <p:sldIdLst>
    <p:sldId id="256" r:id="rId6"/>
    <p:sldId id="263" r:id="rId7"/>
    <p:sldId id="269" r:id="rId8"/>
    <p:sldId id="264" r:id="rId9"/>
    <p:sldId id="265" r:id="rId10"/>
    <p:sldId id="270"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5B"/>
    <a:srgbClr val="193E24"/>
    <a:srgbClr val="272A17"/>
    <a:srgbClr val="00DF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87" autoAdjust="0"/>
    <p:restoredTop sz="94660"/>
  </p:normalViewPr>
  <p:slideViewPr>
    <p:cSldViewPr>
      <p:cViewPr varScale="1">
        <p:scale>
          <a:sx n="86" d="100"/>
          <a:sy n="86" d="100"/>
        </p:scale>
        <p:origin x="374" y="14"/>
      </p:cViewPr>
      <p:guideLst>
        <p:guide orient="horz" pos="2160"/>
        <p:guide pos="3840"/>
      </p:guideLst>
    </p:cSldViewPr>
  </p:slideViewPr>
  <p:notesTextViewPr>
    <p:cViewPr>
      <p:scale>
        <a:sx n="1" d="1"/>
        <a:sy n="1" d="1"/>
      </p:scale>
      <p:origin x="0" y="0"/>
    </p:cViewPr>
  </p:notesTextViewPr>
  <p:notesViewPr>
    <p:cSldViewPr>
      <p:cViewPr varScale="1">
        <p:scale>
          <a:sx n="129" d="100"/>
          <a:sy n="129" d="100"/>
        </p:scale>
        <p:origin x="2600"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BA7A14-0411-1554-F19B-8CDA97ED39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2194F2B-3E81-F074-BD13-8D613D8FF2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2ADA1B8-F8C6-3345-A839-434306C59FA5}" type="datetimeFigureOut">
              <a:rPr lang="en-US" smtClean="0"/>
              <a:t>8/7/2024</a:t>
            </a:fld>
            <a:endParaRPr lang="en-US"/>
          </a:p>
        </p:txBody>
      </p:sp>
      <p:sp>
        <p:nvSpPr>
          <p:cNvPr id="4" name="Footer Placeholder 3">
            <a:extLst>
              <a:ext uri="{FF2B5EF4-FFF2-40B4-BE49-F238E27FC236}">
                <a16:creationId xmlns:a16="http://schemas.microsoft.com/office/drawing/2014/main" id="{239D548B-1F11-B4C4-F0BC-A2D0347EE52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0FC76C8-EF79-A3A9-F847-EA343A0CFB9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5A7236-4660-D74A-8AB4-8F7D5E5E3348}" type="slidenum">
              <a:rPr lang="en-US" smtClean="0"/>
              <a:t>‹#›</a:t>
            </a:fld>
            <a:endParaRPr lang="en-US"/>
          </a:p>
        </p:txBody>
      </p:sp>
    </p:spTree>
    <p:extLst>
      <p:ext uri="{BB962C8B-B14F-4D97-AF65-F5344CB8AC3E}">
        <p14:creationId xmlns:p14="http://schemas.microsoft.com/office/powerpoint/2010/main" val="1259493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C915E2-8DE1-4454-8342-44253758142D}" type="datetimeFigureOut">
              <a:rPr lang="en-US" smtClean="0"/>
              <a:t>8/7/2024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D44AAB-5EF7-4764-80D5-C9C99389BD50}" type="slidenum">
              <a:rPr lang="en-US" smtClean="0"/>
              <a:t>‹#›</a:t>
            </a:fld>
            <a:endParaRPr lang="en-US"/>
          </a:p>
        </p:txBody>
      </p:sp>
    </p:spTree>
    <p:extLst>
      <p:ext uri="{BB962C8B-B14F-4D97-AF65-F5344CB8AC3E}">
        <p14:creationId xmlns:p14="http://schemas.microsoft.com/office/powerpoint/2010/main" val="3872224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latin typeface="Calibri" panose="020F0502020204030204" pitchFamily="34" charset="0"/>
                <a:ea typeface="Calibri" panose="020F0502020204030204" pitchFamily="34" charset="0"/>
              </a:rPr>
              <a:t>Indiana Family and Social Services Administration</a:t>
            </a:r>
          </a:p>
        </p:txBody>
      </p:sp>
      <p:sp>
        <p:nvSpPr>
          <p:cNvPr id="4" name="Slide Number Placeholder 3"/>
          <p:cNvSpPr>
            <a:spLocks noGrp="1"/>
          </p:cNvSpPr>
          <p:nvPr>
            <p:ph type="sldNum" sz="quarter" idx="5"/>
          </p:nvPr>
        </p:nvSpPr>
        <p:spPr/>
        <p:txBody>
          <a:bodyPr/>
          <a:lstStyle/>
          <a:p>
            <a:fld id="{77D44AAB-5EF7-4764-80D5-C9C99389BD50}" type="slidenum">
              <a:rPr lang="en-US" smtClean="0"/>
              <a:t>1</a:t>
            </a:fld>
            <a:endParaRPr lang="en-US"/>
          </a:p>
        </p:txBody>
      </p:sp>
    </p:spTree>
    <p:extLst>
      <p:ext uri="{BB962C8B-B14F-4D97-AF65-F5344CB8AC3E}">
        <p14:creationId xmlns:p14="http://schemas.microsoft.com/office/powerpoint/2010/main" val="346633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6E5F9-EBD3-E649-BBFB-03B5B32205B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A50B6E-5E1C-5BF0-18DB-68AD959459DD}"/>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B48FC1-A72A-968D-CEDE-148B475FE404}"/>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5" name="Footer Placeholder 4">
            <a:extLst>
              <a:ext uri="{FF2B5EF4-FFF2-40B4-BE49-F238E27FC236}">
                <a16:creationId xmlns:a16="http://schemas.microsoft.com/office/drawing/2014/main" id="{754882D6-F52E-D170-FF5F-0129FF8D497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663F648-BA85-B10C-0B71-65CA18FB3D25}"/>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496681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11EEB-6760-7751-D9DD-8440C75FBD6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902304-5C70-2EB1-530D-445A82419097}"/>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33E586-D005-3A8C-B465-14E774E05176}"/>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5" name="Footer Placeholder 4">
            <a:extLst>
              <a:ext uri="{FF2B5EF4-FFF2-40B4-BE49-F238E27FC236}">
                <a16:creationId xmlns:a16="http://schemas.microsoft.com/office/drawing/2014/main" id="{5D309F0E-7B1D-05EA-8E27-9B89F2DFB9C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B37DB2C-B3D3-F6C3-8FCA-EB914F5495CF}"/>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32990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5488F9-4F54-7176-CC92-4309FBC01042}"/>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3508A6-614B-6945-58B9-279DDD33E1AC}"/>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6BE92C-41E1-83EB-B56C-267BD58B2761}"/>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5" name="Footer Placeholder 4">
            <a:extLst>
              <a:ext uri="{FF2B5EF4-FFF2-40B4-BE49-F238E27FC236}">
                <a16:creationId xmlns:a16="http://schemas.microsoft.com/office/drawing/2014/main" id="{BA969FD1-9445-BE6E-CD53-A223E027BAF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81E0856-BD62-FAC7-A4A5-2D0AE015B103}"/>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235460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828800"/>
            <a:ext cx="83312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3154363"/>
            <a:ext cx="10972800" cy="3048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a:extLst>
              <a:ext uri="{FF2B5EF4-FFF2-40B4-BE49-F238E27FC236}">
                <a16:creationId xmlns:a16="http://schemas.microsoft.com/office/drawing/2014/main" id="{CE69A7DA-1D95-4F95-8A47-E7DA792EC4BF}"/>
              </a:ext>
            </a:extLst>
          </p:cNvPr>
          <p:cNvSpPr>
            <a:spLocks noGrp="1"/>
          </p:cNvSpPr>
          <p:nvPr>
            <p:ph type="sldNum" sz="quarter" idx="4"/>
          </p:nvPr>
        </p:nvSpPr>
        <p:spPr>
          <a:xfrm>
            <a:off x="365760" y="6217920"/>
            <a:ext cx="2743200" cy="365125"/>
          </a:xfrm>
          <a:prstGeom prst="rect">
            <a:avLst/>
          </a:prstGeom>
        </p:spPr>
        <p:txBody>
          <a:bodyPr vert="horz" lIns="91440" tIns="45720" rIns="91440" bIns="45720" rtlCol="0" anchor="ctr"/>
          <a:lstStyle>
            <a:lvl1pPr algn="l">
              <a:defRPr sz="1200" b="1">
                <a:solidFill>
                  <a:schemeClr val="tx1"/>
                </a:solidFill>
                <a:latin typeface="+mj-lt"/>
              </a:defRPr>
            </a:lvl1pPr>
          </a:lstStyle>
          <a:p>
            <a:fld id="{4F666A87-0DF7-4A5C-B8B2-4E7F7417BA6B}" type="slidenum">
              <a:rPr lang="en-US" smtClean="0"/>
              <a:pPr/>
              <a:t>‹#›</a:t>
            </a:fld>
            <a:endParaRPr lang="en-US" dirty="0"/>
          </a:p>
        </p:txBody>
      </p:sp>
      <p:sp>
        <p:nvSpPr>
          <p:cNvPr id="5" name="Rectangle 4">
            <a:extLst>
              <a:ext uri="{FF2B5EF4-FFF2-40B4-BE49-F238E27FC236}">
                <a16:creationId xmlns:a16="http://schemas.microsoft.com/office/drawing/2014/main" id="{DB8D6AD4-5F48-8429-A929-D1454F1D0D5A}"/>
              </a:ext>
            </a:extLst>
          </p:cNvPr>
          <p:cNvSpPr/>
          <p:nvPr userDrawn="1"/>
        </p:nvSpPr>
        <p:spPr>
          <a:xfrm>
            <a:off x="9906000" y="533400"/>
            <a:ext cx="152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3595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6400" y="990600"/>
            <a:ext cx="4673600" cy="5486400"/>
          </a:xfrm>
          <a:prstGeom prst="rect">
            <a:avLst/>
          </a:prstGeo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88000" y="2209800"/>
            <a:ext cx="6299200" cy="4267200"/>
          </a:xfrm>
          <a:prstGeom prst="rect">
            <a:avLst/>
          </a:prstGeo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3">
            <a:extLst>
              <a:ext uri="{FF2B5EF4-FFF2-40B4-BE49-F238E27FC236}">
                <a16:creationId xmlns:a16="http://schemas.microsoft.com/office/drawing/2014/main" id="{1DE1908B-9CE1-4673-9ADE-368C28C1AC89}"/>
              </a:ext>
            </a:extLst>
          </p:cNvPr>
          <p:cNvSpPr>
            <a:spLocks noGrp="1"/>
          </p:cNvSpPr>
          <p:nvPr>
            <p:ph type="sldNum" sz="quarter" idx="4"/>
          </p:nvPr>
        </p:nvSpPr>
        <p:spPr>
          <a:xfrm>
            <a:off x="365760" y="6217920"/>
            <a:ext cx="2743200" cy="365125"/>
          </a:xfrm>
          <a:prstGeom prst="rect">
            <a:avLst/>
          </a:prstGeom>
        </p:spPr>
        <p:txBody>
          <a:bodyPr vert="horz" lIns="91440" tIns="45720" rIns="91440" bIns="45720" rtlCol="0" anchor="ctr"/>
          <a:lstStyle>
            <a:lvl1pPr algn="l">
              <a:defRPr sz="1200" b="1">
                <a:solidFill>
                  <a:schemeClr val="tx1"/>
                </a:solidFill>
                <a:latin typeface="+mj-lt"/>
              </a:defRPr>
            </a:lvl1pPr>
          </a:lstStyle>
          <a:p>
            <a:fld id="{4F666A87-0DF7-4A5C-B8B2-4E7F7417BA6B}" type="slidenum">
              <a:rPr lang="en-US" smtClean="0"/>
              <a:pPr/>
              <a:t>‹#›</a:t>
            </a:fld>
            <a:endParaRPr lang="en-US" dirty="0"/>
          </a:p>
        </p:txBody>
      </p:sp>
      <p:sp>
        <p:nvSpPr>
          <p:cNvPr id="2" name="Rectangle 1">
            <a:extLst>
              <a:ext uri="{FF2B5EF4-FFF2-40B4-BE49-F238E27FC236}">
                <a16:creationId xmlns:a16="http://schemas.microsoft.com/office/drawing/2014/main" id="{1E89EC1F-3015-58A0-52B9-D40E0DD69616}"/>
              </a:ext>
            </a:extLst>
          </p:cNvPr>
          <p:cNvSpPr/>
          <p:nvPr userDrawn="1"/>
        </p:nvSpPr>
        <p:spPr>
          <a:xfrm>
            <a:off x="9906000" y="533400"/>
            <a:ext cx="15240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6568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2F6F8-12AD-8336-AF74-3DA296D4447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796271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61AA9-093E-8D09-ACAE-C297051ECFC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A10C1A-8D43-536E-1CE7-D7195063A221}"/>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57E3A8-2443-E4E8-6D9E-1AEDD4F3107E}"/>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5" name="Footer Placeholder 4">
            <a:extLst>
              <a:ext uri="{FF2B5EF4-FFF2-40B4-BE49-F238E27FC236}">
                <a16:creationId xmlns:a16="http://schemas.microsoft.com/office/drawing/2014/main" id="{D0D410E8-50B0-C9E4-89DF-1171FB6E469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188CFA1-9525-946D-C442-49A3C64BA4B5}"/>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423363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83C6A-FA7E-F8BF-EC8F-FC46272B014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DAA6382-AB1B-6C0E-20A1-C795AA0F913A}"/>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D7FAA-6361-9AF5-79B6-A7D71294387F}"/>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5" name="Footer Placeholder 4">
            <a:extLst>
              <a:ext uri="{FF2B5EF4-FFF2-40B4-BE49-F238E27FC236}">
                <a16:creationId xmlns:a16="http://schemas.microsoft.com/office/drawing/2014/main" id="{8EA0C3CB-9FE3-1256-6905-E2BA99B1BB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D52DC79-0AAA-C51C-6702-D01728B64DBF}"/>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2929259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E5460-7951-4548-9F80-5213474D7735}"/>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2360FA-252F-A557-724C-50DDE0E1FB6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2D6465-2A9A-F0FD-D97F-94D323ACAEDE}"/>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5" name="Footer Placeholder 4">
            <a:extLst>
              <a:ext uri="{FF2B5EF4-FFF2-40B4-BE49-F238E27FC236}">
                <a16:creationId xmlns:a16="http://schemas.microsoft.com/office/drawing/2014/main" id="{BDB8BBFC-30E1-EFCB-A3C9-FC4331820AF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1FE03D-9D86-7B06-5FD3-6E6736F21211}"/>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3876342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D59D0-0473-9FFD-5C8F-78F34584ED6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342532C-D143-5B61-CF2A-96ED49CA2C2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E0BBC7-A41B-6C97-8179-C1FA42D86443}"/>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C2B1F6-146A-F209-BE0D-F9D16849A517}"/>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6" name="Footer Placeholder 5">
            <a:extLst>
              <a:ext uri="{FF2B5EF4-FFF2-40B4-BE49-F238E27FC236}">
                <a16:creationId xmlns:a16="http://schemas.microsoft.com/office/drawing/2014/main" id="{6DC3CB36-DD56-7D52-5C58-426D8017071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73F0BA1-3605-02D0-C711-50BD10D153A1}"/>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23573655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F3291-37DE-E40E-1C2E-08F01817C259}"/>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E617F1FE-1CC1-DB3C-8339-877FF172816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3659A1-3954-CE43-0E8A-829E217765B3}"/>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3881B4-F8CD-1E3E-7C33-82DB54114EF9}"/>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D85A2D-9E53-0E1C-8529-787F3336D606}"/>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099727-15B1-3EF6-5618-3F536AAEF77B}"/>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8" name="Footer Placeholder 7">
            <a:extLst>
              <a:ext uri="{FF2B5EF4-FFF2-40B4-BE49-F238E27FC236}">
                <a16:creationId xmlns:a16="http://schemas.microsoft.com/office/drawing/2014/main" id="{2F583698-F9A5-D45E-6B12-077551F9668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50D7BD42-6A33-42D9-4DE3-8D3675AE1143}"/>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194091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13895-E56B-150C-21CB-018FB347916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22DB3DDF-6282-0182-0F9F-F911EF12969C}"/>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B9BF0-6AC5-FAD2-FDC0-BC3A3947331A}"/>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5" name="Footer Placeholder 4">
            <a:extLst>
              <a:ext uri="{FF2B5EF4-FFF2-40B4-BE49-F238E27FC236}">
                <a16:creationId xmlns:a16="http://schemas.microsoft.com/office/drawing/2014/main" id="{3D42F45E-D209-941F-A8C4-60CE4322F10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1A7EE90-D03C-A66E-CAC2-7E6D5F927B01}"/>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4009659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A842A-B9AE-9D53-9019-693CFA304D7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DF36262-A93F-F529-7C69-AB9F38F33A18}"/>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4" name="Footer Placeholder 3">
            <a:extLst>
              <a:ext uri="{FF2B5EF4-FFF2-40B4-BE49-F238E27FC236}">
                <a16:creationId xmlns:a16="http://schemas.microsoft.com/office/drawing/2014/main" id="{768BF4F5-F00B-2FC9-D96E-0C33F65F3AB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CCA4A46B-4784-C0C9-8D42-9E8A6D6D69D0}"/>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1852314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947F6B-FD48-57C3-E334-A2C8D2FD574A}"/>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3" name="Footer Placeholder 2">
            <a:extLst>
              <a:ext uri="{FF2B5EF4-FFF2-40B4-BE49-F238E27FC236}">
                <a16:creationId xmlns:a16="http://schemas.microsoft.com/office/drawing/2014/main" id="{C5395861-1E4C-F1D6-E798-E01C4435C60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078DC94A-F8B2-8525-F1CB-67EDD3A3D60B}"/>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24603725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99D5F-99A5-C87D-22EC-5605E0AF1057}"/>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02B7E17-27A6-977C-9646-B08CABD124C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4B9185-D794-1729-BACD-5CEBF88E0E3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51330-6B7D-DA83-FBC4-D58D070F7F93}"/>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6" name="Footer Placeholder 5">
            <a:extLst>
              <a:ext uri="{FF2B5EF4-FFF2-40B4-BE49-F238E27FC236}">
                <a16:creationId xmlns:a16="http://schemas.microsoft.com/office/drawing/2014/main" id="{82E6AF9D-3E38-FF83-58BE-B1176EE3976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8C53FB1-48B4-FE3D-80CF-5B99B9ED7EB7}"/>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2604402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D8499-3DBF-AEB6-8F36-B7612E9BD47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119D3F-ED20-BA94-68F0-C2F22FB775DB}"/>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8E71C3-3980-EC13-A7F4-824A8FE85C0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56BC5E-7378-AC30-F611-CEF5B6E7C453}"/>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6" name="Footer Placeholder 5">
            <a:extLst>
              <a:ext uri="{FF2B5EF4-FFF2-40B4-BE49-F238E27FC236}">
                <a16:creationId xmlns:a16="http://schemas.microsoft.com/office/drawing/2014/main" id="{867F76A3-A4B6-F610-7CF4-8EB932BB74F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C5A6C06-1F41-BD39-A885-0929A8E2DB5C}"/>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39120620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C603-F6BD-B4EF-2D1E-63E8D346FD9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B76AA1-D84E-2747-05A6-AE7E8F74DB4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8036C6-2E5E-A3F3-D456-0E0CE62BBEBB}"/>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5" name="Footer Placeholder 4">
            <a:extLst>
              <a:ext uri="{FF2B5EF4-FFF2-40B4-BE49-F238E27FC236}">
                <a16:creationId xmlns:a16="http://schemas.microsoft.com/office/drawing/2014/main" id="{1F601F52-D897-6B25-AC23-A888632B862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1692264-2E39-73F9-F86E-869D76AB8DE7}"/>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6454288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29BC67-0ECD-35DB-8ED8-899511F0C077}"/>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728002-A98D-79F1-4FE1-21712C659E0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C6BBF8-3AAF-1D87-4331-BA57DC2AA48D}"/>
              </a:ext>
            </a:extLst>
          </p:cNvPr>
          <p:cNvSpPr>
            <a:spLocks noGrp="1"/>
          </p:cNvSpPr>
          <p:nvPr>
            <p:ph type="dt" sz="half" idx="10"/>
          </p:nvPr>
        </p:nvSpPr>
        <p:spPr>
          <a:xfrm>
            <a:off x="838200" y="6356350"/>
            <a:ext cx="2743200" cy="365125"/>
          </a:xfrm>
          <a:prstGeom prst="rect">
            <a:avLst/>
          </a:prstGeom>
        </p:spPr>
        <p:txBody>
          <a:bodyPr/>
          <a:lstStyle/>
          <a:p>
            <a:fld id="{4CE470BC-2337-CD42-A00E-D5870D7246B2}" type="datetimeFigureOut">
              <a:rPr lang="en-US" smtClean="0"/>
              <a:t>8/7/2024</a:t>
            </a:fld>
            <a:endParaRPr lang="en-US"/>
          </a:p>
        </p:txBody>
      </p:sp>
      <p:sp>
        <p:nvSpPr>
          <p:cNvPr id="5" name="Footer Placeholder 4">
            <a:extLst>
              <a:ext uri="{FF2B5EF4-FFF2-40B4-BE49-F238E27FC236}">
                <a16:creationId xmlns:a16="http://schemas.microsoft.com/office/drawing/2014/main" id="{8679937E-83C8-0848-3297-003D22F21F2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A0801A0-A845-8342-4967-53DE94885B97}"/>
              </a:ext>
            </a:extLst>
          </p:cNvPr>
          <p:cNvSpPr>
            <a:spLocks noGrp="1"/>
          </p:cNvSpPr>
          <p:nvPr>
            <p:ph type="sldNum" sz="quarter" idx="12"/>
          </p:nvPr>
        </p:nvSpPr>
        <p:spPr>
          <a:xfrm>
            <a:off x="8610600" y="6356350"/>
            <a:ext cx="2743200" cy="365125"/>
          </a:xfrm>
          <a:prstGeom prst="rect">
            <a:avLst/>
          </a:prstGeom>
        </p:spPr>
        <p:txBody>
          <a:bodyPr/>
          <a:lstStyle/>
          <a:p>
            <a:fld id="{DE705B6C-D3AF-244C-B9AE-EFEA6BD672B0}" type="slidenum">
              <a:rPr lang="en-US" smtClean="0"/>
              <a:t>‹#›</a:t>
            </a:fld>
            <a:endParaRPr lang="en-US"/>
          </a:p>
        </p:txBody>
      </p:sp>
    </p:spTree>
    <p:extLst>
      <p:ext uri="{BB962C8B-B14F-4D97-AF65-F5344CB8AC3E}">
        <p14:creationId xmlns:p14="http://schemas.microsoft.com/office/powerpoint/2010/main" val="3835752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85593-9A25-FF08-0274-9D21EF4D352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57937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A90FA-094A-B232-3478-727F2183D74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9F81CB-8544-919A-FC92-0C8E30BE620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37570F-97FD-EBEE-AF24-CBE2325E0C40}"/>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5" name="Footer Placeholder 4">
            <a:extLst>
              <a:ext uri="{FF2B5EF4-FFF2-40B4-BE49-F238E27FC236}">
                <a16:creationId xmlns:a16="http://schemas.microsoft.com/office/drawing/2014/main" id="{CEBB9C76-294D-E951-BE07-D74876004E1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87A420E-2DD6-9D50-1CB5-B828826496BE}"/>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221883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CD974-C1D0-82E9-D64C-69E57CD543B9}"/>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D9D98181-8840-146E-F2A5-BA7C2E112298}"/>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6569B2-C359-F880-CCAE-4303F241CD3E}"/>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5FA152-6D0D-3B10-39E8-59ECADE6C835}"/>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6" name="Footer Placeholder 5">
            <a:extLst>
              <a:ext uri="{FF2B5EF4-FFF2-40B4-BE49-F238E27FC236}">
                <a16:creationId xmlns:a16="http://schemas.microsoft.com/office/drawing/2014/main" id="{1887934E-1C35-9481-FC40-B199B88C3B5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B5CDADE-C0C2-2140-0BEB-8CD2E84DFF91}"/>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995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7369F-FDD8-9447-B69A-EC172658151E}"/>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014D3ABE-3C1A-3CC5-BEA2-055998E684C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6354AA-8B46-3556-C4D1-97D43C2273F9}"/>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447C5B-3A38-BFA5-CBA0-C183F408470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29AC4-1A46-2699-D74F-7EF515C53668}"/>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98C4DF-CDEA-2FCC-B102-21A01A12A348}"/>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8" name="Footer Placeholder 7">
            <a:extLst>
              <a:ext uri="{FF2B5EF4-FFF2-40B4-BE49-F238E27FC236}">
                <a16:creationId xmlns:a16="http://schemas.microsoft.com/office/drawing/2014/main" id="{2264AD60-6211-6291-01DF-2FA1F6FA8ED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10CA31C6-2B73-D60A-2229-56FE682F3E9D}"/>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848612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46103-4B84-14B9-8937-C8B6802DAE5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46428F-9175-AF30-BA37-CC5782ACD37A}"/>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4" name="Footer Placeholder 3">
            <a:extLst>
              <a:ext uri="{FF2B5EF4-FFF2-40B4-BE49-F238E27FC236}">
                <a16:creationId xmlns:a16="http://schemas.microsoft.com/office/drawing/2014/main" id="{99DB8D85-9A02-DEC0-71CA-ED07D58ACBD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0AC9F99A-4697-198E-0AD2-8A9F55B26C8E}"/>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75108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54A08B-8656-EA97-7CCF-AB5A65506090}"/>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3" name="Footer Placeholder 2">
            <a:extLst>
              <a:ext uri="{FF2B5EF4-FFF2-40B4-BE49-F238E27FC236}">
                <a16:creationId xmlns:a16="http://schemas.microsoft.com/office/drawing/2014/main" id="{4322AFB0-69B8-B1BD-18C4-3F1700A3028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B1DC6A35-33C9-2ECB-F716-ABF62C34C794}"/>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61373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FC03-14BF-4BE5-43B3-287541A4D12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3EDB9E-AD97-B019-1900-A4E555A49D26}"/>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D08F12-550A-57A6-AFA5-1764EE6B70D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C45679-DB96-8F11-5BBF-15AD15C219AF}"/>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6" name="Footer Placeholder 5">
            <a:extLst>
              <a:ext uri="{FF2B5EF4-FFF2-40B4-BE49-F238E27FC236}">
                <a16:creationId xmlns:a16="http://schemas.microsoft.com/office/drawing/2014/main" id="{97A95D72-599C-EF0B-F54B-37F4BB8C400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47A867B-2540-C17D-3771-81F43CCC8BD9}"/>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63591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1B4E2-453F-366F-29E9-580ED1FD770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317BD1-4CF5-A69D-2F68-B349E971411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B2C94D-81C8-43D3-DEBA-65F7FD480E7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F3D963-6FD3-F4EE-3B35-33683442B392}"/>
              </a:ext>
            </a:extLst>
          </p:cNvPr>
          <p:cNvSpPr>
            <a:spLocks noGrp="1"/>
          </p:cNvSpPr>
          <p:nvPr>
            <p:ph type="dt" sz="half" idx="10"/>
          </p:nvPr>
        </p:nvSpPr>
        <p:spPr>
          <a:xfrm>
            <a:off x="838200" y="6356350"/>
            <a:ext cx="2743200" cy="365125"/>
          </a:xfrm>
          <a:prstGeom prst="rect">
            <a:avLst/>
          </a:prstGeom>
        </p:spPr>
        <p:txBody>
          <a:bodyPr/>
          <a:lstStyle/>
          <a:p>
            <a:fld id="{0FD11B00-C8B7-544F-8B38-0677C75C0130}" type="datetimeFigureOut">
              <a:rPr lang="en-US" smtClean="0"/>
              <a:t>8/7/2024</a:t>
            </a:fld>
            <a:endParaRPr lang="en-US"/>
          </a:p>
        </p:txBody>
      </p:sp>
      <p:sp>
        <p:nvSpPr>
          <p:cNvPr id="6" name="Footer Placeholder 5">
            <a:extLst>
              <a:ext uri="{FF2B5EF4-FFF2-40B4-BE49-F238E27FC236}">
                <a16:creationId xmlns:a16="http://schemas.microsoft.com/office/drawing/2014/main" id="{F3AE7682-B39F-CD4F-22FD-643F6E1460D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BB41939-E4AB-F646-BB7C-DF5D38A38651}"/>
              </a:ext>
            </a:extLst>
          </p:cNvPr>
          <p:cNvSpPr>
            <a:spLocks noGrp="1"/>
          </p:cNvSpPr>
          <p:nvPr>
            <p:ph type="sldNum" sz="quarter" idx="12"/>
          </p:nvPr>
        </p:nvSpPr>
        <p:spPr>
          <a:xfrm>
            <a:off x="8610600" y="6356350"/>
            <a:ext cx="2743200" cy="365125"/>
          </a:xfrm>
          <a:prstGeom prst="rect">
            <a:avLst/>
          </a:prstGeom>
        </p:spPr>
        <p:txBody>
          <a:bodyPr/>
          <a:lstStyle/>
          <a:p>
            <a:fld id="{EC6E446B-1390-C440-BD76-259B9134F951}" type="slidenum">
              <a:rPr lang="en-US" smtClean="0"/>
              <a:t>‹#›</a:t>
            </a:fld>
            <a:endParaRPr lang="en-US"/>
          </a:p>
        </p:txBody>
      </p:sp>
    </p:spTree>
    <p:extLst>
      <p:ext uri="{BB962C8B-B14F-4D97-AF65-F5344CB8AC3E}">
        <p14:creationId xmlns:p14="http://schemas.microsoft.com/office/powerpoint/2010/main" val="154571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descr="Text&#10;&#10;Description automatically generated">
            <a:extLst>
              <a:ext uri="{FF2B5EF4-FFF2-40B4-BE49-F238E27FC236}">
                <a16:creationId xmlns:a16="http://schemas.microsoft.com/office/drawing/2014/main" id="{77D77660-D683-63E1-91D4-C5ECE06ED2A8}"/>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610600" y="5444612"/>
            <a:ext cx="3230890" cy="931988"/>
          </a:xfrm>
          <a:prstGeom prst="rect">
            <a:avLst/>
          </a:prstGeom>
        </p:spPr>
      </p:pic>
      <p:sp>
        <p:nvSpPr>
          <p:cNvPr id="12" name="Rectangle 11">
            <a:extLst>
              <a:ext uri="{FF2B5EF4-FFF2-40B4-BE49-F238E27FC236}">
                <a16:creationId xmlns:a16="http://schemas.microsoft.com/office/drawing/2014/main" id="{958DD8D3-5065-AE15-AB8E-3EF2889E6956}"/>
              </a:ext>
            </a:extLst>
          </p:cNvPr>
          <p:cNvSpPr/>
          <p:nvPr userDrawn="1"/>
        </p:nvSpPr>
        <p:spPr>
          <a:xfrm>
            <a:off x="-154" y="-18037"/>
            <a:ext cx="12192154" cy="5325317"/>
          </a:xfrm>
          <a:custGeom>
            <a:avLst/>
            <a:gdLst>
              <a:gd name="connsiteX0" fmla="*/ 0 w 12192154"/>
              <a:gd name="connsiteY0" fmla="*/ 0 h 5123437"/>
              <a:gd name="connsiteX1" fmla="*/ 12192154 w 12192154"/>
              <a:gd name="connsiteY1" fmla="*/ 0 h 5123437"/>
              <a:gd name="connsiteX2" fmla="*/ 12192154 w 12192154"/>
              <a:gd name="connsiteY2" fmla="*/ 5123437 h 5123437"/>
              <a:gd name="connsiteX3" fmla="*/ 0 w 12192154"/>
              <a:gd name="connsiteY3" fmla="*/ 5123437 h 5123437"/>
              <a:gd name="connsiteX4" fmla="*/ 0 w 12192154"/>
              <a:gd name="connsiteY4" fmla="*/ 0 h 5123437"/>
              <a:gd name="connsiteX0" fmla="*/ 0 w 12192154"/>
              <a:gd name="connsiteY0" fmla="*/ 0 h 5123437"/>
              <a:gd name="connsiteX1" fmla="*/ 12192154 w 12192154"/>
              <a:gd name="connsiteY1" fmla="*/ 0 h 5123437"/>
              <a:gd name="connsiteX2" fmla="*/ 12192154 w 12192154"/>
              <a:gd name="connsiteY2" fmla="*/ 5123437 h 5123437"/>
              <a:gd name="connsiteX3" fmla="*/ 0 w 12192154"/>
              <a:gd name="connsiteY3" fmla="*/ 4921557 h 5123437"/>
              <a:gd name="connsiteX4" fmla="*/ 0 w 12192154"/>
              <a:gd name="connsiteY4" fmla="*/ 0 h 5123437"/>
              <a:gd name="connsiteX0" fmla="*/ 0 w 12192154"/>
              <a:gd name="connsiteY0" fmla="*/ 0 h 5123437"/>
              <a:gd name="connsiteX1" fmla="*/ 12192154 w 12192154"/>
              <a:gd name="connsiteY1" fmla="*/ 0 h 5123437"/>
              <a:gd name="connsiteX2" fmla="*/ 12192154 w 12192154"/>
              <a:gd name="connsiteY2" fmla="*/ 5123437 h 5123437"/>
              <a:gd name="connsiteX3" fmla="*/ 47502 w 12192154"/>
              <a:gd name="connsiteY3" fmla="*/ 3449017 h 5123437"/>
              <a:gd name="connsiteX4" fmla="*/ 0 w 12192154"/>
              <a:gd name="connsiteY4" fmla="*/ 0 h 5123437"/>
              <a:gd name="connsiteX0" fmla="*/ 0 w 12192154"/>
              <a:gd name="connsiteY0" fmla="*/ 0 h 5325317"/>
              <a:gd name="connsiteX1" fmla="*/ 12192154 w 12192154"/>
              <a:gd name="connsiteY1" fmla="*/ 0 h 5325317"/>
              <a:gd name="connsiteX2" fmla="*/ 12192154 w 12192154"/>
              <a:gd name="connsiteY2" fmla="*/ 5325317 h 5325317"/>
              <a:gd name="connsiteX3" fmla="*/ 47502 w 12192154"/>
              <a:gd name="connsiteY3" fmla="*/ 3449017 h 5325317"/>
              <a:gd name="connsiteX4" fmla="*/ 0 w 12192154"/>
              <a:gd name="connsiteY4" fmla="*/ 0 h 5325317"/>
              <a:gd name="connsiteX0" fmla="*/ 0 w 12192154"/>
              <a:gd name="connsiteY0" fmla="*/ 0 h 5325317"/>
              <a:gd name="connsiteX1" fmla="*/ 12192154 w 12192154"/>
              <a:gd name="connsiteY1" fmla="*/ 0 h 5325317"/>
              <a:gd name="connsiteX2" fmla="*/ 12192154 w 12192154"/>
              <a:gd name="connsiteY2" fmla="*/ 5325317 h 5325317"/>
              <a:gd name="connsiteX3" fmla="*/ 1 w 12192154"/>
              <a:gd name="connsiteY3" fmla="*/ 3460893 h 5325317"/>
              <a:gd name="connsiteX4" fmla="*/ 0 w 12192154"/>
              <a:gd name="connsiteY4" fmla="*/ 0 h 53253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154" h="5325317">
                <a:moveTo>
                  <a:pt x="0" y="0"/>
                </a:moveTo>
                <a:lnTo>
                  <a:pt x="12192154" y="0"/>
                </a:lnTo>
                <a:lnTo>
                  <a:pt x="12192154" y="5325317"/>
                </a:lnTo>
                <a:lnTo>
                  <a:pt x="1" y="3460893"/>
                </a:lnTo>
                <a:cubicBezTo>
                  <a:pt x="1" y="2307262"/>
                  <a:pt x="0" y="1153631"/>
                  <a:pt x="0" y="0"/>
                </a:cubicBezTo>
                <a:close/>
              </a:path>
            </a:pathLst>
          </a:custGeom>
          <a:solidFill>
            <a:srgbClr val="193E24">
              <a:alpha val="73333"/>
            </a:srgbClr>
          </a:solidFill>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5626343-887B-853B-0086-858CE3B91636}"/>
              </a:ext>
            </a:extLst>
          </p:cNvPr>
          <p:cNvSpPr/>
          <p:nvPr userDrawn="1"/>
        </p:nvSpPr>
        <p:spPr>
          <a:xfrm>
            <a:off x="-154" y="-18037"/>
            <a:ext cx="12192154" cy="5462649"/>
          </a:xfrm>
          <a:custGeom>
            <a:avLst/>
            <a:gdLst>
              <a:gd name="connsiteX0" fmla="*/ 0 w 12184083"/>
              <a:gd name="connsiteY0" fmla="*/ 0 h 4488873"/>
              <a:gd name="connsiteX1" fmla="*/ 12184083 w 12184083"/>
              <a:gd name="connsiteY1" fmla="*/ 0 h 4488873"/>
              <a:gd name="connsiteX2" fmla="*/ 12184083 w 12184083"/>
              <a:gd name="connsiteY2" fmla="*/ 4488873 h 4488873"/>
              <a:gd name="connsiteX3" fmla="*/ 0 w 12184083"/>
              <a:gd name="connsiteY3" fmla="*/ 4488873 h 4488873"/>
              <a:gd name="connsiteX4" fmla="*/ 0 w 12184083"/>
              <a:gd name="connsiteY4" fmla="*/ 0 h 4488873"/>
              <a:gd name="connsiteX0" fmla="*/ 47502 w 12231585"/>
              <a:gd name="connsiteY0" fmla="*/ 0 h 5545777"/>
              <a:gd name="connsiteX1" fmla="*/ 12231585 w 12231585"/>
              <a:gd name="connsiteY1" fmla="*/ 0 h 5545777"/>
              <a:gd name="connsiteX2" fmla="*/ 12231585 w 12231585"/>
              <a:gd name="connsiteY2" fmla="*/ 4488873 h 5545777"/>
              <a:gd name="connsiteX3" fmla="*/ 0 w 12231585"/>
              <a:gd name="connsiteY3" fmla="*/ 5545777 h 5545777"/>
              <a:gd name="connsiteX4" fmla="*/ 47502 w 12231585"/>
              <a:gd name="connsiteY4" fmla="*/ 0 h 5545777"/>
              <a:gd name="connsiteX0" fmla="*/ 0 w 12231740"/>
              <a:gd name="connsiteY0" fmla="*/ 12056 h 5545777"/>
              <a:gd name="connsiteX1" fmla="*/ 12231740 w 12231740"/>
              <a:gd name="connsiteY1" fmla="*/ 0 h 5545777"/>
              <a:gd name="connsiteX2" fmla="*/ 12231740 w 12231740"/>
              <a:gd name="connsiteY2" fmla="*/ 4488873 h 5545777"/>
              <a:gd name="connsiteX3" fmla="*/ 155 w 12231740"/>
              <a:gd name="connsiteY3" fmla="*/ 5545777 h 5545777"/>
              <a:gd name="connsiteX4" fmla="*/ 0 w 12231740"/>
              <a:gd name="connsiteY4" fmla="*/ 12056 h 55457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1740" h="5545777">
                <a:moveTo>
                  <a:pt x="0" y="12056"/>
                </a:moveTo>
                <a:lnTo>
                  <a:pt x="12231740" y="0"/>
                </a:lnTo>
                <a:lnTo>
                  <a:pt x="12231740" y="4488873"/>
                </a:lnTo>
                <a:lnTo>
                  <a:pt x="155" y="5545777"/>
                </a:lnTo>
                <a:cubicBezTo>
                  <a:pt x="103" y="3701203"/>
                  <a:pt x="52" y="1856630"/>
                  <a:pt x="0" y="12056"/>
                </a:cubicBezTo>
                <a:close/>
              </a:path>
            </a:pathLst>
          </a:custGeom>
          <a:solidFill>
            <a:srgbClr val="008C5B">
              <a:alpha val="83000"/>
            </a:srgbClr>
          </a:solidFill>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pic>
        <p:nvPicPr>
          <p:cNvPr id="14" name="Picture 13" descr="A black and white logo&#10;&#10;Description automatically generated">
            <a:extLst>
              <a:ext uri="{FF2B5EF4-FFF2-40B4-BE49-F238E27FC236}">
                <a16:creationId xmlns:a16="http://schemas.microsoft.com/office/drawing/2014/main" id="{2AEFA12B-2C2F-4C6B-0209-16E089717A57}"/>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225143" y="304800"/>
            <a:ext cx="1709057" cy="1709057"/>
          </a:xfrm>
          <a:prstGeom prst="rect">
            <a:avLst/>
          </a:prstGeom>
        </p:spPr>
      </p:pic>
    </p:spTree>
    <p:extLst>
      <p:ext uri="{BB962C8B-B14F-4D97-AF65-F5344CB8AC3E}">
        <p14:creationId xmlns:p14="http://schemas.microsoft.com/office/powerpoint/2010/main" val="4128661534"/>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50" r:id="rId12"/>
    <p:sldLayoutId id="2147483652" r:id="rId13"/>
    <p:sldLayoutId id="214748368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Text&#10;&#10;Description automatically generated">
            <a:extLst>
              <a:ext uri="{FF2B5EF4-FFF2-40B4-BE49-F238E27FC236}">
                <a16:creationId xmlns:a16="http://schemas.microsoft.com/office/drawing/2014/main" id="{D566E59F-7B5A-69F7-D1A1-2717D0018743}"/>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610600" y="5181600"/>
            <a:ext cx="3230890" cy="931988"/>
          </a:xfrm>
          <a:prstGeom prst="rect">
            <a:avLst/>
          </a:prstGeom>
        </p:spPr>
      </p:pic>
      <p:sp>
        <p:nvSpPr>
          <p:cNvPr id="8" name="Rectangle 11">
            <a:extLst>
              <a:ext uri="{FF2B5EF4-FFF2-40B4-BE49-F238E27FC236}">
                <a16:creationId xmlns:a16="http://schemas.microsoft.com/office/drawing/2014/main" id="{ACD03B8E-8ADC-4683-1335-AC5CABED9C7A}"/>
              </a:ext>
            </a:extLst>
          </p:cNvPr>
          <p:cNvSpPr/>
          <p:nvPr userDrawn="1"/>
        </p:nvSpPr>
        <p:spPr>
          <a:xfrm rot="10800000">
            <a:off x="-154" y="6024748"/>
            <a:ext cx="12192154" cy="823355"/>
          </a:xfrm>
          <a:custGeom>
            <a:avLst/>
            <a:gdLst>
              <a:gd name="connsiteX0" fmla="*/ 0 w 12192154"/>
              <a:gd name="connsiteY0" fmla="*/ 0 h 5123437"/>
              <a:gd name="connsiteX1" fmla="*/ 12192154 w 12192154"/>
              <a:gd name="connsiteY1" fmla="*/ 0 h 5123437"/>
              <a:gd name="connsiteX2" fmla="*/ 12192154 w 12192154"/>
              <a:gd name="connsiteY2" fmla="*/ 5123437 h 5123437"/>
              <a:gd name="connsiteX3" fmla="*/ 0 w 12192154"/>
              <a:gd name="connsiteY3" fmla="*/ 5123437 h 5123437"/>
              <a:gd name="connsiteX4" fmla="*/ 0 w 12192154"/>
              <a:gd name="connsiteY4" fmla="*/ 0 h 5123437"/>
              <a:gd name="connsiteX0" fmla="*/ 0 w 12192154"/>
              <a:gd name="connsiteY0" fmla="*/ 0 h 5123437"/>
              <a:gd name="connsiteX1" fmla="*/ 12192154 w 12192154"/>
              <a:gd name="connsiteY1" fmla="*/ 0 h 5123437"/>
              <a:gd name="connsiteX2" fmla="*/ 12192154 w 12192154"/>
              <a:gd name="connsiteY2" fmla="*/ 5123437 h 5123437"/>
              <a:gd name="connsiteX3" fmla="*/ 0 w 12192154"/>
              <a:gd name="connsiteY3" fmla="*/ 4921557 h 5123437"/>
              <a:gd name="connsiteX4" fmla="*/ 0 w 12192154"/>
              <a:gd name="connsiteY4" fmla="*/ 0 h 5123437"/>
              <a:gd name="connsiteX0" fmla="*/ 0 w 12192154"/>
              <a:gd name="connsiteY0" fmla="*/ 0 h 5123437"/>
              <a:gd name="connsiteX1" fmla="*/ 12192154 w 12192154"/>
              <a:gd name="connsiteY1" fmla="*/ 0 h 5123437"/>
              <a:gd name="connsiteX2" fmla="*/ 12192154 w 12192154"/>
              <a:gd name="connsiteY2" fmla="*/ 5123437 h 5123437"/>
              <a:gd name="connsiteX3" fmla="*/ 47502 w 12192154"/>
              <a:gd name="connsiteY3" fmla="*/ 3449017 h 5123437"/>
              <a:gd name="connsiteX4" fmla="*/ 0 w 12192154"/>
              <a:gd name="connsiteY4" fmla="*/ 0 h 5123437"/>
              <a:gd name="connsiteX0" fmla="*/ 0 w 12192154"/>
              <a:gd name="connsiteY0" fmla="*/ 0 h 5325317"/>
              <a:gd name="connsiteX1" fmla="*/ 12192154 w 12192154"/>
              <a:gd name="connsiteY1" fmla="*/ 0 h 5325317"/>
              <a:gd name="connsiteX2" fmla="*/ 12192154 w 12192154"/>
              <a:gd name="connsiteY2" fmla="*/ 5325317 h 5325317"/>
              <a:gd name="connsiteX3" fmla="*/ 47502 w 12192154"/>
              <a:gd name="connsiteY3" fmla="*/ 3449017 h 5325317"/>
              <a:gd name="connsiteX4" fmla="*/ 0 w 12192154"/>
              <a:gd name="connsiteY4" fmla="*/ 0 h 5325317"/>
              <a:gd name="connsiteX0" fmla="*/ 0 w 12192154"/>
              <a:gd name="connsiteY0" fmla="*/ 0 h 5325317"/>
              <a:gd name="connsiteX1" fmla="*/ 12192154 w 12192154"/>
              <a:gd name="connsiteY1" fmla="*/ 0 h 5325317"/>
              <a:gd name="connsiteX2" fmla="*/ 12192154 w 12192154"/>
              <a:gd name="connsiteY2" fmla="*/ 5325317 h 5325317"/>
              <a:gd name="connsiteX3" fmla="*/ 1 w 12192154"/>
              <a:gd name="connsiteY3" fmla="*/ 3460893 h 5325317"/>
              <a:gd name="connsiteX4" fmla="*/ 0 w 12192154"/>
              <a:gd name="connsiteY4" fmla="*/ 0 h 5325317"/>
              <a:gd name="connsiteX0" fmla="*/ 0 w 12192154"/>
              <a:gd name="connsiteY0" fmla="*/ 0 h 3460893"/>
              <a:gd name="connsiteX1" fmla="*/ 12192154 w 12192154"/>
              <a:gd name="connsiteY1" fmla="*/ 0 h 3460893"/>
              <a:gd name="connsiteX2" fmla="*/ 12192154 w 12192154"/>
              <a:gd name="connsiteY2" fmla="*/ 1183634 h 3460893"/>
              <a:gd name="connsiteX3" fmla="*/ 1 w 12192154"/>
              <a:gd name="connsiteY3" fmla="*/ 3460893 h 3460893"/>
              <a:gd name="connsiteX4" fmla="*/ 0 w 12192154"/>
              <a:gd name="connsiteY4" fmla="*/ 0 h 3460893"/>
              <a:gd name="connsiteX0" fmla="*/ 0 w 12192154"/>
              <a:gd name="connsiteY0" fmla="*/ 0 h 3952704"/>
              <a:gd name="connsiteX1" fmla="*/ 12192154 w 12192154"/>
              <a:gd name="connsiteY1" fmla="*/ 0 h 3952704"/>
              <a:gd name="connsiteX2" fmla="*/ 12192154 w 12192154"/>
              <a:gd name="connsiteY2" fmla="*/ 1183634 h 3952704"/>
              <a:gd name="connsiteX3" fmla="*/ 11877 w 12192154"/>
              <a:gd name="connsiteY3" fmla="*/ 3952704 h 3952704"/>
              <a:gd name="connsiteX4" fmla="*/ 0 w 12192154"/>
              <a:gd name="connsiteY4" fmla="*/ 0 h 3952704"/>
              <a:gd name="connsiteX0" fmla="*/ 0 w 12192154"/>
              <a:gd name="connsiteY0" fmla="*/ 0 h 3843411"/>
              <a:gd name="connsiteX1" fmla="*/ 12192154 w 12192154"/>
              <a:gd name="connsiteY1" fmla="*/ 0 h 3843411"/>
              <a:gd name="connsiteX2" fmla="*/ 12192154 w 12192154"/>
              <a:gd name="connsiteY2" fmla="*/ 1183634 h 3843411"/>
              <a:gd name="connsiteX3" fmla="*/ 23752 w 12192154"/>
              <a:gd name="connsiteY3" fmla="*/ 3843411 h 3843411"/>
              <a:gd name="connsiteX4" fmla="*/ 0 w 12192154"/>
              <a:gd name="connsiteY4" fmla="*/ 0 h 3843411"/>
              <a:gd name="connsiteX0" fmla="*/ 0 w 12192154"/>
              <a:gd name="connsiteY0" fmla="*/ 0 h 3843411"/>
              <a:gd name="connsiteX1" fmla="*/ 12192154 w 12192154"/>
              <a:gd name="connsiteY1" fmla="*/ 0 h 3843411"/>
              <a:gd name="connsiteX2" fmla="*/ 12192154 w 12192154"/>
              <a:gd name="connsiteY2" fmla="*/ 473239 h 3843411"/>
              <a:gd name="connsiteX3" fmla="*/ 23752 w 12192154"/>
              <a:gd name="connsiteY3" fmla="*/ 3843411 h 3843411"/>
              <a:gd name="connsiteX4" fmla="*/ 0 w 12192154"/>
              <a:gd name="connsiteY4" fmla="*/ 0 h 3843411"/>
              <a:gd name="connsiteX0" fmla="*/ 0 w 12192154"/>
              <a:gd name="connsiteY0" fmla="*/ 73216 h 3916627"/>
              <a:gd name="connsiteX1" fmla="*/ 12192154 w 12192154"/>
              <a:gd name="connsiteY1" fmla="*/ 73216 h 3916627"/>
              <a:gd name="connsiteX2" fmla="*/ 12192154 w 12192154"/>
              <a:gd name="connsiteY2" fmla="*/ 0 h 3916627"/>
              <a:gd name="connsiteX3" fmla="*/ 23752 w 12192154"/>
              <a:gd name="connsiteY3" fmla="*/ 3916627 h 3916627"/>
              <a:gd name="connsiteX4" fmla="*/ 0 w 12192154"/>
              <a:gd name="connsiteY4" fmla="*/ 73216 h 3916627"/>
              <a:gd name="connsiteX0" fmla="*/ 0 w 12192154"/>
              <a:gd name="connsiteY0" fmla="*/ 0 h 3843411"/>
              <a:gd name="connsiteX1" fmla="*/ 12192154 w 12192154"/>
              <a:gd name="connsiteY1" fmla="*/ 0 h 3843411"/>
              <a:gd name="connsiteX2" fmla="*/ 9270824 w 12192154"/>
              <a:gd name="connsiteY2" fmla="*/ 145365 h 3843411"/>
              <a:gd name="connsiteX3" fmla="*/ 23752 w 12192154"/>
              <a:gd name="connsiteY3" fmla="*/ 3843411 h 3843411"/>
              <a:gd name="connsiteX4" fmla="*/ 0 w 12192154"/>
              <a:gd name="connsiteY4" fmla="*/ 0 h 3843411"/>
              <a:gd name="connsiteX0" fmla="*/ 35625 w 12227779"/>
              <a:gd name="connsiteY0" fmla="*/ 0 h 3898055"/>
              <a:gd name="connsiteX1" fmla="*/ 12227779 w 12227779"/>
              <a:gd name="connsiteY1" fmla="*/ 0 h 3898055"/>
              <a:gd name="connsiteX2" fmla="*/ 9306449 w 12227779"/>
              <a:gd name="connsiteY2" fmla="*/ 145365 h 3898055"/>
              <a:gd name="connsiteX3" fmla="*/ 0 w 12227779"/>
              <a:gd name="connsiteY3" fmla="*/ 3898055 h 3898055"/>
              <a:gd name="connsiteX4" fmla="*/ 35625 w 12227779"/>
              <a:gd name="connsiteY4" fmla="*/ 0 h 3898055"/>
              <a:gd name="connsiteX0" fmla="*/ 0 w 12192154"/>
              <a:gd name="connsiteY0" fmla="*/ 0 h 3788762"/>
              <a:gd name="connsiteX1" fmla="*/ 12192154 w 12192154"/>
              <a:gd name="connsiteY1" fmla="*/ 0 h 3788762"/>
              <a:gd name="connsiteX2" fmla="*/ 9270824 w 12192154"/>
              <a:gd name="connsiteY2" fmla="*/ 145365 h 3788762"/>
              <a:gd name="connsiteX3" fmla="*/ 1 w 12192154"/>
              <a:gd name="connsiteY3" fmla="*/ 3788762 h 3788762"/>
              <a:gd name="connsiteX4" fmla="*/ 0 w 12192154"/>
              <a:gd name="connsiteY4" fmla="*/ 0 h 3788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154" h="3788762">
                <a:moveTo>
                  <a:pt x="0" y="0"/>
                </a:moveTo>
                <a:lnTo>
                  <a:pt x="12192154" y="0"/>
                </a:lnTo>
                <a:lnTo>
                  <a:pt x="9270824" y="145365"/>
                </a:lnTo>
                <a:lnTo>
                  <a:pt x="1" y="3788762"/>
                </a:lnTo>
                <a:cubicBezTo>
                  <a:pt x="1" y="2635131"/>
                  <a:pt x="0" y="1153631"/>
                  <a:pt x="0" y="0"/>
                </a:cubicBezTo>
                <a:close/>
              </a:path>
            </a:pathLst>
          </a:custGeom>
          <a:solidFill>
            <a:srgbClr val="193E24">
              <a:alpha val="73333"/>
            </a:srgbClr>
          </a:solidFill>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9" name="Rectangle 9">
            <a:extLst>
              <a:ext uri="{FF2B5EF4-FFF2-40B4-BE49-F238E27FC236}">
                <a16:creationId xmlns:a16="http://schemas.microsoft.com/office/drawing/2014/main" id="{E805CB23-AA18-888F-9567-E2BE67224B13}"/>
              </a:ext>
            </a:extLst>
          </p:cNvPr>
          <p:cNvSpPr/>
          <p:nvPr userDrawn="1"/>
        </p:nvSpPr>
        <p:spPr>
          <a:xfrm rot="10800000">
            <a:off x="-12033" y="5807541"/>
            <a:ext cx="12204031" cy="1139266"/>
          </a:xfrm>
          <a:custGeom>
            <a:avLst/>
            <a:gdLst>
              <a:gd name="connsiteX0" fmla="*/ 0 w 12184083"/>
              <a:gd name="connsiteY0" fmla="*/ 0 h 4488873"/>
              <a:gd name="connsiteX1" fmla="*/ 12184083 w 12184083"/>
              <a:gd name="connsiteY1" fmla="*/ 0 h 4488873"/>
              <a:gd name="connsiteX2" fmla="*/ 12184083 w 12184083"/>
              <a:gd name="connsiteY2" fmla="*/ 4488873 h 4488873"/>
              <a:gd name="connsiteX3" fmla="*/ 0 w 12184083"/>
              <a:gd name="connsiteY3" fmla="*/ 4488873 h 4488873"/>
              <a:gd name="connsiteX4" fmla="*/ 0 w 12184083"/>
              <a:gd name="connsiteY4" fmla="*/ 0 h 4488873"/>
              <a:gd name="connsiteX0" fmla="*/ 47502 w 12231585"/>
              <a:gd name="connsiteY0" fmla="*/ 0 h 5545777"/>
              <a:gd name="connsiteX1" fmla="*/ 12231585 w 12231585"/>
              <a:gd name="connsiteY1" fmla="*/ 0 h 5545777"/>
              <a:gd name="connsiteX2" fmla="*/ 12231585 w 12231585"/>
              <a:gd name="connsiteY2" fmla="*/ 4488873 h 5545777"/>
              <a:gd name="connsiteX3" fmla="*/ 0 w 12231585"/>
              <a:gd name="connsiteY3" fmla="*/ 5545777 h 5545777"/>
              <a:gd name="connsiteX4" fmla="*/ 47502 w 12231585"/>
              <a:gd name="connsiteY4" fmla="*/ 0 h 5545777"/>
              <a:gd name="connsiteX0" fmla="*/ 0 w 12231740"/>
              <a:gd name="connsiteY0" fmla="*/ 12056 h 5545777"/>
              <a:gd name="connsiteX1" fmla="*/ 12231740 w 12231740"/>
              <a:gd name="connsiteY1" fmla="*/ 0 h 5545777"/>
              <a:gd name="connsiteX2" fmla="*/ 12231740 w 12231740"/>
              <a:gd name="connsiteY2" fmla="*/ 4488873 h 5545777"/>
              <a:gd name="connsiteX3" fmla="*/ 155 w 12231740"/>
              <a:gd name="connsiteY3" fmla="*/ 5545777 h 5545777"/>
              <a:gd name="connsiteX4" fmla="*/ 0 w 12231740"/>
              <a:gd name="connsiteY4" fmla="*/ 12056 h 5545777"/>
              <a:gd name="connsiteX0" fmla="*/ 0 w 12243655"/>
              <a:gd name="connsiteY0" fmla="*/ 12056 h 5545777"/>
              <a:gd name="connsiteX1" fmla="*/ 12231740 w 12243655"/>
              <a:gd name="connsiteY1" fmla="*/ 0 h 5545777"/>
              <a:gd name="connsiteX2" fmla="*/ 12243655 w 12243655"/>
              <a:gd name="connsiteY2" fmla="*/ 2910631 h 5545777"/>
              <a:gd name="connsiteX3" fmla="*/ 155 w 12243655"/>
              <a:gd name="connsiteY3" fmla="*/ 5545777 h 5545777"/>
              <a:gd name="connsiteX4" fmla="*/ 0 w 12243655"/>
              <a:gd name="connsiteY4" fmla="*/ 12056 h 5545777"/>
              <a:gd name="connsiteX0" fmla="*/ 0 w 12243655"/>
              <a:gd name="connsiteY0" fmla="*/ 12056 h 2910631"/>
              <a:gd name="connsiteX1" fmla="*/ 12231740 w 12243655"/>
              <a:gd name="connsiteY1" fmla="*/ 0 h 2910631"/>
              <a:gd name="connsiteX2" fmla="*/ 12243655 w 12243655"/>
              <a:gd name="connsiteY2" fmla="*/ 2910631 h 2910631"/>
              <a:gd name="connsiteX3" fmla="*/ 155 w 12243655"/>
              <a:gd name="connsiteY3" fmla="*/ 1224393 h 2910631"/>
              <a:gd name="connsiteX4" fmla="*/ 0 w 12243655"/>
              <a:gd name="connsiteY4" fmla="*/ 12056 h 2910631"/>
              <a:gd name="connsiteX0" fmla="*/ 0 w 12243655"/>
              <a:gd name="connsiteY0" fmla="*/ 12056 h 2910631"/>
              <a:gd name="connsiteX1" fmla="*/ 12231740 w 12243655"/>
              <a:gd name="connsiteY1" fmla="*/ 0 h 2910631"/>
              <a:gd name="connsiteX2" fmla="*/ 12243655 w 12243655"/>
              <a:gd name="connsiteY2" fmla="*/ 2910631 h 2910631"/>
              <a:gd name="connsiteX3" fmla="*/ 155 w 12243655"/>
              <a:gd name="connsiteY3" fmla="*/ 735890 h 2910631"/>
              <a:gd name="connsiteX4" fmla="*/ 0 w 12243655"/>
              <a:gd name="connsiteY4" fmla="*/ 12056 h 2910631"/>
              <a:gd name="connsiteX0" fmla="*/ 0 w 12243655"/>
              <a:gd name="connsiteY0" fmla="*/ 12056 h 3323982"/>
              <a:gd name="connsiteX1" fmla="*/ 12231740 w 12243655"/>
              <a:gd name="connsiteY1" fmla="*/ 0 h 3323982"/>
              <a:gd name="connsiteX2" fmla="*/ 12243655 w 12243655"/>
              <a:gd name="connsiteY2" fmla="*/ 3323982 h 3323982"/>
              <a:gd name="connsiteX3" fmla="*/ 155 w 12243655"/>
              <a:gd name="connsiteY3" fmla="*/ 735890 h 3323982"/>
              <a:gd name="connsiteX4" fmla="*/ 0 w 12243655"/>
              <a:gd name="connsiteY4" fmla="*/ 12056 h 3323982"/>
              <a:gd name="connsiteX0" fmla="*/ 0 w 12243655"/>
              <a:gd name="connsiteY0" fmla="*/ 293069 h 3604995"/>
              <a:gd name="connsiteX1" fmla="*/ 12231740 w 12243655"/>
              <a:gd name="connsiteY1" fmla="*/ 281013 h 3604995"/>
              <a:gd name="connsiteX2" fmla="*/ 12243655 w 12243655"/>
              <a:gd name="connsiteY2" fmla="*/ 3604995 h 3604995"/>
              <a:gd name="connsiteX3" fmla="*/ 23983 w 12243655"/>
              <a:gd name="connsiteY3" fmla="*/ 565975 h 3604995"/>
              <a:gd name="connsiteX4" fmla="*/ 0 w 12243655"/>
              <a:gd name="connsiteY4" fmla="*/ 293069 h 3604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43655" h="3604995">
                <a:moveTo>
                  <a:pt x="0" y="293069"/>
                </a:moveTo>
                <a:lnTo>
                  <a:pt x="12231740" y="281013"/>
                </a:lnTo>
                <a:cubicBezTo>
                  <a:pt x="12235712" y="1251223"/>
                  <a:pt x="12239683" y="2634785"/>
                  <a:pt x="12243655" y="3604995"/>
                </a:cubicBezTo>
                <a:lnTo>
                  <a:pt x="23983" y="565975"/>
                </a:lnTo>
                <a:cubicBezTo>
                  <a:pt x="23931" y="-1278599"/>
                  <a:pt x="52" y="2137643"/>
                  <a:pt x="0" y="293069"/>
                </a:cubicBezTo>
                <a:close/>
              </a:path>
            </a:pathLst>
          </a:custGeom>
          <a:solidFill>
            <a:srgbClr val="008C5B">
              <a:alpha val="83000"/>
            </a:srgbClr>
          </a:solidFill>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9296679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 Id="rId5" Type="http://schemas.openxmlformats.org/officeDocument/2006/relationships/image" Target="../media/image1.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n.gov/recovery/settlement" TargetMode="Externa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hyperlink" Target="mailto:INopioidsettlement.us@egis-group.com"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hyperlink" Target="mailto:INopioidsettlement.us@egis-group.com" TargetMode="Externa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hyperlink" Target="https://sondhisolutions.my.site.com/opioidsettlementreporting/s" TargetMode="Externa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hyperlink" Target="mailto:Inopioidsettlement.us@egis-group.com"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1E75D4D-4974-44F8-A829-CDFDA02CA595}"/>
              </a:ext>
            </a:extLst>
          </p:cNvPr>
          <p:cNvSpPr>
            <a:spLocks noGrp="1"/>
          </p:cNvSpPr>
          <p:nvPr>
            <p:ph type="title"/>
          </p:nvPr>
        </p:nvSpPr>
        <p:spPr>
          <a:xfrm>
            <a:off x="838200" y="2789237"/>
            <a:ext cx="10515600" cy="1325563"/>
          </a:xfrm>
        </p:spPr>
        <p:txBody>
          <a:bodyPr/>
          <a:lstStyle/>
          <a:p>
            <a:pPr algn="ctr"/>
            <a:r>
              <a:rPr lang="en-US" sz="5400" dirty="0">
                <a:solidFill>
                  <a:schemeClr val="bg1"/>
                </a:solidFill>
              </a:rPr>
              <a:t>IN Opioid Settlement Reporting Tool</a:t>
            </a:r>
          </a:p>
        </p:txBody>
      </p:sp>
      <p:sp>
        <p:nvSpPr>
          <p:cNvPr id="11" name="Title 1">
            <a:extLst>
              <a:ext uri="{FF2B5EF4-FFF2-40B4-BE49-F238E27FC236}">
                <a16:creationId xmlns:a16="http://schemas.microsoft.com/office/drawing/2014/main" id="{AAA6E39D-D17F-4328-9D66-B81C5130BDF0}"/>
              </a:ext>
            </a:extLst>
          </p:cNvPr>
          <p:cNvSpPr txBox="1">
            <a:spLocks/>
          </p:cNvSpPr>
          <p:nvPr/>
        </p:nvSpPr>
        <p:spPr>
          <a:xfrm>
            <a:off x="609600" y="3429000"/>
            <a:ext cx="10871200" cy="9144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b="1" kern="1200">
                <a:solidFill>
                  <a:schemeClr val="bg1"/>
                </a:solidFill>
                <a:latin typeface="+mj-lt"/>
                <a:ea typeface="+mj-ea"/>
                <a:cs typeface="+mj-cs"/>
              </a:defRPr>
            </a:lvl1pPr>
          </a:lstStyle>
          <a:p>
            <a:endParaRPr lang="en-US" sz="3600" b="0" dirty="0"/>
          </a:p>
        </p:txBody>
      </p:sp>
    </p:spTree>
    <p:extLst>
      <p:ext uri="{BB962C8B-B14F-4D97-AF65-F5344CB8AC3E}">
        <p14:creationId xmlns:p14="http://schemas.microsoft.com/office/powerpoint/2010/main" val="1572071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A41B83D-EF86-637D-405F-DCCCD40C8CF8}"/>
              </a:ext>
            </a:extLst>
          </p:cNvPr>
          <p:cNvSpPr/>
          <p:nvPr/>
        </p:nvSpPr>
        <p:spPr>
          <a:xfrm>
            <a:off x="7965375" y="-34636"/>
            <a:ext cx="4226625" cy="6412675"/>
          </a:xfrm>
          <a:custGeom>
            <a:avLst/>
            <a:gdLst>
              <a:gd name="connsiteX0" fmla="*/ 0 w 4190999"/>
              <a:gd name="connsiteY0" fmla="*/ 0 h 6400800"/>
              <a:gd name="connsiteX1" fmla="*/ 4190999 w 4190999"/>
              <a:gd name="connsiteY1" fmla="*/ 0 h 6400800"/>
              <a:gd name="connsiteX2" fmla="*/ 4190999 w 4190999"/>
              <a:gd name="connsiteY2" fmla="*/ 6400800 h 6400800"/>
              <a:gd name="connsiteX3" fmla="*/ 0 w 4190999"/>
              <a:gd name="connsiteY3" fmla="*/ 6400800 h 6400800"/>
              <a:gd name="connsiteX4" fmla="*/ 0 w 4190999"/>
              <a:gd name="connsiteY4" fmla="*/ 0 h 6400800"/>
              <a:gd name="connsiteX0" fmla="*/ 0 w 4226625"/>
              <a:gd name="connsiteY0" fmla="*/ 0 h 6400800"/>
              <a:gd name="connsiteX1" fmla="*/ 4190999 w 4226625"/>
              <a:gd name="connsiteY1" fmla="*/ 0 h 6400800"/>
              <a:gd name="connsiteX2" fmla="*/ 4226625 w 4226625"/>
              <a:gd name="connsiteY2" fmla="*/ 5937662 h 6400800"/>
              <a:gd name="connsiteX3" fmla="*/ 0 w 4226625"/>
              <a:gd name="connsiteY3" fmla="*/ 6400800 h 6400800"/>
              <a:gd name="connsiteX4" fmla="*/ 0 w 4226625"/>
              <a:gd name="connsiteY4" fmla="*/ 0 h 6400800"/>
              <a:gd name="connsiteX0" fmla="*/ 0 w 4226625"/>
              <a:gd name="connsiteY0" fmla="*/ 0 h 6400800"/>
              <a:gd name="connsiteX1" fmla="*/ 4190999 w 4226625"/>
              <a:gd name="connsiteY1" fmla="*/ 0 h 6400800"/>
              <a:gd name="connsiteX2" fmla="*/ 4226625 w 4226625"/>
              <a:gd name="connsiteY2" fmla="*/ 6008914 h 6400800"/>
              <a:gd name="connsiteX3" fmla="*/ 0 w 4226625"/>
              <a:gd name="connsiteY3" fmla="*/ 6400800 h 6400800"/>
              <a:gd name="connsiteX4" fmla="*/ 0 w 4226625"/>
              <a:gd name="connsiteY4" fmla="*/ 0 h 6400800"/>
              <a:gd name="connsiteX0" fmla="*/ 0 w 4226625"/>
              <a:gd name="connsiteY0" fmla="*/ 0 h 6377049"/>
              <a:gd name="connsiteX1" fmla="*/ 4190999 w 4226625"/>
              <a:gd name="connsiteY1" fmla="*/ 0 h 6377049"/>
              <a:gd name="connsiteX2" fmla="*/ 4226625 w 4226625"/>
              <a:gd name="connsiteY2" fmla="*/ 6008914 h 6377049"/>
              <a:gd name="connsiteX3" fmla="*/ 0 w 4226625"/>
              <a:gd name="connsiteY3" fmla="*/ 6377049 h 6377049"/>
              <a:gd name="connsiteX4" fmla="*/ 0 w 4226625"/>
              <a:gd name="connsiteY4" fmla="*/ 0 h 6377049"/>
              <a:gd name="connsiteX0" fmla="*/ 0 w 4226625"/>
              <a:gd name="connsiteY0" fmla="*/ 23751 h 6400800"/>
              <a:gd name="connsiteX1" fmla="*/ 4226625 w 4226625"/>
              <a:gd name="connsiteY1" fmla="*/ 0 h 6400800"/>
              <a:gd name="connsiteX2" fmla="*/ 4226625 w 4226625"/>
              <a:gd name="connsiteY2" fmla="*/ 6032665 h 6400800"/>
              <a:gd name="connsiteX3" fmla="*/ 0 w 4226625"/>
              <a:gd name="connsiteY3" fmla="*/ 6400800 h 6400800"/>
              <a:gd name="connsiteX4" fmla="*/ 0 w 4226625"/>
              <a:gd name="connsiteY4" fmla="*/ 23751 h 6400800"/>
              <a:gd name="connsiteX0" fmla="*/ 0 w 4226625"/>
              <a:gd name="connsiteY0" fmla="*/ 0 h 6412675"/>
              <a:gd name="connsiteX1" fmla="*/ 4226625 w 4226625"/>
              <a:gd name="connsiteY1" fmla="*/ 11875 h 6412675"/>
              <a:gd name="connsiteX2" fmla="*/ 4226625 w 4226625"/>
              <a:gd name="connsiteY2" fmla="*/ 6044540 h 6412675"/>
              <a:gd name="connsiteX3" fmla="*/ 0 w 4226625"/>
              <a:gd name="connsiteY3" fmla="*/ 6412675 h 6412675"/>
              <a:gd name="connsiteX4" fmla="*/ 0 w 4226625"/>
              <a:gd name="connsiteY4" fmla="*/ 0 h 641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6625" h="6412675">
                <a:moveTo>
                  <a:pt x="0" y="0"/>
                </a:moveTo>
                <a:lnTo>
                  <a:pt x="4226625" y="11875"/>
                </a:lnTo>
                <a:lnTo>
                  <a:pt x="4226625" y="6044540"/>
                </a:lnTo>
                <a:lnTo>
                  <a:pt x="0" y="6412675"/>
                </a:lnTo>
                <a:lnTo>
                  <a:pt x="0" y="0"/>
                </a:lnTo>
                <a:close/>
              </a:path>
            </a:pathLst>
          </a:custGeom>
          <a:gradFill>
            <a:gsLst>
              <a:gs pos="0">
                <a:schemeClr val="bg1"/>
              </a:gs>
              <a:gs pos="74000">
                <a:schemeClr val="bg1">
                  <a:lumMod val="9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1EDF3B04-B49F-53D3-DF7B-4936F16C1E82}"/>
              </a:ext>
            </a:extLst>
          </p:cNvPr>
          <p:cNvSpPr>
            <a:spLocks noGrp="1"/>
          </p:cNvSpPr>
          <p:nvPr/>
        </p:nvSpPr>
        <p:spPr>
          <a:xfrm>
            <a:off x="457201" y="318654"/>
            <a:ext cx="83312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a:solidFill>
                  <a:srgbClr val="008C5B"/>
                </a:solidFill>
              </a:rPr>
              <a:t>Agenda</a:t>
            </a:r>
          </a:p>
        </p:txBody>
      </p:sp>
      <p:sp>
        <p:nvSpPr>
          <p:cNvPr id="10" name="Content Placeholder 2">
            <a:extLst>
              <a:ext uri="{FF2B5EF4-FFF2-40B4-BE49-F238E27FC236}">
                <a16:creationId xmlns:a16="http://schemas.microsoft.com/office/drawing/2014/main" id="{0B6D9B41-9C36-2FF9-ED9B-35A19D256E9C}"/>
              </a:ext>
            </a:extLst>
          </p:cNvPr>
          <p:cNvSpPr>
            <a:spLocks noGrp="1"/>
          </p:cNvSpPr>
          <p:nvPr/>
        </p:nvSpPr>
        <p:spPr>
          <a:xfrm>
            <a:off x="457201" y="1112837"/>
            <a:ext cx="7315200" cy="45259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spcBef>
                <a:spcPts val="400"/>
              </a:spcBef>
              <a:buClr>
                <a:srgbClr val="008C5B"/>
              </a:buClr>
            </a:pPr>
            <a:r>
              <a:rPr lang="en-US" sz="2400" dirty="0">
                <a:solidFill>
                  <a:schemeClr val="tx1"/>
                </a:solidFill>
                <a:latin typeface="Franklin Gothic Medium" panose="020B0603020102020204" pitchFamily="34" charset="0"/>
              </a:rPr>
              <a:t>Welcome </a:t>
            </a:r>
          </a:p>
          <a:p>
            <a:pPr>
              <a:lnSpc>
                <a:spcPct val="200000"/>
              </a:lnSpc>
              <a:spcBef>
                <a:spcPts val="400"/>
              </a:spcBef>
              <a:buClr>
                <a:srgbClr val="008C5B"/>
              </a:buClr>
            </a:pPr>
            <a:r>
              <a:rPr lang="en-US" sz="2400" dirty="0">
                <a:solidFill>
                  <a:schemeClr val="tx1"/>
                </a:solidFill>
                <a:latin typeface="Franklin Gothic Medium" panose="020B0603020102020204" pitchFamily="34" charset="0"/>
              </a:rPr>
              <a:t>Settlement Basics</a:t>
            </a:r>
          </a:p>
          <a:p>
            <a:pPr>
              <a:lnSpc>
                <a:spcPct val="200000"/>
              </a:lnSpc>
              <a:spcBef>
                <a:spcPts val="400"/>
              </a:spcBef>
              <a:buClr>
                <a:srgbClr val="008C5B"/>
              </a:buClr>
            </a:pPr>
            <a:r>
              <a:rPr lang="en-US" sz="2400" dirty="0">
                <a:solidFill>
                  <a:schemeClr val="tx1"/>
                </a:solidFill>
                <a:latin typeface="Franklin Gothic Medium" panose="020B0603020102020204" pitchFamily="34" charset="0"/>
              </a:rPr>
              <a:t>Reporting Period</a:t>
            </a:r>
          </a:p>
          <a:p>
            <a:pPr>
              <a:lnSpc>
                <a:spcPct val="200000"/>
              </a:lnSpc>
              <a:spcBef>
                <a:spcPts val="400"/>
              </a:spcBef>
              <a:buClr>
                <a:srgbClr val="008C5B"/>
              </a:buClr>
            </a:pPr>
            <a:r>
              <a:rPr lang="en-US" sz="2400" dirty="0">
                <a:solidFill>
                  <a:schemeClr val="tx1"/>
                </a:solidFill>
                <a:latin typeface="Franklin Gothic Medium" panose="020B0603020102020204" pitchFamily="34" charset="0"/>
              </a:rPr>
              <a:t>Tool Demonstration</a:t>
            </a:r>
          </a:p>
          <a:p>
            <a:pPr>
              <a:lnSpc>
                <a:spcPct val="200000"/>
              </a:lnSpc>
              <a:spcBef>
                <a:spcPts val="400"/>
              </a:spcBef>
              <a:buClr>
                <a:srgbClr val="008C5B"/>
              </a:buClr>
            </a:pPr>
            <a:r>
              <a:rPr lang="en-US" sz="2400" dirty="0">
                <a:solidFill>
                  <a:schemeClr val="tx1"/>
                </a:solidFill>
                <a:latin typeface="Franklin Gothic Medium" panose="020B0603020102020204" pitchFamily="34" charset="0"/>
              </a:rPr>
              <a:t>Questions </a:t>
            </a:r>
          </a:p>
        </p:txBody>
      </p:sp>
      <p:pic>
        <p:nvPicPr>
          <p:cNvPr id="11" name="Picture 10" descr="A green circle with a letter e in it&#10;&#10;Description automatically generated">
            <a:extLst>
              <a:ext uri="{FF2B5EF4-FFF2-40B4-BE49-F238E27FC236}">
                <a16:creationId xmlns:a16="http://schemas.microsoft.com/office/drawing/2014/main" id="{58364528-BFAE-85EF-05E8-0E13E6D890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97775" y="2133600"/>
            <a:ext cx="1751225" cy="1544308"/>
          </a:xfrm>
          <a:prstGeom prst="rect">
            <a:avLst/>
          </a:prstGeom>
        </p:spPr>
      </p:pic>
      <p:pic>
        <p:nvPicPr>
          <p:cNvPr id="12" name="Picture 11" descr="A seal of state of indiana&#10;&#10;Description automatically generated">
            <a:extLst>
              <a:ext uri="{FF2B5EF4-FFF2-40B4-BE49-F238E27FC236}">
                <a16:creationId xmlns:a16="http://schemas.microsoft.com/office/drawing/2014/main" id="{91097B6A-FDE0-37B0-BAB9-BE0E238C23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53600" y="914400"/>
            <a:ext cx="1094508" cy="1094508"/>
          </a:xfrm>
          <a:prstGeom prst="rect">
            <a:avLst/>
          </a:prstGeom>
        </p:spPr>
      </p:pic>
      <p:pic>
        <p:nvPicPr>
          <p:cNvPr id="13" name="Picture 12" descr="A close-up of a logo&#10;&#10;Description automatically generated">
            <a:extLst>
              <a:ext uri="{FF2B5EF4-FFF2-40B4-BE49-F238E27FC236}">
                <a16:creationId xmlns:a16="http://schemas.microsoft.com/office/drawing/2014/main" id="{40FF7187-3FDA-F6BD-D9C2-74896999A9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91600" y="3790157"/>
            <a:ext cx="2606149" cy="858043"/>
          </a:xfrm>
          <a:prstGeom prst="rect">
            <a:avLst/>
          </a:prstGeom>
        </p:spPr>
      </p:pic>
      <p:pic>
        <p:nvPicPr>
          <p:cNvPr id="16" name="Picture 15" descr="Text&#10;&#10;Description automatically generated">
            <a:extLst>
              <a:ext uri="{FF2B5EF4-FFF2-40B4-BE49-F238E27FC236}">
                <a16:creationId xmlns:a16="http://schemas.microsoft.com/office/drawing/2014/main" id="{D566E59F-7B5A-69F7-D1A1-2717D001874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10600" y="5181600"/>
            <a:ext cx="3230890" cy="931988"/>
          </a:xfrm>
          <a:prstGeom prst="rect">
            <a:avLst/>
          </a:prstGeom>
        </p:spPr>
      </p:pic>
    </p:spTree>
    <p:extLst>
      <p:ext uri="{BB962C8B-B14F-4D97-AF65-F5344CB8AC3E}">
        <p14:creationId xmlns:p14="http://schemas.microsoft.com/office/powerpoint/2010/main" val="378164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A41B83D-EF86-637D-405F-DCCCD40C8CF8}"/>
              </a:ext>
            </a:extLst>
          </p:cNvPr>
          <p:cNvSpPr/>
          <p:nvPr/>
        </p:nvSpPr>
        <p:spPr>
          <a:xfrm>
            <a:off x="7965375" y="-34636"/>
            <a:ext cx="4226625" cy="6412675"/>
          </a:xfrm>
          <a:custGeom>
            <a:avLst/>
            <a:gdLst>
              <a:gd name="connsiteX0" fmla="*/ 0 w 4190999"/>
              <a:gd name="connsiteY0" fmla="*/ 0 h 6400800"/>
              <a:gd name="connsiteX1" fmla="*/ 4190999 w 4190999"/>
              <a:gd name="connsiteY1" fmla="*/ 0 h 6400800"/>
              <a:gd name="connsiteX2" fmla="*/ 4190999 w 4190999"/>
              <a:gd name="connsiteY2" fmla="*/ 6400800 h 6400800"/>
              <a:gd name="connsiteX3" fmla="*/ 0 w 4190999"/>
              <a:gd name="connsiteY3" fmla="*/ 6400800 h 6400800"/>
              <a:gd name="connsiteX4" fmla="*/ 0 w 4190999"/>
              <a:gd name="connsiteY4" fmla="*/ 0 h 6400800"/>
              <a:gd name="connsiteX0" fmla="*/ 0 w 4226625"/>
              <a:gd name="connsiteY0" fmla="*/ 0 h 6400800"/>
              <a:gd name="connsiteX1" fmla="*/ 4190999 w 4226625"/>
              <a:gd name="connsiteY1" fmla="*/ 0 h 6400800"/>
              <a:gd name="connsiteX2" fmla="*/ 4226625 w 4226625"/>
              <a:gd name="connsiteY2" fmla="*/ 5937662 h 6400800"/>
              <a:gd name="connsiteX3" fmla="*/ 0 w 4226625"/>
              <a:gd name="connsiteY3" fmla="*/ 6400800 h 6400800"/>
              <a:gd name="connsiteX4" fmla="*/ 0 w 4226625"/>
              <a:gd name="connsiteY4" fmla="*/ 0 h 6400800"/>
              <a:gd name="connsiteX0" fmla="*/ 0 w 4226625"/>
              <a:gd name="connsiteY0" fmla="*/ 0 h 6400800"/>
              <a:gd name="connsiteX1" fmla="*/ 4190999 w 4226625"/>
              <a:gd name="connsiteY1" fmla="*/ 0 h 6400800"/>
              <a:gd name="connsiteX2" fmla="*/ 4226625 w 4226625"/>
              <a:gd name="connsiteY2" fmla="*/ 6008914 h 6400800"/>
              <a:gd name="connsiteX3" fmla="*/ 0 w 4226625"/>
              <a:gd name="connsiteY3" fmla="*/ 6400800 h 6400800"/>
              <a:gd name="connsiteX4" fmla="*/ 0 w 4226625"/>
              <a:gd name="connsiteY4" fmla="*/ 0 h 6400800"/>
              <a:gd name="connsiteX0" fmla="*/ 0 w 4226625"/>
              <a:gd name="connsiteY0" fmla="*/ 0 h 6377049"/>
              <a:gd name="connsiteX1" fmla="*/ 4190999 w 4226625"/>
              <a:gd name="connsiteY1" fmla="*/ 0 h 6377049"/>
              <a:gd name="connsiteX2" fmla="*/ 4226625 w 4226625"/>
              <a:gd name="connsiteY2" fmla="*/ 6008914 h 6377049"/>
              <a:gd name="connsiteX3" fmla="*/ 0 w 4226625"/>
              <a:gd name="connsiteY3" fmla="*/ 6377049 h 6377049"/>
              <a:gd name="connsiteX4" fmla="*/ 0 w 4226625"/>
              <a:gd name="connsiteY4" fmla="*/ 0 h 6377049"/>
              <a:gd name="connsiteX0" fmla="*/ 0 w 4226625"/>
              <a:gd name="connsiteY0" fmla="*/ 23751 h 6400800"/>
              <a:gd name="connsiteX1" fmla="*/ 4226625 w 4226625"/>
              <a:gd name="connsiteY1" fmla="*/ 0 h 6400800"/>
              <a:gd name="connsiteX2" fmla="*/ 4226625 w 4226625"/>
              <a:gd name="connsiteY2" fmla="*/ 6032665 h 6400800"/>
              <a:gd name="connsiteX3" fmla="*/ 0 w 4226625"/>
              <a:gd name="connsiteY3" fmla="*/ 6400800 h 6400800"/>
              <a:gd name="connsiteX4" fmla="*/ 0 w 4226625"/>
              <a:gd name="connsiteY4" fmla="*/ 23751 h 6400800"/>
              <a:gd name="connsiteX0" fmla="*/ 0 w 4226625"/>
              <a:gd name="connsiteY0" fmla="*/ 0 h 6412675"/>
              <a:gd name="connsiteX1" fmla="*/ 4226625 w 4226625"/>
              <a:gd name="connsiteY1" fmla="*/ 11875 h 6412675"/>
              <a:gd name="connsiteX2" fmla="*/ 4226625 w 4226625"/>
              <a:gd name="connsiteY2" fmla="*/ 6044540 h 6412675"/>
              <a:gd name="connsiteX3" fmla="*/ 0 w 4226625"/>
              <a:gd name="connsiteY3" fmla="*/ 6412675 h 6412675"/>
              <a:gd name="connsiteX4" fmla="*/ 0 w 4226625"/>
              <a:gd name="connsiteY4" fmla="*/ 0 h 64126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6625" h="6412675">
                <a:moveTo>
                  <a:pt x="0" y="0"/>
                </a:moveTo>
                <a:lnTo>
                  <a:pt x="4226625" y="11875"/>
                </a:lnTo>
                <a:lnTo>
                  <a:pt x="4226625" y="6044540"/>
                </a:lnTo>
                <a:lnTo>
                  <a:pt x="0" y="6412675"/>
                </a:lnTo>
                <a:lnTo>
                  <a:pt x="0" y="0"/>
                </a:lnTo>
                <a:close/>
              </a:path>
            </a:pathLst>
          </a:custGeom>
          <a:gradFill>
            <a:gsLst>
              <a:gs pos="0">
                <a:schemeClr val="bg1"/>
              </a:gs>
              <a:gs pos="74000">
                <a:schemeClr val="bg1">
                  <a:lumMod val="9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1EDF3B04-B49F-53D3-DF7B-4936F16C1E82}"/>
              </a:ext>
            </a:extLst>
          </p:cNvPr>
          <p:cNvSpPr>
            <a:spLocks noGrp="1"/>
          </p:cNvSpPr>
          <p:nvPr/>
        </p:nvSpPr>
        <p:spPr>
          <a:xfrm>
            <a:off x="457201" y="318654"/>
            <a:ext cx="83312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a:solidFill>
                  <a:srgbClr val="008C5B"/>
                </a:solidFill>
              </a:rPr>
              <a:t>Welcome</a:t>
            </a:r>
          </a:p>
        </p:txBody>
      </p:sp>
      <p:sp>
        <p:nvSpPr>
          <p:cNvPr id="10" name="Content Placeholder 2">
            <a:extLst>
              <a:ext uri="{FF2B5EF4-FFF2-40B4-BE49-F238E27FC236}">
                <a16:creationId xmlns:a16="http://schemas.microsoft.com/office/drawing/2014/main" id="{0B6D9B41-9C36-2FF9-ED9B-35A19D256E9C}"/>
              </a:ext>
            </a:extLst>
          </p:cNvPr>
          <p:cNvSpPr>
            <a:spLocks noGrp="1"/>
          </p:cNvSpPr>
          <p:nvPr/>
        </p:nvSpPr>
        <p:spPr>
          <a:xfrm>
            <a:off x="457201" y="1112837"/>
            <a:ext cx="7315200" cy="452596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rtl="0">
              <a:spcBef>
                <a:spcPts val="1000"/>
              </a:spcBef>
              <a:spcAft>
                <a:spcPts val="0"/>
              </a:spcAft>
              <a:buNone/>
            </a:pPr>
            <a:r>
              <a:rPr lang="en-US" sz="2000" b="1" dirty="0">
                <a:solidFill>
                  <a:schemeClr val="dk1"/>
                </a:solidFill>
              </a:rPr>
              <a:t>Questions:</a:t>
            </a:r>
          </a:p>
          <a:p>
            <a:pPr marL="914400" lvl="1" indent="-336550" algn="l" rtl="0">
              <a:spcBef>
                <a:spcPts val="1000"/>
              </a:spcBef>
              <a:spcAft>
                <a:spcPts val="0"/>
              </a:spcAft>
              <a:buClr>
                <a:schemeClr val="dk1"/>
              </a:buClr>
              <a:buSzPts val="1700"/>
              <a:buFont typeface="Courier New"/>
              <a:buChar char="o"/>
            </a:pPr>
            <a:r>
              <a:rPr lang="en-US" sz="2000" dirty="0">
                <a:solidFill>
                  <a:schemeClr val="dk1"/>
                </a:solidFill>
              </a:rPr>
              <a:t>Questions may be submitted in the Chat Box or by utilizing the “Raise Hand” function.</a:t>
            </a:r>
          </a:p>
          <a:p>
            <a:pPr marL="0" lvl="0" indent="0" algn="l" rtl="0">
              <a:spcBef>
                <a:spcPts val="1000"/>
              </a:spcBef>
              <a:spcAft>
                <a:spcPts val="0"/>
              </a:spcAft>
              <a:buNone/>
            </a:pPr>
            <a:r>
              <a:rPr lang="en-US" sz="2000" b="1" dirty="0">
                <a:solidFill>
                  <a:schemeClr val="dk1"/>
                </a:solidFill>
              </a:rPr>
              <a:t>Disclaimer:</a:t>
            </a:r>
          </a:p>
          <a:p>
            <a:pPr marL="914400" lvl="1" indent="-336550" algn="l" rtl="0">
              <a:spcBef>
                <a:spcPts val="1000"/>
              </a:spcBef>
              <a:spcAft>
                <a:spcPts val="0"/>
              </a:spcAft>
              <a:buClr>
                <a:schemeClr val="dk1"/>
              </a:buClr>
              <a:buSzPts val="1700"/>
              <a:buFont typeface="Courier New"/>
              <a:buChar char="o"/>
            </a:pPr>
            <a:r>
              <a:rPr lang="en-US" sz="2000" dirty="0">
                <a:solidFill>
                  <a:schemeClr val="dk1"/>
                </a:solidFill>
              </a:rPr>
              <a:t>Today’s event is being recorded.</a:t>
            </a:r>
            <a:endParaRPr lang="en-US" sz="2000" dirty="0">
              <a:solidFill>
                <a:schemeClr val="dk2"/>
              </a:solidFill>
            </a:endParaRPr>
          </a:p>
          <a:p>
            <a:pPr marL="914400" lvl="1" indent="-336550" algn="l" rtl="0">
              <a:spcBef>
                <a:spcPts val="1000"/>
              </a:spcBef>
              <a:spcAft>
                <a:spcPts val="0"/>
              </a:spcAft>
              <a:buClr>
                <a:schemeClr val="dk1"/>
              </a:buClr>
              <a:buSzPts val="1700"/>
              <a:buFont typeface="Courier New"/>
              <a:buChar char="o"/>
            </a:pPr>
            <a:r>
              <a:rPr lang="en-US" sz="2000" dirty="0">
                <a:solidFill>
                  <a:schemeClr val="dk1"/>
                </a:solidFill>
              </a:rPr>
              <a:t>By participating in today’s online event, you acknowledge and consent that your name </a:t>
            </a:r>
            <a:r>
              <a:rPr lang="en-US" sz="2000" i="1" u="sng" dirty="0">
                <a:solidFill>
                  <a:schemeClr val="dk1"/>
                </a:solidFill>
              </a:rPr>
              <a:t>may</a:t>
            </a:r>
            <a:r>
              <a:rPr lang="en-US" sz="2000" dirty="0">
                <a:solidFill>
                  <a:schemeClr val="dk1"/>
                </a:solidFill>
              </a:rPr>
              <a:t> be visible to others in the live online meeting, as well as captured in the recording.</a:t>
            </a:r>
          </a:p>
          <a:p>
            <a:pPr marL="914400" lvl="1" indent="-336550" algn="l" rtl="0">
              <a:spcBef>
                <a:spcPts val="1000"/>
              </a:spcBef>
              <a:spcAft>
                <a:spcPts val="0"/>
              </a:spcAft>
              <a:buClr>
                <a:schemeClr val="dk1"/>
              </a:buClr>
              <a:buSzPts val="1700"/>
              <a:buFont typeface="Courier New"/>
              <a:buChar char="o"/>
            </a:pPr>
            <a:endParaRPr lang="en-US" sz="2000" dirty="0">
              <a:solidFill>
                <a:schemeClr val="dk1"/>
              </a:solidFill>
            </a:endParaRPr>
          </a:p>
          <a:p>
            <a:pPr marL="0" lvl="0" indent="0" algn="l" rtl="0">
              <a:spcBef>
                <a:spcPts val="1000"/>
              </a:spcBef>
              <a:spcAft>
                <a:spcPts val="0"/>
              </a:spcAft>
              <a:buNone/>
            </a:pPr>
            <a:r>
              <a:rPr lang="en-US" sz="2000" b="1" dirty="0">
                <a:solidFill>
                  <a:schemeClr val="dk1"/>
                </a:solidFill>
              </a:rPr>
              <a:t>Today’s presentation and recording wil</a:t>
            </a:r>
            <a:r>
              <a:rPr lang="en-US" sz="1700" b="1" dirty="0">
                <a:solidFill>
                  <a:schemeClr val="dk1"/>
                </a:solidFill>
              </a:rPr>
              <a:t>l be posted at:  </a:t>
            </a:r>
            <a:r>
              <a:rPr lang="en-US" sz="1700" b="1" dirty="0">
                <a:solidFill>
                  <a:schemeClr val="dk1"/>
                </a:solidFill>
                <a:hlinkClick r:id="rId2"/>
              </a:rPr>
              <a:t>www.in.gov/recovery/settlement</a:t>
            </a:r>
            <a:endParaRPr lang="en-US" sz="1700" b="1" dirty="0">
              <a:solidFill>
                <a:schemeClr val="dk1"/>
              </a:solidFill>
            </a:endParaRPr>
          </a:p>
          <a:p>
            <a:pPr marL="0" lvl="0" indent="0" algn="l" rtl="0">
              <a:spcBef>
                <a:spcPts val="1000"/>
              </a:spcBef>
              <a:spcAft>
                <a:spcPts val="0"/>
              </a:spcAft>
              <a:buNone/>
            </a:pPr>
            <a:endParaRPr lang="en-US" sz="2400" dirty="0">
              <a:solidFill>
                <a:schemeClr val="tx1"/>
              </a:solidFill>
              <a:latin typeface="Franklin Gothic Medium" panose="020B0603020102020204" pitchFamily="34" charset="0"/>
            </a:endParaRPr>
          </a:p>
        </p:txBody>
      </p:sp>
      <p:pic>
        <p:nvPicPr>
          <p:cNvPr id="11" name="Picture 10" descr="A green circle with a letter e in it&#10;&#10;Description automatically generated">
            <a:extLst>
              <a:ext uri="{FF2B5EF4-FFF2-40B4-BE49-F238E27FC236}">
                <a16:creationId xmlns:a16="http://schemas.microsoft.com/office/drawing/2014/main" id="{58364528-BFAE-85EF-05E8-0E13E6D890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97775" y="2133600"/>
            <a:ext cx="1751225" cy="1544308"/>
          </a:xfrm>
          <a:prstGeom prst="rect">
            <a:avLst/>
          </a:prstGeom>
        </p:spPr>
      </p:pic>
      <p:pic>
        <p:nvPicPr>
          <p:cNvPr id="12" name="Picture 11" descr="A seal of state of indiana&#10;&#10;Description automatically generated">
            <a:extLst>
              <a:ext uri="{FF2B5EF4-FFF2-40B4-BE49-F238E27FC236}">
                <a16:creationId xmlns:a16="http://schemas.microsoft.com/office/drawing/2014/main" id="{91097B6A-FDE0-37B0-BAB9-BE0E238C23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53600" y="914400"/>
            <a:ext cx="1094508" cy="1094508"/>
          </a:xfrm>
          <a:prstGeom prst="rect">
            <a:avLst/>
          </a:prstGeom>
        </p:spPr>
      </p:pic>
      <p:pic>
        <p:nvPicPr>
          <p:cNvPr id="13" name="Picture 12" descr="A close-up of a logo&#10;&#10;Description automatically generated">
            <a:extLst>
              <a:ext uri="{FF2B5EF4-FFF2-40B4-BE49-F238E27FC236}">
                <a16:creationId xmlns:a16="http://schemas.microsoft.com/office/drawing/2014/main" id="{40FF7187-3FDA-F6BD-D9C2-74896999A9F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91600" y="3790157"/>
            <a:ext cx="2606149" cy="858043"/>
          </a:xfrm>
          <a:prstGeom prst="rect">
            <a:avLst/>
          </a:prstGeom>
        </p:spPr>
      </p:pic>
      <p:pic>
        <p:nvPicPr>
          <p:cNvPr id="16" name="Picture 15" descr="Text&#10;&#10;Description automatically generated">
            <a:extLst>
              <a:ext uri="{FF2B5EF4-FFF2-40B4-BE49-F238E27FC236}">
                <a16:creationId xmlns:a16="http://schemas.microsoft.com/office/drawing/2014/main" id="{D566E59F-7B5A-69F7-D1A1-2717D001874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610600" y="5181600"/>
            <a:ext cx="3230890" cy="931988"/>
          </a:xfrm>
          <a:prstGeom prst="rect">
            <a:avLst/>
          </a:prstGeom>
        </p:spPr>
      </p:pic>
    </p:spTree>
    <p:extLst>
      <p:ext uri="{BB962C8B-B14F-4D97-AF65-F5344CB8AC3E}">
        <p14:creationId xmlns:p14="http://schemas.microsoft.com/office/powerpoint/2010/main" val="3297846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5B4F4-FE2B-E064-A4DE-00FFCC3D37D9}"/>
              </a:ext>
            </a:extLst>
          </p:cNvPr>
          <p:cNvSpPr>
            <a:spLocks noGrp="1"/>
          </p:cNvSpPr>
          <p:nvPr/>
        </p:nvSpPr>
        <p:spPr>
          <a:xfrm>
            <a:off x="914400" y="-76200"/>
            <a:ext cx="10363200" cy="1154113"/>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dirty="0">
                <a:solidFill>
                  <a:srgbClr val="008C5B"/>
                </a:solidFill>
              </a:rPr>
              <a:t>National Opioid Settlement</a:t>
            </a:r>
          </a:p>
        </p:txBody>
      </p:sp>
      <p:sp>
        <p:nvSpPr>
          <p:cNvPr id="3" name="Subtitle 2">
            <a:extLst>
              <a:ext uri="{FF2B5EF4-FFF2-40B4-BE49-F238E27FC236}">
                <a16:creationId xmlns:a16="http://schemas.microsoft.com/office/drawing/2014/main" id="{BD9ED4DC-66E6-66F5-D505-0AECB09C5D83}"/>
              </a:ext>
            </a:extLst>
          </p:cNvPr>
          <p:cNvSpPr>
            <a:spLocks noGrp="1"/>
          </p:cNvSpPr>
          <p:nvPr/>
        </p:nvSpPr>
        <p:spPr>
          <a:xfrm>
            <a:off x="266700" y="1181100"/>
            <a:ext cx="11658600" cy="4495800"/>
          </a:xfrm>
          <a:prstGeom prst="rect">
            <a:avLst/>
          </a:prstGeom>
        </p:spPr>
        <p:txBody>
          <a:bodyPr>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600"/>
              </a:spcBef>
            </a:pPr>
            <a:r>
              <a:rPr lang="en-US" sz="2300" b="1" dirty="0">
                <a:solidFill>
                  <a:srgbClr val="193E24"/>
                </a:solidFill>
                <a:latin typeface="Gotham Medium" panose="02000604030000020004" pitchFamily="50" charset="0"/>
                <a:cs typeface="Segoe UI"/>
              </a:rPr>
              <a:t>$925 million over 18 years </a:t>
            </a:r>
            <a:r>
              <a:rPr lang="en-US" sz="2300" b="1" dirty="0">
                <a:solidFill>
                  <a:srgbClr val="193E24"/>
                </a:solidFill>
                <a:latin typeface="Gotham" panose="02000504050000020004" pitchFamily="2" charset="0"/>
                <a:cs typeface="Segoe UI"/>
              </a:rPr>
              <a:t>from settlements with </a:t>
            </a:r>
          </a:p>
          <a:p>
            <a:pPr>
              <a:lnSpc>
                <a:spcPct val="100000"/>
              </a:lnSpc>
              <a:spcBef>
                <a:spcPts val="600"/>
              </a:spcBef>
            </a:pPr>
            <a:r>
              <a:rPr lang="en-US" sz="2300" b="1" dirty="0">
                <a:solidFill>
                  <a:srgbClr val="193E24"/>
                </a:solidFill>
                <a:latin typeface="Gotham" panose="02000504050000020004" pitchFamily="2" charset="0"/>
                <a:cs typeface="Segoe UI"/>
              </a:rPr>
              <a:t>distributors, manufacturers, and marketers</a:t>
            </a:r>
          </a:p>
          <a:p>
            <a:pPr>
              <a:lnSpc>
                <a:spcPct val="100000"/>
              </a:lnSpc>
              <a:spcBef>
                <a:spcPts val="600"/>
              </a:spcBef>
            </a:pPr>
            <a:endParaRPr lang="en-US" sz="2300" b="1" dirty="0">
              <a:solidFill>
                <a:srgbClr val="193E24"/>
              </a:solidFill>
              <a:latin typeface="Gotham" panose="02000504050000020004" pitchFamily="2" charset="0"/>
              <a:cs typeface="Segoe UI"/>
            </a:endParaRPr>
          </a:p>
          <a:p>
            <a:pPr>
              <a:lnSpc>
                <a:spcPct val="100000"/>
              </a:lnSpc>
              <a:spcBef>
                <a:spcPts val="0"/>
              </a:spcBef>
            </a:pPr>
            <a:r>
              <a:rPr lang="en-US" sz="2300" dirty="0">
                <a:solidFill>
                  <a:srgbClr val="193E24"/>
                </a:solidFill>
                <a:latin typeface="Gotham Medium" panose="02000604030000020004" pitchFamily="50" charset="0"/>
                <a:cs typeface="Segoe UI"/>
              </a:rPr>
              <a:t>Ind. Code 4-6–15 </a:t>
            </a:r>
            <a:r>
              <a:rPr lang="en-US" sz="2300" dirty="0">
                <a:solidFill>
                  <a:srgbClr val="193E24"/>
                </a:solidFill>
                <a:latin typeface="Gotham" panose="02000504050000020004" pitchFamily="2" charset="0"/>
                <a:cs typeface="Segoe UI"/>
              </a:rPr>
              <a:t>- Distribution Formula</a:t>
            </a:r>
          </a:p>
          <a:p>
            <a:pPr>
              <a:lnSpc>
                <a:spcPct val="100000"/>
              </a:lnSpc>
              <a:spcBef>
                <a:spcPts val="0"/>
              </a:spcBef>
            </a:pPr>
            <a:endParaRPr lang="en-US" sz="1600" dirty="0">
              <a:solidFill>
                <a:schemeClr val="tx1"/>
              </a:solidFill>
              <a:latin typeface="Gotham" panose="02000504050000020004" pitchFamily="2" charset="0"/>
              <a:cs typeface="Segoe UI"/>
            </a:endParaRPr>
          </a:p>
          <a:p>
            <a:pPr marL="342900" indent="-342900" algn="l">
              <a:lnSpc>
                <a:spcPct val="100000"/>
              </a:lnSpc>
              <a:spcBef>
                <a:spcPts val="600"/>
              </a:spcBef>
              <a:buClr>
                <a:srgbClr val="008C5B"/>
              </a:buClr>
              <a:buFont typeface="Arial" panose="020B0604020202020204" pitchFamily="34" charset="0"/>
              <a:buChar char="•"/>
            </a:pPr>
            <a:r>
              <a:rPr lang="en-US" sz="2400" dirty="0">
                <a:latin typeface="Gotham" panose="02000504050000020004" pitchFamily="2" charset="0"/>
                <a:cs typeface="Segoe UI"/>
              </a:rPr>
              <a:t>Creates state-local split at 50/50</a:t>
            </a:r>
          </a:p>
          <a:p>
            <a:pPr marL="800100" lvl="1" indent="-342900" algn="l">
              <a:spcBef>
                <a:spcPts val="600"/>
              </a:spcBef>
              <a:buClr>
                <a:srgbClr val="008C5B"/>
              </a:buClr>
              <a:buFont typeface="Arial" panose="020B0604020202020204" pitchFamily="34" charset="0"/>
              <a:buChar char="•"/>
            </a:pPr>
            <a:r>
              <a:rPr lang="en-US" sz="1600" dirty="0">
                <a:latin typeface="Gotham" panose="02000504050000020004" pitchFamily="2" charset="0"/>
                <a:cs typeface="Segoe UI"/>
              </a:rPr>
              <a:t>35% of the 50% must be used for abatement </a:t>
            </a:r>
          </a:p>
          <a:p>
            <a:pPr marL="800100" lvl="1" indent="-342900" algn="l">
              <a:spcBef>
                <a:spcPts val="600"/>
              </a:spcBef>
              <a:buClr>
                <a:srgbClr val="008C5B"/>
              </a:buClr>
              <a:buFont typeface="Arial" panose="020B0604020202020204" pitchFamily="34" charset="0"/>
              <a:buChar char="•"/>
            </a:pPr>
            <a:r>
              <a:rPr lang="en-US" sz="1600" dirty="0">
                <a:latin typeface="Gotham" panose="02000504050000020004" pitchFamily="2" charset="0"/>
                <a:cs typeface="Segoe UI"/>
              </a:rPr>
              <a:t>15% of the 50% is unrestricted </a:t>
            </a:r>
          </a:p>
          <a:p>
            <a:pPr lvl="1" algn="l">
              <a:spcBef>
                <a:spcPts val="0"/>
              </a:spcBef>
              <a:buClr>
                <a:srgbClr val="008C5B"/>
              </a:buClr>
            </a:pPr>
            <a:endParaRPr lang="en-US" sz="1200" dirty="0">
              <a:latin typeface="Gotham" panose="02000504050000020004" pitchFamily="2" charset="0"/>
              <a:cs typeface="Segoe UI"/>
            </a:endParaRPr>
          </a:p>
          <a:p>
            <a:pPr marL="342900" indent="-342900" algn="l">
              <a:lnSpc>
                <a:spcPct val="100000"/>
              </a:lnSpc>
              <a:spcBef>
                <a:spcPts val="600"/>
              </a:spcBef>
              <a:buClr>
                <a:srgbClr val="008C5B"/>
              </a:buClr>
              <a:buFont typeface="Arial" panose="020B0604020202020204" pitchFamily="34" charset="0"/>
              <a:buChar char="•"/>
            </a:pPr>
            <a:r>
              <a:rPr lang="en-US" sz="2400" dirty="0">
                <a:latin typeface="Gotham" panose="02000504050000020004" pitchFamily="2" charset="0"/>
                <a:cs typeface="Segoe UI"/>
              </a:rPr>
              <a:t>Specifies that distribution of funds from an opioid litigation settlement is subject to bankruptcy court order or bankruptcy settlement</a:t>
            </a:r>
          </a:p>
          <a:p>
            <a:pPr algn="l">
              <a:lnSpc>
                <a:spcPct val="100000"/>
              </a:lnSpc>
              <a:spcBef>
                <a:spcPts val="0"/>
              </a:spcBef>
              <a:buClr>
                <a:srgbClr val="008C5B"/>
              </a:buClr>
            </a:pPr>
            <a:endParaRPr lang="en-US" sz="1200" dirty="0">
              <a:latin typeface="Gotham" panose="02000504050000020004" pitchFamily="2" charset="0"/>
              <a:cs typeface="Segoe UI"/>
            </a:endParaRPr>
          </a:p>
          <a:p>
            <a:pPr marL="342900" indent="-342900" algn="l">
              <a:lnSpc>
                <a:spcPct val="100000"/>
              </a:lnSpc>
              <a:spcBef>
                <a:spcPts val="600"/>
              </a:spcBef>
              <a:buClr>
                <a:srgbClr val="008C5B"/>
              </a:buClr>
              <a:buFont typeface="Arial" panose="020B0604020202020204" pitchFamily="34" charset="0"/>
              <a:buChar char="•"/>
            </a:pPr>
            <a:r>
              <a:rPr lang="en-US" sz="2400" dirty="0">
                <a:latin typeface="Gotham" panose="02000504050000020004" pitchFamily="2" charset="0"/>
                <a:cs typeface="Segoe UI"/>
              </a:rPr>
              <a:t>Annual Distribution of less than $5,000 rolls up to the county</a:t>
            </a:r>
          </a:p>
          <a:p>
            <a:pPr algn="l">
              <a:lnSpc>
                <a:spcPct val="100000"/>
              </a:lnSpc>
              <a:spcBef>
                <a:spcPts val="0"/>
              </a:spcBef>
              <a:buClr>
                <a:srgbClr val="008C5B"/>
              </a:buClr>
            </a:pPr>
            <a:endParaRPr lang="en-US" sz="1200" dirty="0">
              <a:latin typeface="Gotham" panose="02000504050000020004" pitchFamily="2" charset="0"/>
              <a:cs typeface="Segoe UI"/>
            </a:endParaRPr>
          </a:p>
          <a:p>
            <a:pPr marL="342900" indent="-342900" algn="l">
              <a:lnSpc>
                <a:spcPct val="100000"/>
              </a:lnSpc>
              <a:spcBef>
                <a:spcPts val="600"/>
              </a:spcBef>
              <a:buClr>
                <a:srgbClr val="008C5B"/>
              </a:buClr>
              <a:buFont typeface="Arial" panose="020B0604020202020204" pitchFamily="34" charset="0"/>
              <a:buChar char="•"/>
            </a:pPr>
            <a:r>
              <a:rPr lang="en-US" sz="2400" dirty="0">
                <a:latin typeface="Gotham" panose="02000504050000020004" pitchFamily="2" charset="0"/>
                <a:cs typeface="Segoe UI"/>
              </a:rPr>
              <a:t>Permits city, county or town to transfer all or part of payment to </a:t>
            </a:r>
            <a:br>
              <a:rPr lang="en-US" sz="2400" dirty="0">
                <a:latin typeface="Gotham" panose="02000504050000020004" pitchFamily="2" charset="0"/>
                <a:cs typeface="Segoe UI"/>
              </a:rPr>
            </a:br>
            <a:r>
              <a:rPr lang="en-US" sz="2400" dirty="0">
                <a:latin typeface="Gotham" panose="02000504050000020004" pitchFamily="2" charset="0"/>
                <a:cs typeface="Segoe UI"/>
              </a:rPr>
              <a:t>another city, county or town to benefit both communities </a:t>
            </a:r>
          </a:p>
          <a:p>
            <a:endParaRPr lang="en-US" dirty="0"/>
          </a:p>
        </p:txBody>
      </p:sp>
    </p:spTree>
    <p:extLst>
      <p:ext uri="{BB962C8B-B14F-4D97-AF65-F5344CB8AC3E}">
        <p14:creationId xmlns:p14="http://schemas.microsoft.com/office/powerpoint/2010/main" val="2121929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3DF30298-8CD1-237C-5F1F-87D919E88ABE}"/>
              </a:ext>
            </a:extLst>
          </p:cNvPr>
          <p:cNvSpPr>
            <a:spLocks noGrp="1"/>
          </p:cNvSpPr>
          <p:nvPr/>
        </p:nvSpPr>
        <p:spPr>
          <a:xfrm>
            <a:off x="342900" y="1371600"/>
            <a:ext cx="11506200" cy="1752600"/>
          </a:xfrm>
          <a:prstGeom prst="rect">
            <a:avLst/>
          </a:prstGeo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600"/>
              </a:spcBef>
              <a:buClr>
                <a:srgbClr val="008C5B"/>
              </a:buClr>
              <a:buFont typeface="Arial" panose="020B0604020202020204" pitchFamily="34" charset="0"/>
              <a:buChar char="•"/>
            </a:pPr>
            <a:r>
              <a:rPr lang="en-US" sz="2400" dirty="0">
                <a:solidFill>
                  <a:schemeClr val="tx1"/>
                </a:solidFill>
                <a:latin typeface="Gotham Medium" panose="02000604030000020004" pitchFamily="50" charset="0"/>
                <a:cs typeface="Segoe UI"/>
              </a:rPr>
              <a:t>Ind Code 4-16-15 </a:t>
            </a:r>
            <a:r>
              <a:rPr lang="en-US" sz="2400" dirty="0">
                <a:solidFill>
                  <a:schemeClr val="tx1"/>
                </a:solidFill>
                <a:latin typeface="Gotham" panose="02000504050000020004" pitchFamily="2" charset="0"/>
                <a:cs typeface="Segoe UI"/>
              </a:rPr>
              <a:t>requires FSSA to submit an annual comprehensive report of the use of all opioid settlement funds, including funds received by the local units of government, to the Indiana General Assembly by October 1.</a:t>
            </a:r>
          </a:p>
        </p:txBody>
      </p:sp>
      <p:sp>
        <p:nvSpPr>
          <p:cNvPr id="3" name="Title 1">
            <a:extLst>
              <a:ext uri="{FF2B5EF4-FFF2-40B4-BE49-F238E27FC236}">
                <a16:creationId xmlns:a16="http://schemas.microsoft.com/office/drawing/2014/main" id="{535A7817-CCFE-E73B-A23D-1A5113F7028E}"/>
              </a:ext>
            </a:extLst>
          </p:cNvPr>
          <p:cNvSpPr>
            <a:spLocks noGrp="1"/>
          </p:cNvSpPr>
          <p:nvPr/>
        </p:nvSpPr>
        <p:spPr>
          <a:xfrm>
            <a:off x="914400" y="-76200"/>
            <a:ext cx="10363200" cy="1154113"/>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dirty="0">
                <a:solidFill>
                  <a:srgbClr val="008C5B"/>
                </a:solidFill>
              </a:rPr>
              <a:t>Reporting - Required</a:t>
            </a:r>
          </a:p>
        </p:txBody>
      </p:sp>
    </p:spTree>
    <p:extLst>
      <p:ext uri="{BB962C8B-B14F-4D97-AF65-F5344CB8AC3E}">
        <p14:creationId xmlns:p14="http://schemas.microsoft.com/office/powerpoint/2010/main" val="226909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3DF30298-8CD1-237C-5F1F-87D919E88ABE}"/>
              </a:ext>
            </a:extLst>
          </p:cNvPr>
          <p:cNvSpPr>
            <a:spLocks noGrp="1"/>
          </p:cNvSpPr>
          <p:nvPr/>
        </p:nvSpPr>
        <p:spPr>
          <a:xfrm>
            <a:off x="342900" y="1371600"/>
            <a:ext cx="11506200" cy="3276600"/>
          </a:xfrm>
          <a:prstGeom prst="rect">
            <a:avLst/>
          </a:prstGeo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600"/>
              </a:spcBef>
              <a:buClr>
                <a:srgbClr val="008C5B"/>
              </a:buClr>
              <a:buFont typeface="Arial" panose="020B0604020202020204" pitchFamily="34" charset="0"/>
              <a:buChar char="•"/>
            </a:pPr>
            <a:r>
              <a:rPr lang="en-US" sz="2400" dirty="0">
                <a:solidFill>
                  <a:schemeClr val="tx1"/>
                </a:solidFill>
                <a:latin typeface="Gotham" panose="02000504050000020004" pitchFamily="2" charset="0"/>
                <a:cs typeface="Segoe UI"/>
              </a:rPr>
              <a:t>Communities received a link on August 1, 2024 to report </a:t>
            </a:r>
            <a:r>
              <a:rPr lang="en-US" sz="2400" dirty="0">
                <a:solidFill>
                  <a:schemeClr val="tx1"/>
                </a:solidFill>
                <a:latin typeface="Gotham Medium" panose="02000604030000020004" pitchFamily="50" charset="0"/>
                <a:cs typeface="Segoe UI"/>
              </a:rPr>
              <a:t>how/if </a:t>
            </a:r>
            <a:r>
              <a:rPr lang="en-US" sz="2400" dirty="0">
                <a:solidFill>
                  <a:schemeClr val="tx1"/>
                </a:solidFill>
                <a:latin typeface="Gotham" panose="02000504050000020004" pitchFamily="2" charset="0"/>
                <a:cs typeface="Segoe UI"/>
              </a:rPr>
              <a:t>they have used opioid settlement funds </a:t>
            </a:r>
            <a:r>
              <a:rPr lang="en-US" sz="2400" dirty="0">
                <a:solidFill>
                  <a:schemeClr val="tx1"/>
                </a:solidFill>
                <a:latin typeface="Gotham Medium" panose="02000604030000020004" pitchFamily="50" charset="0"/>
                <a:cs typeface="Segoe UI"/>
              </a:rPr>
              <a:t>between August 1, 2023, and June 30, 2024</a:t>
            </a:r>
            <a:r>
              <a:rPr lang="en-US" sz="2400" dirty="0">
                <a:solidFill>
                  <a:schemeClr val="tx1"/>
                </a:solidFill>
                <a:latin typeface="Gotham" panose="02000504050000020004" pitchFamily="2" charset="0"/>
                <a:cs typeface="Segoe UI"/>
              </a:rPr>
              <a:t>, including both abatement and unrestricted funds. </a:t>
            </a:r>
          </a:p>
          <a:p>
            <a:pPr marL="973123" lvl="2" indent="-342900" algn="l">
              <a:spcBef>
                <a:spcPts val="600"/>
              </a:spcBef>
              <a:buClr>
                <a:srgbClr val="008C5B"/>
              </a:buClr>
              <a:buFont typeface="Arial" panose="020B0604020202020204" pitchFamily="34" charset="0"/>
              <a:buChar char="•"/>
            </a:pPr>
            <a:r>
              <a:rPr lang="en-US" sz="2000" dirty="0">
                <a:solidFill>
                  <a:schemeClr val="tx1"/>
                </a:solidFill>
                <a:latin typeface="Gotham" panose="02000504050000020004" pitchFamily="2" charset="0"/>
                <a:cs typeface="Segoe UI"/>
              </a:rPr>
              <a:t>Emails will be sent to mayors, clerk treasurers and county auditors using a contact list compiled from 2023 report</a:t>
            </a:r>
          </a:p>
          <a:p>
            <a:pPr marL="973123" lvl="2" indent="-342900" algn="l">
              <a:spcBef>
                <a:spcPts val="600"/>
              </a:spcBef>
              <a:buClr>
                <a:srgbClr val="008C5B"/>
              </a:buClr>
              <a:buFont typeface="Arial" panose="020B0604020202020204" pitchFamily="34" charset="0"/>
              <a:buChar char="•"/>
            </a:pPr>
            <a:r>
              <a:rPr lang="en-US" sz="2000" dirty="0">
                <a:solidFill>
                  <a:schemeClr val="tx1"/>
                </a:solidFill>
                <a:latin typeface="Gotham Medium" panose="02000604030000020004" pitchFamily="50" charset="0"/>
                <a:cs typeface="Segoe UI"/>
              </a:rPr>
              <a:t>To confirm your community’s contact, </a:t>
            </a:r>
            <a:br>
              <a:rPr lang="en-US" sz="2000" dirty="0">
                <a:solidFill>
                  <a:schemeClr val="tx1"/>
                </a:solidFill>
                <a:latin typeface="Gotham Medium" panose="02000604030000020004" pitchFamily="50" charset="0"/>
                <a:cs typeface="Segoe UI"/>
              </a:rPr>
            </a:br>
            <a:r>
              <a:rPr lang="en-US" sz="2000" dirty="0">
                <a:solidFill>
                  <a:schemeClr val="tx1"/>
                </a:solidFill>
                <a:latin typeface="Gotham Medium" panose="02000604030000020004" pitchFamily="50" charset="0"/>
                <a:cs typeface="Segoe UI"/>
              </a:rPr>
              <a:t>email </a:t>
            </a:r>
            <a:r>
              <a:rPr lang="en-US" sz="2000" dirty="0">
                <a:solidFill>
                  <a:schemeClr val="tx1"/>
                </a:solidFill>
                <a:latin typeface="Gotham Medium" panose="02000604030000020004" pitchFamily="50" charset="0"/>
                <a:cs typeface="Segoe UI"/>
                <a:hlinkClick r:id="rId2"/>
              </a:rPr>
              <a:t>INopioidsettlement.us@egis-group.com</a:t>
            </a:r>
            <a:r>
              <a:rPr lang="en-US" sz="2000" dirty="0">
                <a:solidFill>
                  <a:schemeClr val="tx1"/>
                </a:solidFill>
                <a:latin typeface="Gotham Medium" panose="02000604030000020004" pitchFamily="50" charset="0"/>
                <a:cs typeface="Segoe UI"/>
              </a:rPr>
              <a:t>.</a:t>
            </a:r>
          </a:p>
          <a:p>
            <a:pPr marL="58723" indent="-342900" algn="l">
              <a:spcBef>
                <a:spcPts val="1200"/>
              </a:spcBef>
              <a:buClr>
                <a:srgbClr val="008C5B"/>
              </a:buClr>
              <a:buFont typeface="Arial" panose="020B0604020202020204" pitchFamily="34" charset="0"/>
              <a:buChar char="•"/>
            </a:pPr>
            <a:r>
              <a:rPr lang="en-US" sz="2600" dirty="0">
                <a:solidFill>
                  <a:schemeClr val="tx1"/>
                </a:solidFill>
                <a:latin typeface="Gotham Medium" panose="02000604030000020004" pitchFamily="50" charset="0"/>
                <a:cs typeface="Segoe UI"/>
              </a:rPr>
              <a:t>Du</a:t>
            </a:r>
            <a:r>
              <a:rPr lang="en-US" sz="2600" dirty="0">
                <a:latin typeface="Gotham Medium" panose="02000604030000020004" pitchFamily="50" charset="0"/>
                <a:cs typeface="Segoe UI"/>
              </a:rPr>
              <a:t>e</a:t>
            </a:r>
            <a:r>
              <a:rPr lang="en-US" sz="2600" dirty="0">
                <a:solidFill>
                  <a:schemeClr val="tx1"/>
                </a:solidFill>
                <a:latin typeface="Gotham Medium" panose="02000604030000020004" pitchFamily="50" charset="0"/>
                <a:cs typeface="Segoe UI"/>
              </a:rPr>
              <a:t> date </a:t>
            </a:r>
            <a:r>
              <a:rPr lang="en-US" sz="2600" dirty="0">
                <a:latin typeface="Gotham Medium" panose="02000604030000020004" pitchFamily="50" charset="0"/>
                <a:cs typeface="Segoe UI"/>
              </a:rPr>
              <a:t>for submitting your information is </a:t>
            </a:r>
            <a:r>
              <a:rPr lang="en-US" sz="2600" b="1" dirty="0">
                <a:latin typeface="Gotham Medium" panose="02000604030000020004" pitchFamily="50" charset="0"/>
                <a:cs typeface="Segoe UI"/>
              </a:rPr>
              <a:t>Sept. 6, 2024</a:t>
            </a:r>
            <a:r>
              <a:rPr lang="en-US" sz="2600" dirty="0">
                <a:solidFill>
                  <a:schemeClr val="tx1"/>
                </a:solidFill>
                <a:latin typeface="Gotham Medium" panose="02000604030000020004" pitchFamily="50" charset="0"/>
                <a:cs typeface="Segoe UI"/>
              </a:rPr>
              <a:t>. </a:t>
            </a:r>
            <a:endParaRPr lang="en-US" sz="2600" dirty="0">
              <a:solidFill>
                <a:srgbClr val="01426A"/>
              </a:solidFill>
              <a:latin typeface="Gotham Medium" panose="02000604030000020004" pitchFamily="50" charset="0"/>
              <a:cs typeface="Segoe UI"/>
            </a:endParaRPr>
          </a:p>
        </p:txBody>
      </p:sp>
      <p:sp>
        <p:nvSpPr>
          <p:cNvPr id="3" name="Title 1">
            <a:extLst>
              <a:ext uri="{FF2B5EF4-FFF2-40B4-BE49-F238E27FC236}">
                <a16:creationId xmlns:a16="http://schemas.microsoft.com/office/drawing/2014/main" id="{535A7817-CCFE-E73B-A23D-1A5113F7028E}"/>
              </a:ext>
            </a:extLst>
          </p:cNvPr>
          <p:cNvSpPr>
            <a:spLocks noGrp="1"/>
          </p:cNvSpPr>
          <p:nvPr/>
        </p:nvSpPr>
        <p:spPr>
          <a:xfrm>
            <a:off x="914400" y="-76200"/>
            <a:ext cx="10363200" cy="1154113"/>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dirty="0">
                <a:solidFill>
                  <a:srgbClr val="008C5B"/>
                </a:solidFill>
              </a:rPr>
              <a:t>Reporting - Required</a:t>
            </a:r>
          </a:p>
        </p:txBody>
      </p:sp>
    </p:spTree>
    <p:extLst>
      <p:ext uri="{BB962C8B-B14F-4D97-AF65-F5344CB8AC3E}">
        <p14:creationId xmlns:p14="http://schemas.microsoft.com/office/powerpoint/2010/main" val="312907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4C3A-95E4-B914-7BAD-5AA1E62E06CA}"/>
              </a:ext>
            </a:extLst>
          </p:cNvPr>
          <p:cNvSpPr>
            <a:spLocks noGrp="1"/>
          </p:cNvSpPr>
          <p:nvPr/>
        </p:nvSpPr>
        <p:spPr>
          <a:xfrm>
            <a:off x="914400" y="304800"/>
            <a:ext cx="10363200" cy="761999"/>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dirty="0">
                <a:solidFill>
                  <a:srgbClr val="008C5B"/>
                </a:solidFill>
              </a:rPr>
              <a:t>Reporting - Details</a:t>
            </a:r>
          </a:p>
        </p:txBody>
      </p:sp>
      <p:sp>
        <p:nvSpPr>
          <p:cNvPr id="3" name="Subtitle 2">
            <a:extLst>
              <a:ext uri="{FF2B5EF4-FFF2-40B4-BE49-F238E27FC236}">
                <a16:creationId xmlns:a16="http://schemas.microsoft.com/office/drawing/2014/main" id="{3DF30298-8CD1-237C-5F1F-87D919E88ABE}"/>
              </a:ext>
            </a:extLst>
          </p:cNvPr>
          <p:cNvSpPr>
            <a:spLocks noGrp="1"/>
          </p:cNvSpPr>
          <p:nvPr/>
        </p:nvSpPr>
        <p:spPr>
          <a:xfrm>
            <a:off x="342900" y="1371600"/>
            <a:ext cx="11506200" cy="4648199"/>
          </a:xfrm>
          <a:prstGeom prst="rect">
            <a:avLst/>
          </a:prstGeom>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00000"/>
              </a:lnSpc>
              <a:spcBef>
                <a:spcPts val="1800"/>
              </a:spcBef>
              <a:buClr>
                <a:srgbClr val="008C5B"/>
              </a:buClr>
              <a:buFont typeface="Arial" panose="020B0604020202020204" pitchFamily="34" charset="0"/>
              <a:buChar char="•"/>
            </a:pPr>
            <a:r>
              <a:rPr lang="en-US" sz="2400" dirty="0">
                <a:solidFill>
                  <a:schemeClr val="tx1"/>
                </a:solidFill>
                <a:latin typeface="Gotham Medium" panose="02000604030000020004" pitchFamily="50" charset="0"/>
                <a:cs typeface="Segoe UI"/>
              </a:rPr>
              <a:t>Reporting Period:  Any expenditures made between Aug. 1, 2023 and June 30, 2024, </a:t>
            </a:r>
            <a:r>
              <a:rPr lang="en-US" sz="2400" b="1" i="1" dirty="0">
                <a:solidFill>
                  <a:schemeClr val="tx1"/>
                </a:solidFill>
                <a:latin typeface="Gotham Medium" panose="02000604030000020004" pitchFamily="50" charset="0"/>
                <a:cs typeface="Segoe UI"/>
              </a:rPr>
              <a:t>regardless of what year funding was received. </a:t>
            </a:r>
            <a:endParaRPr lang="en-US" sz="2000" b="1" i="1" dirty="0">
              <a:solidFill>
                <a:schemeClr val="tx1"/>
              </a:solidFill>
              <a:latin typeface="Gotham Medium" panose="02000604030000020004" pitchFamily="50" charset="0"/>
              <a:cs typeface="Segoe UI"/>
            </a:endParaRPr>
          </a:p>
          <a:p>
            <a:pPr marL="342900" indent="-342900" algn="l">
              <a:lnSpc>
                <a:spcPct val="100000"/>
              </a:lnSpc>
              <a:spcBef>
                <a:spcPts val="1800"/>
              </a:spcBef>
              <a:buClr>
                <a:srgbClr val="008C5B"/>
              </a:buClr>
              <a:buFont typeface="Arial" panose="020B0604020202020204" pitchFamily="34" charset="0"/>
              <a:buChar char="•"/>
            </a:pPr>
            <a:r>
              <a:rPr lang="en-US" sz="2400" dirty="0">
                <a:solidFill>
                  <a:schemeClr val="tx1"/>
                </a:solidFill>
                <a:latin typeface="Gotham Medium" panose="02000604030000020004" pitchFamily="50" charset="0"/>
                <a:cs typeface="Segoe UI"/>
              </a:rPr>
              <a:t>Report must be completed </a:t>
            </a:r>
            <a:r>
              <a:rPr lang="en-US" sz="2400" u="sng" dirty="0">
                <a:solidFill>
                  <a:schemeClr val="tx1"/>
                </a:solidFill>
                <a:latin typeface="Gotham Medium" panose="02000604030000020004" pitchFamily="50" charset="0"/>
                <a:cs typeface="Segoe UI"/>
              </a:rPr>
              <a:t>even if no funds were expended </a:t>
            </a:r>
            <a:r>
              <a:rPr lang="en-US" sz="2400" dirty="0">
                <a:solidFill>
                  <a:schemeClr val="tx1"/>
                </a:solidFill>
                <a:latin typeface="Gotham Medium" panose="02000604030000020004" pitchFamily="50" charset="0"/>
                <a:cs typeface="Segoe UI"/>
              </a:rPr>
              <a:t>during this time frame.  </a:t>
            </a:r>
            <a:endParaRPr lang="en-US" sz="2000" dirty="0">
              <a:solidFill>
                <a:schemeClr val="tx1"/>
              </a:solidFill>
              <a:latin typeface="Gotham Medium" panose="02000604030000020004" pitchFamily="50" charset="0"/>
              <a:cs typeface="Segoe UI"/>
            </a:endParaRPr>
          </a:p>
          <a:p>
            <a:pPr marL="342900" indent="-342900" algn="l">
              <a:lnSpc>
                <a:spcPct val="100000"/>
              </a:lnSpc>
              <a:spcBef>
                <a:spcPts val="1800"/>
              </a:spcBef>
              <a:buClr>
                <a:srgbClr val="008C5B"/>
              </a:buClr>
              <a:buFont typeface="Arial" panose="020B0604020202020204" pitchFamily="34" charset="0"/>
              <a:buChar char="•"/>
            </a:pPr>
            <a:r>
              <a:rPr lang="en-US" sz="2400" dirty="0">
                <a:solidFill>
                  <a:schemeClr val="tx1"/>
                </a:solidFill>
                <a:latin typeface="Gotham" panose="02000504050000020004" pitchFamily="2" charset="0"/>
                <a:cs typeface="Segoe UI"/>
              </a:rPr>
              <a:t>Questions or requests for assistance for completing report can be sent to: </a:t>
            </a:r>
            <a:r>
              <a:rPr lang="en-US" sz="2400" dirty="0">
                <a:solidFill>
                  <a:schemeClr val="tx2">
                    <a:lumMod val="50000"/>
                    <a:lumOff val="50000"/>
                  </a:schemeClr>
                </a:solidFill>
                <a:latin typeface="Gotham" panose="02000504050000020004" pitchFamily="2" charset="0"/>
                <a:cs typeface="Segoe UI"/>
                <a:hlinkClick r:id="rId2">
                  <a:extLst>
                    <a:ext uri="{A12FA001-AC4F-418D-AE19-62706E023703}">
                      <ahyp:hlinkClr xmlns:ahyp="http://schemas.microsoft.com/office/drawing/2018/hyperlinkcolor" val="tx"/>
                    </a:ext>
                  </a:extLst>
                </a:hlinkClick>
              </a:rPr>
              <a:t>INopioidsettlement.us@egis-group.com</a:t>
            </a:r>
            <a:endParaRPr lang="en-US" sz="2000" dirty="0">
              <a:solidFill>
                <a:schemeClr val="tx1"/>
              </a:solidFill>
              <a:latin typeface="Gotham" panose="02000504050000020004" pitchFamily="2" charset="0"/>
              <a:cs typeface="Segoe UI"/>
            </a:endParaRPr>
          </a:p>
          <a:p>
            <a:pPr marL="342900" indent="-342900" algn="l">
              <a:lnSpc>
                <a:spcPct val="100000"/>
              </a:lnSpc>
              <a:spcBef>
                <a:spcPts val="1800"/>
              </a:spcBef>
              <a:buClr>
                <a:srgbClr val="008C5B"/>
              </a:buClr>
              <a:buFont typeface="Arial" panose="020B0604020202020204" pitchFamily="34" charset="0"/>
              <a:buChar char="•"/>
            </a:pPr>
            <a:r>
              <a:rPr lang="en-US" sz="2400" dirty="0">
                <a:solidFill>
                  <a:schemeClr val="tx1"/>
                </a:solidFill>
                <a:latin typeface="Gotham" panose="02000504050000020004" pitchFamily="2" charset="0"/>
                <a:cs typeface="Segoe UI"/>
              </a:rPr>
              <a:t>Reporting must be completed by</a:t>
            </a:r>
            <a:r>
              <a:rPr lang="en-US" sz="2400" b="1" dirty="0">
                <a:solidFill>
                  <a:schemeClr val="tx1"/>
                </a:solidFill>
                <a:latin typeface="Gotham" panose="02000504050000020004" pitchFamily="2" charset="0"/>
                <a:cs typeface="Segoe UI"/>
              </a:rPr>
              <a:t> </a:t>
            </a:r>
            <a:r>
              <a:rPr lang="en-US" b="1" dirty="0">
                <a:latin typeface="Gotham Medium" panose="02000604030000020004" pitchFamily="50" charset="0"/>
                <a:cs typeface="Segoe UI"/>
              </a:rPr>
              <a:t>Friday</a:t>
            </a:r>
            <a:r>
              <a:rPr lang="en-US" sz="2400" dirty="0">
                <a:solidFill>
                  <a:schemeClr val="tx1"/>
                </a:solidFill>
                <a:latin typeface="Gotham Medium" panose="02000604030000020004" pitchFamily="50" charset="0"/>
                <a:cs typeface="Segoe UI"/>
              </a:rPr>
              <a:t>, </a:t>
            </a:r>
            <a:r>
              <a:rPr lang="en-US" sz="2400" b="1" dirty="0">
                <a:solidFill>
                  <a:schemeClr val="tx1"/>
                </a:solidFill>
                <a:latin typeface="Gotham Medium" panose="02000604030000020004" pitchFamily="50" charset="0"/>
                <a:cs typeface="Segoe UI"/>
              </a:rPr>
              <a:t>Sept. 6, 2024</a:t>
            </a:r>
            <a:r>
              <a:rPr lang="en-US" sz="2400" b="1" dirty="0">
                <a:solidFill>
                  <a:schemeClr val="tx1"/>
                </a:solidFill>
                <a:latin typeface="Gotham" panose="02000504050000020004" pitchFamily="2" charset="0"/>
                <a:cs typeface="Segoe UI"/>
              </a:rPr>
              <a:t>.</a:t>
            </a:r>
          </a:p>
          <a:p>
            <a:pPr algn="l">
              <a:lnSpc>
                <a:spcPct val="100000"/>
              </a:lnSpc>
              <a:spcBef>
                <a:spcPts val="600"/>
              </a:spcBef>
            </a:pPr>
            <a:endParaRPr lang="en-US" sz="2400" dirty="0">
              <a:solidFill>
                <a:schemeClr val="tx1"/>
              </a:solidFill>
              <a:latin typeface="Gotham" panose="02000504050000020004" pitchFamily="2" charset="0"/>
              <a:cs typeface="Segoe UI"/>
            </a:endParaRPr>
          </a:p>
          <a:p>
            <a:pPr marL="973123" lvl="2" indent="-342900">
              <a:spcBef>
                <a:spcPts val="600"/>
              </a:spcBef>
            </a:pPr>
            <a:endParaRPr lang="en-US" sz="2000" dirty="0">
              <a:solidFill>
                <a:srgbClr val="01426A"/>
              </a:solidFill>
              <a:latin typeface="Gotham Medium" panose="02000604030000020004" pitchFamily="50" charset="0"/>
              <a:cs typeface="Segoe UI"/>
            </a:endParaRPr>
          </a:p>
          <a:p>
            <a:endParaRPr lang="en-US" dirty="0"/>
          </a:p>
        </p:txBody>
      </p:sp>
    </p:spTree>
    <p:extLst>
      <p:ext uri="{BB962C8B-B14F-4D97-AF65-F5344CB8AC3E}">
        <p14:creationId xmlns:p14="http://schemas.microsoft.com/office/powerpoint/2010/main" val="1644116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A1B0754-0C64-AC74-FD7D-3A66626A0FF1}"/>
              </a:ext>
            </a:extLst>
          </p:cNvPr>
          <p:cNvSpPr txBox="1">
            <a:spLocks/>
          </p:cNvSpPr>
          <p:nvPr/>
        </p:nvSpPr>
        <p:spPr>
          <a:xfrm>
            <a:off x="609600" y="0"/>
            <a:ext cx="10972800" cy="1143000"/>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rgbClr val="008C5B"/>
                </a:solidFill>
              </a:rPr>
              <a:t>Live Demonstration</a:t>
            </a:r>
          </a:p>
        </p:txBody>
      </p:sp>
      <p:sp>
        <p:nvSpPr>
          <p:cNvPr id="3" name="TextBox 2">
            <a:extLst>
              <a:ext uri="{FF2B5EF4-FFF2-40B4-BE49-F238E27FC236}">
                <a16:creationId xmlns:a16="http://schemas.microsoft.com/office/drawing/2014/main" id="{7B588F25-1935-F6EC-E9EF-C554B2DFABE6}"/>
              </a:ext>
            </a:extLst>
          </p:cNvPr>
          <p:cNvSpPr txBox="1"/>
          <p:nvPr/>
        </p:nvSpPr>
        <p:spPr>
          <a:xfrm>
            <a:off x="2590800" y="3059668"/>
            <a:ext cx="6856524" cy="369332"/>
          </a:xfrm>
          <a:prstGeom prst="rect">
            <a:avLst/>
          </a:prstGeom>
          <a:noFill/>
        </p:spPr>
        <p:txBody>
          <a:bodyPr wrap="square">
            <a:spAutoFit/>
          </a:bodyPr>
          <a:lstStyle/>
          <a:p>
            <a:r>
              <a:rPr lang="en-US" sz="1800" u="sng" dirty="0">
                <a:solidFill>
                  <a:srgbClr val="467886"/>
                </a:solidFill>
                <a:effectLst/>
                <a:latin typeface="Aptos" panose="020B0004020202020204" pitchFamily="34" charset="0"/>
                <a:ea typeface="Aptos" panose="020B0004020202020204" pitchFamily="34" charset="0"/>
                <a:cs typeface="Aptos" panose="020B0004020202020204" pitchFamily="34" charset="0"/>
                <a:hlinkClick r:id="rId2" tooltip="View published site in a new tab"/>
              </a:rPr>
              <a:t>https://sondhisolutions.my.site.com/opioidsettlementreporting/s</a:t>
            </a:r>
            <a:endParaRPr lang="en-US" dirty="0"/>
          </a:p>
        </p:txBody>
      </p:sp>
    </p:spTree>
    <p:extLst>
      <p:ext uri="{BB962C8B-B14F-4D97-AF65-F5344CB8AC3E}">
        <p14:creationId xmlns:p14="http://schemas.microsoft.com/office/powerpoint/2010/main" val="3152554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D4B2-69AA-E3BE-8D53-75BE985D8497}"/>
              </a:ext>
            </a:extLst>
          </p:cNvPr>
          <p:cNvSpPr>
            <a:spLocks noGrp="1"/>
          </p:cNvSpPr>
          <p:nvPr/>
        </p:nvSpPr>
        <p:spPr>
          <a:xfrm>
            <a:off x="1295400" y="228600"/>
            <a:ext cx="9601200" cy="111194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008C5B"/>
                </a:solidFill>
              </a:rPr>
              <a:t>Key Dates </a:t>
            </a:r>
          </a:p>
        </p:txBody>
      </p:sp>
      <p:sp>
        <p:nvSpPr>
          <p:cNvPr id="4" name="TextBox 5">
            <a:extLst>
              <a:ext uri="{FF2B5EF4-FFF2-40B4-BE49-F238E27FC236}">
                <a16:creationId xmlns:a16="http://schemas.microsoft.com/office/drawing/2014/main" id="{9D0BCCC3-9634-B866-9F02-CE1065280B01}"/>
              </a:ext>
            </a:extLst>
          </p:cNvPr>
          <p:cNvSpPr txBox="1"/>
          <p:nvPr/>
        </p:nvSpPr>
        <p:spPr>
          <a:xfrm>
            <a:off x="1352279" y="2209800"/>
            <a:ext cx="9487442" cy="2781300"/>
          </a:xfrm>
          <a:prstGeom prst="rect">
            <a:avLst/>
          </a:prstGeom>
        </p:spPr>
        <p:txBody>
          <a:bodyPr vert="horz" wrap="square"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8C5B"/>
              </a:buClr>
            </a:pPr>
            <a:endParaRPr lang="en-US" sz="2800" dirty="0">
              <a:latin typeface="Franklin Gothic Medium" panose="020B0603020102020204" pitchFamily="34" charset="0"/>
            </a:endParaRPr>
          </a:p>
          <a:p>
            <a:pPr marL="457200" indent="-457200">
              <a:buClr>
                <a:srgbClr val="008C5B"/>
              </a:buClr>
              <a:buFont typeface="Arial" panose="020B0604020202020204" pitchFamily="34" charset="0"/>
              <a:buChar char="•"/>
            </a:pPr>
            <a:r>
              <a:rPr lang="en-US" sz="2800" dirty="0">
                <a:latin typeface="Franklin Gothic Medium" panose="020B0603020102020204" pitchFamily="34" charset="0"/>
              </a:rPr>
              <a:t>Portal Opened : August 1, 2024</a:t>
            </a:r>
          </a:p>
          <a:p>
            <a:pPr>
              <a:buClr>
                <a:srgbClr val="008C5B"/>
              </a:buClr>
            </a:pPr>
            <a:endParaRPr lang="en-US" sz="2800" dirty="0">
              <a:latin typeface="Franklin Gothic Medium" panose="020B0603020102020204" pitchFamily="34" charset="0"/>
            </a:endParaRPr>
          </a:p>
          <a:p>
            <a:pPr marL="457200" indent="-457200">
              <a:buClr>
                <a:srgbClr val="008C5B"/>
              </a:buClr>
              <a:buFont typeface="Arial" panose="020B0604020202020204" pitchFamily="34" charset="0"/>
              <a:buChar char="•"/>
            </a:pPr>
            <a:r>
              <a:rPr lang="en-US" sz="2800" dirty="0">
                <a:latin typeface="Franklin Gothic Medium" panose="020B0603020102020204" pitchFamily="34" charset="0"/>
              </a:rPr>
              <a:t>Reporting Period: August 1, 2023 - June 30, 2024</a:t>
            </a:r>
          </a:p>
          <a:p>
            <a:pPr marL="457200" indent="-457200">
              <a:buClr>
                <a:srgbClr val="008C5B"/>
              </a:buClr>
              <a:buFont typeface="Arial" panose="020B0604020202020204" pitchFamily="34" charset="0"/>
              <a:buChar char="•"/>
            </a:pPr>
            <a:endParaRPr lang="en-US" sz="2800" dirty="0">
              <a:latin typeface="Franklin Gothic Medium" panose="020B0603020102020204" pitchFamily="34" charset="0"/>
            </a:endParaRPr>
          </a:p>
          <a:p>
            <a:pPr marL="457200" indent="-457200">
              <a:buClr>
                <a:srgbClr val="008C5B"/>
              </a:buClr>
              <a:buFont typeface="Arial" panose="020B0604020202020204" pitchFamily="34" charset="0"/>
              <a:buChar char="•"/>
            </a:pPr>
            <a:r>
              <a:rPr lang="en-US" sz="2800" dirty="0">
                <a:latin typeface="Franklin Gothic Medium" panose="020B0603020102020204" pitchFamily="34" charset="0"/>
              </a:rPr>
              <a:t>Deadline to Enter Data: Friday, Sept. 6, 2024</a:t>
            </a:r>
          </a:p>
          <a:p>
            <a:pPr marL="457200" indent="-457200">
              <a:buClr>
                <a:srgbClr val="008C5B"/>
              </a:buClr>
              <a:buFont typeface="Arial" panose="020B0604020202020204" pitchFamily="34" charset="0"/>
              <a:buChar char="•"/>
            </a:pPr>
            <a:endParaRPr lang="en-US" sz="2800" dirty="0">
              <a:latin typeface="Franklin Gothic Medium" panose="020B0603020102020204" pitchFamily="34" charset="0"/>
            </a:endParaRPr>
          </a:p>
          <a:p>
            <a:pPr>
              <a:buClr>
                <a:srgbClr val="008C5B"/>
              </a:buClr>
            </a:pPr>
            <a:r>
              <a:rPr lang="en-US" sz="2800" dirty="0">
                <a:latin typeface="Franklin Gothic Medium" panose="020B0603020102020204" pitchFamily="34" charset="0"/>
              </a:rPr>
              <a:t>                      Questions can be emailed to: </a:t>
            </a:r>
          </a:p>
          <a:p>
            <a:pPr>
              <a:buClr>
                <a:srgbClr val="008C5B"/>
              </a:buClr>
            </a:pPr>
            <a:r>
              <a:rPr lang="en-US" sz="2800" dirty="0">
                <a:latin typeface="Franklin Gothic Medium" panose="020B0603020102020204" pitchFamily="34" charset="0"/>
              </a:rPr>
              <a:t>                </a:t>
            </a:r>
            <a:r>
              <a:rPr lang="en-US" sz="2800" dirty="0">
                <a:latin typeface="Franklin Gothic Medium" panose="020B0603020102020204" pitchFamily="34" charset="0"/>
                <a:hlinkClick r:id="rId2"/>
              </a:rPr>
              <a:t>INopioidsettlement.us@egis-group.com</a:t>
            </a:r>
            <a:endParaRPr lang="en-US" sz="2800" dirty="0">
              <a:latin typeface="Franklin Gothic Medium" panose="020B0603020102020204" pitchFamily="34" charset="0"/>
            </a:endParaRPr>
          </a:p>
          <a:p>
            <a:pPr>
              <a:buClr>
                <a:srgbClr val="008C5B"/>
              </a:buClr>
            </a:pPr>
            <a:endParaRPr lang="en-US" sz="2800" dirty="0">
              <a:latin typeface="Franklin Gothic Medium" panose="020B0603020102020204" pitchFamily="34" charset="0"/>
            </a:endParaRPr>
          </a:p>
          <a:p>
            <a:pPr>
              <a:buClr>
                <a:srgbClr val="008C5B"/>
              </a:buClr>
            </a:pPr>
            <a:endParaRPr lang="en-US" sz="2800" dirty="0">
              <a:latin typeface="Franklin Gothic Medium" panose="020B0603020102020204" pitchFamily="34" charset="0"/>
            </a:endParaRPr>
          </a:p>
          <a:p>
            <a:pPr marL="571500" indent="-571500">
              <a:buFont typeface="Arial" panose="020B0604020202020204" pitchFamily="34" charset="0"/>
              <a:buChar char="•"/>
            </a:pPr>
            <a:endParaRPr lang="en-US" sz="3600" b="0" dirty="0">
              <a:solidFill>
                <a:schemeClr val="tx1"/>
              </a:solidFill>
            </a:endParaRPr>
          </a:p>
        </p:txBody>
      </p:sp>
    </p:spTree>
    <p:extLst>
      <p:ext uri="{BB962C8B-B14F-4D97-AF65-F5344CB8AC3E}">
        <p14:creationId xmlns:p14="http://schemas.microsoft.com/office/powerpoint/2010/main" val="281695174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498490C551CC41A20B7E2B3FADECC9" ma:contentTypeVersion="3" ma:contentTypeDescription="Create a new document." ma:contentTypeScope="" ma:versionID="7ac9a017c0ca31dbc4d12fc73e2c84eb">
  <xsd:schema xmlns:xsd="http://www.w3.org/2001/XMLSchema" xmlns:xs="http://www.w3.org/2001/XMLSchema" xmlns:p="http://schemas.microsoft.com/office/2006/metadata/properties" xmlns:ns1="http://schemas.microsoft.com/sharepoint/v3" targetNamespace="http://schemas.microsoft.com/office/2006/metadata/properties" ma:root="true" ma:fieldsID="3cc0ea3fa8f52873386242d9791a58d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4B8E344-B020-44A0-819E-B6860E61DA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A33BAC-8770-453D-BF5D-A79D3693F79A}">
  <ds:schemaRefs>
    <ds:schemaRef ds:uri="http://schemas.microsoft.com/sharepoint/v3/contenttype/forms"/>
  </ds:schemaRefs>
</ds:datastoreItem>
</file>

<file path=customXml/itemProps3.xml><?xml version="1.0" encoding="utf-8"?>
<ds:datastoreItem xmlns:ds="http://schemas.openxmlformats.org/officeDocument/2006/customXml" ds:itemID="{F9FA2B5A-33BC-49F9-876B-699E3E467060}">
  <ds:schemaRefs>
    <ds:schemaRef ds:uri="http://schemas.microsoft.com/office/2006/metadata/properties"/>
    <ds:schemaRef ds:uri="http://schemas.microsoft.com/sharepoint/v3"/>
    <ds:schemaRef ds:uri="http://purl.org/dc/elements/1.1/"/>
    <ds:schemaRef ds:uri="http://schemas.microsoft.com/office/2006/documentManagement/types"/>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698</TotalTime>
  <Words>479</Words>
  <Application>Microsoft Office PowerPoint</Application>
  <PresentationFormat>Widescreen</PresentationFormat>
  <Paragraphs>58</Paragraphs>
  <Slides>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Aptos</vt:lpstr>
      <vt:lpstr>Arial</vt:lpstr>
      <vt:lpstr>Calibri</vt:lpstr>
      <vt:lpstr>Courier New</vt:lpstr>
      <vt:lpstr>Franklin Gothic Medium</vt:lpstr>
      <vt:lpstr>Gotham</vt:lpstr>
      <vt:lpstr>Gotham Medium</vt:lpstr>
      <vt:lpstr>Custom Design</vt:lpstr>
      <vt:lpstr>1_Custom Design</vt:lpstr>
      <vt:lpstr>IN Opioid Settlement Reporting Tool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PowerPoint presentation</dc:subject>
  <dc:creator>Duke, Amy</dc:creator>
  <cp:keywords>FSSA</cp:keywords>
  <dc:description>Slide show</dc:description>
  <cp:lastModifiedBy>Jessica Orrick</cp:lastModifiedBy>
  <cp:revision>27</cp:revision>
  <dcterms:created xsi:type="dcterms:W3CDTF">2022-11-10T20:17:49Z</dcterms:created>
  <dcterms:modified xsi:type="dcterms:W3CDTF">2024-08-07T19:39:37Z</dcterms:modified>
  <cp:category>Indiana Family and Social Services Administration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0x0101005A498490C551CC41A20B7E2B3FADECC9</vt:lpwstr>
  </property>
  <property fmtid="{D5CDD505-2E9C-101B-9397-08002B2CF9AE}" pid="3" name="Order">
    <vt:r8>900</vt:r8>
  </property>
  <property fmtid="{D5CDD505-2E9C-101B-9397-08002B2CF9AE}" pid="4" name="xd_ProgID">
    <vt:lpwstr/>
  </property>
  <property fmtid="{D5CDD505-2E9C-101B-9397-08002B2CF9AE}" pid="5" name="TemplateUrl">
    <vt:lpwstr/>
  </property>
</Properties>
</file>