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81" r:id="rId3"/>
    <p:sldId id="296" r:id="rId4"/>
    <p:sldId id="282" r:id="rId5"/>
    <p:sldId id="289" r:id="rId6"/>
    <p:sldId id="290" r:id="rId7"/>
    <p:sldId id="285" r:id="rId8"/>
    <p:sldId id="286" r:id="rId9"/>
    <p:sldId id="293" r:id="rId10"/>
    <p:sldId id="294" r:id="rId11"/>
    <p:sldId id="274" r:id="rId12"/>
    <p:sldId id="310" r:id="rId13"/>
    <p:sldId id="295" r:id="rId14"/>
    <p:sldId id="298" r:id="rId15"/>
    <p:sldId id="300" r:id="rId16"/>
    <p:sldId id="287" r:id="rId17"/>
    <p:sldId id="301" r:id="rId18"/>
    <p:sldId id="302" r:id="rId19"/>
    <p:sldId id="305" r:id="rId20"/>
    <p:sldId id="303" r:id="rId21"/>
    <p:sldId id="308" r:id="rId22"/>
    <p:sldId id="309" r:id="rId23"/>
    <p:sldId id="311" r:id="rId24"/>
    <p:sldId id="304"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4D"/>
    <a:srgbClr val="EEF2F4"/>
    <a:srgbClr val="758CB9"/>
    <a:srgbClr val="93A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50D102-864A-4F4C-8249-4EC224D0F54D}" type="datetime1">
              <a:rPr lang="en-US" smtClean="0"/>
              <a:t>8/23/2024</a:t>
            </a:fld>
            <a:endParaRPr lang="en-US"/>
          </a:p>
        </p:txBody>
      </p:sp>
      <p:sp>
        <p:nvSpPr>
          <p:cNvPr id="5" name="Footer Placeholder 4"/>
          <p:cNvSpPr>
            <a:spLocks noGrp="1"/>
          </p:cNvSpPr>
          <p:nvPr>
            <p:ph type="ftr" sz="quarter" idx="11"/>
          </p:nvPr>
        </p:nvSpPr>
        <p:spPr/>
        <p:txBody>
          <a:bodyPr/>
          <a:lstStyle/>
          <a:p>
            <a:r>
              <a:rPr lang="en-US"/>
              <a:t>IC</a:t>
            </a:r>
          </a:p>
        </p:txBody>
      </p:sp>
      <p:sp>
        <p:nvSpPr>
          <p:cNvPr id="6" name="Slide Number Placeholder 5"/>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316367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61123-C3D5-4F74-9307-6443579F0A07}" type="datetime1">
              <a:rPr lang="en-US" smtClean="0"/>
              <a:t>8/23/2024</a:t>
            </a:fld>
            <a:endParaRPr lang="en-US"/>
          </a:p>
        </p:txBody>
      </p:sp>
      <p:sp>
        <p:nvSpPr>
          <p:cNvPr id="6" name="Footer Placeholder 5"/>
          <p:cNvSpPr>
            <a:spLocks noGrp="1"/>
          </p:cNvSpPr>
          <p:nvPr>
            <p:ph type="ftr" sz="quarter" idx="11"/>
          </p:nvPr>
        </p:nvSpPr>
        <p:spPr/>
        <p:txBody>
          <a:bodyPr/>
          <a:lstStyle/>
          <a:p>
            <a:r>
              <a:rPr lang="en-US"/>
              <a:t>IC</a:t>
            </a:r>
          </a:p>
        </p:txBody>
      </p:sp>
      <p:sp>
        <p:nvSpPr>
          <p:cNvPr id="7" name="Slide Number Placeholder 6"/>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156147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DEC-B9FD-4406-BFD4-7F83E71CB118}" type="datetime1">
              <a:rPr lang="en-US" smtClean="0"/>
              <a:t>8/23/2024</a:t>
            </a:fld>
            <a:endParaRPr lang="en-US"/>
          </a:p>
        </p:txBody>
      </p:sp>
      <p:sp>
        <p:nvSpPr>
          <p:cNvPr id="5" name="Footer Placeholder 4"/>
          <p:cNvSpPr>
            <a:spLocks noGrp="1"/>
          </p:cNvSpPr>
          <p:nvPr>
            <p:ph type="ftr" sz="quarter" idx="11"/>
          </p:nvPr>
        </p:nvSpPr>
        <p:spPr/>
        <p:txBody>
          <a:bodyPr/>
          <a:lstStyle/>
          <a:p>
            <a:r>
              <a:rPr lang="en-US"/>
              <a:t>IC</a:t>
            </a:r>
          </a:p>
        </p:txBody>
      </p:sp>
      <p:sp>
        <p:nvSpPr>
          <p:cNvPr id="6" name="Slide Number Placeholder 5"/>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122931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CE4368-2047-4E95-89FD-4245D0E7A360}" type="datetime1">
              <a:rPr lang="en-US" smtClean="0"/>
              <a:t>8/23/2024</a:t>
            </a:fld>
            <a:endParaRPr lang="en-US"/>
          </a:p>
        </p:txBody>
      </p:sp>
      <p:sp>
        <p:nvSpPr>
          <p:cNvPr id="5" name="Footer Placeholder 4"/>
          <p:cNvSpPr>
            <a:spLocks noGrp="1"/>
          </p:cNvSpPr>
          <p:nvPr>
            <p:ph type="ftr" sz="quarter" idx="11"/>
          </p:nvPr>
        </p:nvSpPr>
        <p:spPr/>
        <p:txBody>
          <a:bodyPr/>
          <a:lstStyle/>
          <a:p>
            <a:r>
              <a:rPr lang="en-US"/>
              <a:t>IC</a:t>
            </a:r>
          </a:p>
        </p:txBody>
      </p:sp>
      <p:sp>
        <p:nvSpPr>
          <p:cNvPr id="6" name="Slide Number Placeholder 5"/>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308376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3235986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5539" y="464828"/>
            <a:ext cx="10208260" cy="673729"/>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CC5F8E3-A2BE-4CC6-9E5B-6A50C334C2F5}" type="slidenum">
              <a:rPr lang="en-US" smtClean="0"/>
              <a:t>‹#›</a:t>
            </a:fld>
            <a:endParaRPr lang="en-US"/>
          </a:p>
        </p:txBody>
      </p:sp>
      <p:cxnSp>
        <p:nvCxnSpPr>
          <p:cNvPr id="9" name="Straight Arrow Connector 8">
            <a:extLst>
              <a:ext uri="{FF2B5EF4-FFF2-40B4-BE49-F238E27FC236}">
                <a16:creationId xmlns:a16="http://schemas.microsoft.com/office/drawing/2014/main" id="{B12D0D76-4C2E-4905-8218-D7093E9D1C44}"/>
              </a:ext>
            </a:extLst>
          </p:cNvPr>
          <p:cNvCxnSpPr/>
          <p:nvPr userDrawn="1"/>
        </p:nvCxnSpPr>
        <p:spPr>
          <a:xfrm>
            <a:off x="0" y="1470660"/>
            <a:ext cx="11968480" cy="0"/>
          </a:xfrm>
          <a:prstGeom prst="straightConnector1">
            <a:avLst/>
          </a:prstGeom>
          <a:ln w="76200">
            <a:solidFill>
              <a:srgbClr val="652D9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9410FB2-9159-4CFE-8714-E4434A34D1CA}"/>
              </a:ext>
            </a:extLst>
          </p:cNvPr>
          <p:cNvCxnSpPr>
            <a:cxnSpLocks/>
          </p:cNvCxnSpPr>
          <p:nvPr userDrawn="1"/>
        </p:nvCxnSpPr>
        <p:spPr>
          <a:xfrm>
            <a:off x="0" y="1409700"/>
            <a:ext cx="8503920" cy="0"/>
          </a:xfrm>
          <a:prstGeom prst="straightConnector1">
            <a:avLst/>
          </a:prstGeom>
          <a:ln w="38100">
            <a:solidFill>
              <a:srgbClr val="8DC64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AD9FAEA-8633-4FE2-B0ED-D253F5FDF04F}"/>
              </a:ext>
            </a:extLst>
          </p:cNvPr>
          <p:cNvCxnSpPr/>
          <p:nvPr userDrawn="1"/>
        </p:nvCxnSpPr>
        <p:spPr>
          <a:xfrm>
            <a:off x="0" y="1539240"/>
            <a:ext cx="10820400" cy="0"/>
          </a:xfrm>
          <a:prstGeom prst="straightConnector1">
            <a:avLst/>
          </a:prstGeom>
          <a:ln w="57150">
            <a:solidFill>
              <a:srgbClr val="ED2A7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4DAAF89-3766-4C20-BFBD-E2F4560A5C39}"/>
              </a:ext>
            </a:extLst>
          </p:cNvPr>
          <p:cNvCxnSpPr/>
          <p:nvPr userDrawn="1"/>
        </p:nvCxnSpPr>
        <p:spPr>
          <a:xfrm>
            <a:off x="0" y="1355726"/>
            <a:ext cx="6197600" cy="0"/>
          </a:xfrm>
          <a:prstGeom prst="straightConnector1">
            <a:avLst/>
          </a:prstGeom>
          <a:ln w="76200">
            <a:solidFill>
              <a:srgbClr val="27ADE6"/>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picture containing game&#10;&#10;Description automatically generated">
            <a:extLst>
              <a:ext uri="{FF2B5EF4-FFF2-40B4-BE49-F238E27FC236}">
                <a16:creationId xmlns:a16="http://schemas.microsoft.com/office/drawing/2014/main" id="{9547049C-D68B-48D9-8CF0-44AE75E2B5EC}"/>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ackgroundRemoval t="9662" b="89372" l="4900" r="89978">
                        <a14:foregroundMark x1="49666" y1="55556" x2="49666" y2="55556"/>
                        <a14:foregroundMark x1="5122" y1="57488" x2="5122" y2="57488"/>
                      </a14:backgroundRemoval>
                    </a14:imgEffect>
                  </a14:imgLayer>
                </a14:imgProps>
              </a:ext>
              <a:ext uri="{28A0092B-C50C-407E-A947-70E740481C1C}">
                <a14:useLocalDpi xmlns:a14="http://schemas.microsoft.com/office/drawing/2010/main" val="0"/>
              </a:ext>
            </a:extLst>
          </a:blip>
          <a:srcRect/>
          <a:stretch/>
        </p:blipFill>
        <p:spPr>
          <a:xfrm>
            <a:off x="-71120" y="839468"/>
            <a:ext cx="2225040" cy="769620"/>
          </a:xfrm>
          <a:prstGeom prst="rect">
            <a:avLst/>
          </a:prstGeom>
        </p:spPr>
      </p:pic>
    </p:spTree>
    <p:extLst>
      <p:ext uri="{BB962C8B-B14F-4D97-AF65-F5344CB8AC3E}">
        <p14:creationId xmlns:p14="http://schemas.microsoft.com/office/powerpoint/2010/main" val="3082665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36438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194517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1801093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188191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346328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7C1B-5E58-4378-9D2B-A9C4054B29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87BF81-1ABA-4417-AAA8-7B7FBB551757}"/>
              </a:ext>
            </a:extLst>
          </p:cNvPr>
          <p:cNvSpPr>
            <a:spLocks noGrp="1"/>
          </p:cNvSpPr>
          <p:nvPr>
            <p:ph type="dt" sz="half" idx="10"/>
          </p:nvPr>
        </p:nvSpPr>
        <p:spPr/>
        <p:txBody>
          <a:bodyPr/>
          <a:lstStyle/>
          <a:p>
            <a:fld id="{0FB5A154-C10F-4912-8865-4707E3AF8E44}" type="datetime1">
              <a:rPr lang="en-US" smtClean="0"/>
              <a:t>8/23/2024</a:t>
            </a:fld>
            <a:endParaRPr lang="en-US"/>
          </a:p>
        </p:txBody>
      </p:sp>
      <p:sp>
        <p:nvSpPr>
          <p:cNvPr id="4" name="Footer Placeholder 3">
            <a:extLst>
              <a:ext uri="{FF2B5EF4-FFF2-40B4-BE49-F238E27FC236}">
                <a16:creationId xmlns:a16="http://schemas.microsoft.com/office/drawing/2014/main" id="{084FE9C4-4A86-495D-9DAC-CA5B54AE1DF1}"/>
              </a:ext>
            </a:extLst>
          </p:cNvPr>
          <p:cNvSpPr>
            <a:spLocks noGrp="1"/>
          </p:cNvSpPr>
          <p:nvPr>
            <p:ph type="ftr" sz="quarter" idx="11"/>
          </p:nvPr>
        </p:nvSpPr>
        <p:spPr/>
        <p:txBody>
          <a:bodyPr/>
          <a:lstStyle/>
          <a:p>
            <a:r>
              <a:rPr lang="en-US"/>
              <a:t>IC</a:t>
            </a:r>
          </a:p>
        </p:txBody>
      </p:sp>
      <p:sp>
        <p:nvSpPr>
          <p:cNvPr id="5" name="Slide Number Placeholder 4">
            <a:extLst>
              <a:ext uri="{FF2B5EF4-FFF2-40B4-BE49-F238E27FC236}">
                <a16:creationId xmlns:a16="http://schemas.microsoft.com/office/drawing/2014/main" id="{7FF92F71-132E-45F3-B91C-E977F56AA251}"/>
              </a:ext>
            </a:extLst>
          </p:cNvPr>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4121897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121867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610205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2235974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5A0AB8C-1332-459A-AB0C-CD462F7D904B}" type="datetimeFigureOut">
              <a:rPr lang="en-US" smtClean="0"/>
              <a:t>8/23/2024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CC5F8E3-A2BE-4CC6-9E5B-6A50C334C2F5}" type="slidenum">
              <a:rPr lang="en-US" smtClean="0"/>
              <a:t>‹#›</a:t>
            </a:fld>
            <a:endParaRPr lang="en-US"/>
          </a:p>
        </p:txBody>
      </p:sp>
    </p:spTree>
    <p:extLst>
      <p:ext uri="{BB962C8B-B14F-4D97-AF65-F5344CB8AC3E}">
        <p14:creationId xmlns:p14="http://schemas.microsoft.com/office/powerpoint/2010/main" val="158068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0CAC6C-8DAE-42C3-9C0B-7B5C6776C8F3}"/>
              </a:ext>
            </a:extLst>
          </p:cNvPr>
          <p:cNvSpPr/>
          <p:nvPr userDrawn="1"/>
        </p:nvSpPr>
        <p:spPr>
          <a:xfrm>
            <a:off x="0" y="-204952"/>
            <a:ext cx="12328635" cy="1970690"/>
          </a:xfrm>
          <a:prstGeom prst="rect">
            <a:avLst/>
          </a:prstGeom>
          <a:solidFill>
            <a:srgbClr val="FFE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p:txBody>
          <a:bodyPr/>
          <a:lstStyle>
            <a:lvl1pPr algn="r">
              <a:defRPr b="1"/>
            </a:lvl1pPr>
          </a:lstStyle>
          <a:p>
            <a:r>
              <a:rPr lang="en-US" dirty="0"/>
              <a:t>Where are you in your </a:t>
            </a:r>
            <a:br>
              <a:rPr lang="en-US" dirty="0"/>
            </a:br>
            <a:r>
              <a:rPr lang="en-US" dirty="0"/>
              <a:t>ballot preparation?</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049AF62-CF80-4B5B-96A7-159CA9CC55A6}" type="datetime1">
              <a:rPr lang="en-US" smtClean="0"/>
              <a:t>8/23/2024</a:t>
            </a:fld>
            <a:endParaRPr lang="en-US"/>
          </a:p>
        </p:txBody>
      </p:sp>
      <p:sp>
        <p:nvSpPr>
          <p:cNvPr id="5" name="Footer Placeholder 4"/>
          <p:cNvSpPr>
            <a:spLocks noGrp="1"/>
          </p:cNvSpPr>
          <p:nvPr>
            <p:ph type="ftr" sz="quarter" idx="11"/>
          </p:nvPr>
        </p:nvSpPr>
        <p:spPr/>
        <p:txBody>
          <a:bodyPr/>
          <a:lstStyle/>
          <a:p>
            <a:r>
              <a:rPr lang="en-US"/>
              <a:t>IC</a:t>
            </a:r>
          </a:p>
        </p:txBody>
      </p:sp>
      <p:sp>
        <p:nvSpPr>
          <p:cNvPr id="6" name="Slide Number Placeholder 5"/>
          <p:cNvSpPr>
            <a:spLocks noGrp="1"/>
          </p:cNvSpPr>
          <p:nvPr>
            <p:ph type="sldNum" sz="quarter" idx="12"/>
          </p:nvPr>
        </p:nvSpPr>
        <p:spPr/>
        <p:txBody>
          <a:bodyPr/>
          <a:lstStyle/>
          <a:p>
            <a:fld id="{F3BBDD57-419A-4E51-B923-AD9E2C88899F}" type="slidenum">
              <a:rPr lang="en-US" smtClean="0"/>
              <a:t>‹#›</a:t>
            </a:fld>
            <a:endParaRPr lang="en-US"/>
          </a:p>
        </p:txBody>
      </p:sp>
      <p:pic>
        <p:nvPicPr>
          <p:cNvPr id="9" name="Picture 8">
            <a:extLst>
              <a:ext uri="{FF2B5EF4-FFF2-40B4-BE49-F238E27FC236}">
                <a16:creationId xmlns:a16="http://schemas.microsoft.com/office/drawing/2014/main" id="{72E723D2-7383-4BE6-8A5C-8F1FB80064B9}"/>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ackgroundRemoval t="4945" b="89835" l="10000" r="92500">
                        <a14:foregroundMark x1="44400" y1="4945" x2="44400" y2="4945"/>
                        <a14:foregroundMark x1="92500" y1="48764" x2="92500" y2="48764"/>
                      </a14:backgroundRemoval>
                    </a14:imgEffect>
                  </a14:imgLayer>
                </a14:imgProps>
              </a:ext>
              <a:ext uri="{28A0092B-C50C-407E-A947-70E740481C1C}">
                <a14:useLocalDpi xmlns:a14="http://schemas.microsoft.com/office/drawing/2010/main" val="0"/>
              </a:ext>
            </a:extLst>
          </a:blip>
          <a:srcRect/>
          <a:stretch/>
        </p:blipFill>
        <p:spPr>
          <a:xfrm>
            <a:off x="-1447800" y="-364171"/>
            <a:ext cx="4572000" cy="2495227"/>
          </a:xfrm>
          <a:prstGeom prst="rect">
            <a:avLst/>
          </a:prstGeom>
        </p:spPr>
      </p:pic>
    </p:spTree>
    <p:extLst>
      <p:ext uri="{BB962C8B-B14F-4D97-AF65-F5344CB8AC3E}">
        <p14:creationId xmlns:p14="http://schemas.microsoft.com/office/powerpoint/2010/main" val="409395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68A38-1A75-4004-B08A-7393B1A36EB8}" type="datetime1">
              <a:rPr lang="en-US" smtClean="0"/>
              <a:t>8/23/2024</a:t>
            </a:fld>
            <a:endParaRPr lang="en-US"/>
          </a:p>
        </p:txBody>
      </p:sp>
      <p:sp>
        <p:nvSpPr>
          <p:cNvPr id="5" name="Footer Placeholder 4"/>
          <p:cNvSpPr>
            <a:spLocks noGrp="1"/>
          </p:cNvSpPr>
          <p:nvPr>
            <p:ph type="ftr" sz="quarter" idx="11"/>
          </p:nvPr>
        </p:nvSpPr>
        <p:spPr/>
        <p:txBody>
          <a:bodyPr/>
          <a:lstStyle/>
          <a:p>
            <a:r>
              <a:rPr lang="en-US"/>
              <a:t>IC</a:t>
            </a:r>
          </a:p>
        </p:txBody>
      </p:sp>
      <p:sp>
        <p:nvSpPr>
          <p:cNvPr id="6" name="Slide Number Placeholder 5"/>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371633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5467F1-EF51-441D-ADC8-BECAD11B6BD5}" type="datetime1">
              <a:rPr lang="en-US" smtClean="0"/>
              <a:t>8/23/2024</a:t>
            </a:fld>
            <a:endParaRPr lang="en-US"/>
          </a:p>
        </p:txBody>
      </p:sp>
      <p:sp>
        <p:nvSpPr>
          <p:cNvPr id="6" name="Footer Placeholder 5"/>
          <p:cNvSpPr>
            <a:spLocks noGrp="1"/>
          </p:cNvSpPr>
          <p:nvPr>
            <p:ph type="ftr" sz="quarter" idx="11"/>
          </p:nvPr>
        </p:nvSpPr>
        <p:spPr/>
        <p:txBody>
          <a:bodyPr/>
          <a:lstStyle/>
          <a:p>
            <a:r>
              <a:rPr lang="en-US"/>
              <a:t>IC</a:t>
            </a:r>
          </a:p>
        </p:txBody>
      </p:sp>
      <p:sp>
        <p:nvSpPr>
          <p:cNvPr id="7" name="Slide Number Placeholder 6"/>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245351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BF29D-5DB3-466F-8B5A-3749D23484B3}" type="datetime1">
              <a:rPr lang="en-US" smtClean="0"/>
              <a:t>8/23/2024</a:t>
            </a:fld>
            <a:endParaRPr lang="en-US"/>
          </a:p>
        </p:txBody>
      </p:sp>
      <p:sp>
        <p:nvSpPr>
          <p:cNvPr id="8" name="Footer Placeholder 7"/>
          <p:cNvSpPr>
            <a:spLocks noGrp="1"/>
          </p:cNvSpPr>
          <p:nvPr>
            <p:ph type="ftr" sz="quarter" idx="11"/>
          </p:nvPr>
        </p:nvSpPr>
        <p:spPr/>
        <p:txBody>
          <a:bodyPr/>
          <a:lstStyle/>
          <a:p>
            <a:r>
              <a:rPr lang="en-US"/>
              <a:t>IC</a:t>
            </a:r>
          </a:p>
        </p:txBody>
      </p:sp>
      <p:sp>
        <p:nvSpPr>
          <p:cNvPr id="9" name="Slide Number Placeholder 8"/>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126597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01D2D2-A962-4438-9FBB-CAF5E82B99DD}" type="datetime1">
              <a:rPr lang="en-US" smtClean="0"/>
              <a:t>8/23/2024</a:t>
            </a:fld>
            <a:endParaRPr lang="en-US"/>
          </a:p>
        </p:txBody>
      </p:sp>
      <p:sp>
        <p:nvSpPr>
          <p:cNvPr id="4" name="Footer Placeholder 3"/>
          <p:cNvSpPr>
            <a:spLocks noGrp="1"/>
          </p:cNvSpPr>
          <p:nvPr>
            <p:ph type="ftr" sz="quarter" idx="11"/>
          </p:nvPr>
        </p:nvSpPr>
        <p:spPr/>
        <p:txBody>
          <a:bodyPr/>
          <a:lstStyle/>
          <a:p>
            <a:r>
              <a:rPr lang="en-US"/>
              <a:t>IC</a:t>
            </a:r>
          </a:p>
        </p:txBody>
      </p:sp>
      <p:sp>
        <p:nvSpPr>
          <p:cNvPr id="5" name="Slide Number Placeholder 4"/>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103163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8DC8F-9176-4B7E-B3D2-ACDD9E826A9A}" type="datetime1">
              <a:rPr lang="en-US" smtClean="0"/>
              <a:t>8/23/2024</a:t>
            </a:fld>
            <a:endParaRPr lang="en-US"/>
          </a:p>
        </p:txBody>
      </p:sp>
      <p:sp>
        <p:nvSpPr>
          <p:cNvPr id="3" name="Footer Placeholder 2"/>
          <p:cNvSpPr>
            <a:spLocks noGrp="1"/>
          </p:cNvSpPr>
          <p:nvPr>
            <p:ph type="ftr" sz="quarter" idx="11"/>
          </p:nvPr>
        </p:nvSpPr>
        <p:spPr/>
        <p:txBody>
          <a:bodyPr/>
          <a:lstStyle/>
          <a:p>
            <a:r>
              <a:rPr lang="en-US"/>
              <a:t>IC</a:t>
            </a:r>
          </a:p>
        </p:txBody>
      </p:sp>
      <p:sp>
        <p:nvSpPr>
          <p:cNvPr id="4" name="Slide Number Placeholder 3"/>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103123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520E6D-35B9-4588-AC13-C1949D8D05A2}" type="datetime1">
              <a:rPr lang="en-US" smtClean="0"/>
              <a:t>8/23/2024</a:t>
            </a:fld>
            <a:endParaRPr lang="en-US"/>
          </a:p>
        </p:txBody>
      </p:sp>
      <p:sp>
        <p:nvSpPr>
          <p:cNvPr id="6" name="Footer Placeholder 5"/>
          <p:cNvSpPr>
            <a:spLocks noGrp="1"/>
          </p:cNvSpPr>
          <p:nvPr>
            <p:ph type="ftr" sz="quarter" idx="11"/>
          </p:nvPr>
        </p:nvSpPr>
        <p:spPr/>
        <p:txBody>
          <a:bodyPr/>
          <a:lstStyle/>
          <a:p>
            <a:r>
              <a:rPr lang="en-US"/>
              <a:t>IC</a:t>
            </a:r>
          </a:p>
        </p:txBody>
      </p:sp>
      <p:sp>
        <p:nvSpPr>
          <p:cNvPr id="7" name="Slide Number Placeholder 6"/>
          <p:cNvSpPr>
            <a:spLocks noGrp="1"/>
          </p:cNvSpPr>
          <p:nvPr>
            <p:ph type="sldNum" sz="quarter" idx="12"/>
          </p:nvPr>
        </p:nvSpPr>
        <p:spPr/>
        <p:txBody>
          <a:bodyPr/>
          <a:lstStyle/>
          <a:p>
            <a:fld id="{F3BBDD57-419A-4E51-B923-AD9E2C88899F}" type="slidenum">
              <a:rPr lang="en-US" smtClean="0"/>
              <a:t>‹#›</a:t>
            </a:fld>
            <a:endParaRPr lang="en-US"/>
          </a:p>
        </p:txBody>
      </p:sp>
    </p:spTree>
    <p:extLst>
      <p:ext uri="{BB962C8B-B14F-4D97-AF65-F5344CB8AC3E}">
        <p14:creationId xmlns:p14="http://schemas.microsoft.com/office/powerpoint/2010/main" val="381597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C7BC7-041D-4A23-8E67-9A4CAF712F10}" type="datetime1">
              <a:rPr lang="en-US" smtClean="0"/>
              <a:t>8/23/2024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IC</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BDD57-419A-4E51-B923-AD9E2C88899F}" type="slidenum">
              <a:rPr lang="en-US" smtClean="0"/>
              <a:t>‹#›</a:t>
            </a:fld>
            <a:endParaRPr lang="en-US"/>
          </a:p>
        </p:txBody>
      </p:sp>
    </p:spTree>
    <p:extLst>
      <p:ext uri="{BB962C8B-B14F-4D97-AF65-F5344CB8AC3E}">
        <p14:creationId xmlns:p14="http://schemas.microsoft.com/office/powerpoint/2010/main" val="226992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739120" y="6356352"/>
            <a:ext cx="614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5F8E3-A2BE-4CC6-9E5B-6A50C334C2F5}" type="slidenum">
              <a:rPr lang="en-US" smtClean="0"/>
              <a:t>‹#›</a:t>
            </a:fld>
            <a:endParaRPr lang="en-US" dirty="0"/>
          </a:p>
        </p:txBody>
      </p:sp>
    </p:spTree>
    <p:extLst>
      <p:ext uri="{BB962C8B-B14F-4D97-AF65-F5344CB8AC3E}">
        <p14:creationId xmlns:p14="http://schemas.microsoft.com/office/powerpoint/2010/main" val="9780528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139A63E-8D3B-4040-BAD1-687032D8C0D4}"/>
              </a:ext>
            </a:extLst>
          </p:cNvPr>
          <p:cNvSpPr>
            <a:spLocks noChangeArrowheads="1"/>
          </p:cNvSpPr>
          <p:nvPr/>
        </p:nvSpPr>
        <p:spPr bwMode="auto">
          <a:xfrm>
            <a:off x="8140823" y="1265544"/>
            <a:ext cx="4051177" cy="553998"/>
          </a:xfrm>
          <a:prstGeom prst="rect">
            <a:avLst/>
          </a:prstGeom>
          <a:solidFill>
            <a:srgbClr val="EEF2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defRPr/>
            </a:pPr>
            <a:br>
              <a:rPr lang="en-US" altLang="en-US" sz="1200" dirty="0">
                <a:solidFill>
                  <a:srgbClr val="374957"/>
                </a:solidFill>
                <a:latin typeface="Proxima Nova"/>
              </a:rPr>
            </a:br>
            <a:endParaRPr lang="en-US" altLang="en-US" dirty="0">
              <a:solidFill>
                <a:prstClr val="black"/>
              </a:solidFill>
            </a:endParaRPr>
          </a:p>
        </p:txBody>
      </p:sp>
      <p:sp>
        <p:nvSpPr>
          <p:cNvPr id="6" name="Rectangle 5">
            <a:extLst>
              <a:ext uri="{FF2B5EF4-FFF2-40B4-BE49-F238E27FC236}">
                <a16:creationId xmlns:a16="http://schemas.microsoft.com/office/drawing/2014/main" id="{236B0945-3B67-FE86-933C-8970480C6911}"/>
              </a:ext>
            </a:extLst>
          </p:cNvPr>
          <p:cNvSpPr/>
          <p:nvPr/>
        </p:nvSpPr>
        <p:spPr>
          <a:xfrm>
            <a:off x="-11313" y="4273421"/>
            <a:ext cx="1595535" cy="2583138"/>
          </a:xfrm>
          <a:prstGeom prst="rect">
            <a:avLst/>
          </a:prstGeom>
          <a:solidFill>
            <a:srgbClr val="EE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772"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val="0"/>
              </a:ext>
            </a:extLst>
          </a:blip>
          <a:srcRect r="25000"/>
          <a:stretch/>
        </p:blipFill>
        <p:spPr>
          <a:xfrm>
            <a:off x="1524000" y="0"/>
            <a:ext cx="9144000" cy="6858000"/>
          </a:xfrm>
          <a:prstGeom prst="rect">
            <a:avLst/>
          </a:prstGeom>
        </p:spPr>
      </p:pic>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15622"/>
            <a:ext cx="5534025" cy="6340936"/>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sz="1350">
              <a:solidFill>
                <a:prstClr val="white"/>
              </a:solidFill>
              <a:latin typeface="Calibri" panose="020F0502020204030204"/>
            </a:endParaRPr>
          </a:p>
        </p:txBody>
      </p:sp>
      <p:pic>
        <p:nvPicPr>
          <p:cNvPr id="5" name="Picture 4">
            <a:extLst>
              <a:ext uri="{FF2B5EF4-FFF2-40B4-BE49-F238E27FC236}">
                <a16:creationId xmlns:a16="http://schemas.microsoft.com/office/drawing/2014/main" id="{B7D7D705-977D-4FA1-A431-5D5D0E37919C}"/>
              </a:ext>
            </a:extLst>
          </p:cNvPr>
          <p:cNvPicPr>
            <a:picLocks noChangeAspect="1"/>
          </p:cNvPicPr>
          <p:nvPr/>
        </p:nvPicPr>
        <p:blipFill rotWithShape="1">
          <a:blip r:embed="rId3" cstate="email">
            <a:alphaModFix/>
            <a:extLst>
              <a:ext uri="{28A0092B-C50C-407E-A947-70E740481C1C}">
                <a14:useLocalDpi xmlns:a14="http://schemas.microsoft.com/office/drawing/2010/main" val="0"/>
              </a:ext>
            </a:extLst>
          </a:blip>
          <a:srcRect b="-1"/>
          <a:stretch/>
        </p:blipFill>
        <p:spPr>
          <a:xfrm>
            <a:off x="1523771" y="304800"/>
            <a:ext cx="5534254" cy="6876733"/>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itle 1">
            <a:extLst>
              <a:ext uri="{FF2B5EF4-FFF2-40B4-BE49-F238E27FC236}">
                <a16:creationId xmlns:a16="http://schemas.microsoft.com/office/drawing/2014/main" id="{8827399C-492F-4DE2-B930-DE211A98F69C}"/>
              </a:ext>
            </a:extLst>
          </p:cNvPr>
          <p:cNvSpPr>
            <a:spLocks noGrp="1"/>
          </p:cNvSpPr>
          <p:nvPr>
            <p:ph type="ctrTitle"/>
          </p:nvPr>
        </p:nvSpPr>
        <p:spPr>
          <a:xfrm>
            <a:off x="7299988" y="2311450"/>
            <a:ext cx="4321001" cy="742949"/>
          </a:xfrm>
        </p:spPr>
        <p:txBody>
          <a:bodyPr anchor="t">
            <a:noAutofit/>
          </a:bodyPr>
          <a:lstStyle/>
          <a:p>
            <a:pPr algn="r"/>
            <a:r>
              <a:rPr lang="en-US" sz="4800" b="1" dirty="0">
                <a:solidFill>
                  <a:srgbClr val="000000"/>
                </a:solidFill>
              </a:rPr>
              <a:t>Last Minute Reminders for November General Election</a:t>
            </a:r>
          </a:p>
        </p:txBody>
      </p:sp>
      <p:sp>
        <p:nvSpPr>
          <p:cNvPr id="3" name="Subtitle 2">
            <a:extLst>
              <a:ext uri="{FF2B5EF4-FFF2-40B4-BE49-F238E27FC236}">
                <a16:creationId xmlns:a16="http://schemas.microsoft.com/office/drawing/2014/main" id="{D41C512F-C9F8-4D10-B000-DFCB9E99166A}"/>
              </a:ext>
            </a:extLst>
          </p:cNvPr>
          <p:cNvSpPr>
            <a:spLocks noGrp="1"/>
          </p:cNvSpPr>
          <p:nvPr>
            <p:ph type="subTitle" idx="1"/>
          </p:nvPr>
        </p:nvSpPr>
        <p:spPr>
          <a:xfrm>
            <a:off x="8016721" y="5431164"/>
            <a:ext cx="3604268" cy="426367"/>
          </a:xfrm>
        </p:spPr>
        <p:txBody>
          <a:bodyPr anchor="b">
            <a:noAutofit/>
          </a:bodyPr>
          <a:lstStyle/>
          <a:p>
            <a:pPr algn="r"/>
            <a:r>
              <a:rPr lang="en-US" sz="1600" dirty="0">
                <a:solidFill>
                  <a:srgbClr val="000000"/>
                </a:solidFill>
              </a:rPr>
              <a:t>Angie Nussmeyer, Co-Director</a:t>
            </a:r>
          </a:p>
          <a:p>
            <a:pPr algn="r"/>
            <a:r>
              <a:rPr lang="en-US" sz="1600" dirty="0">
                <a:solidFill>
                  <a:srgbClr val="000000"/>
                </a:solidFill>
              </a:rPr>
              <a:t>2024 Fall Clerk’s Association Meetings</a:t>
            </a:r>
          </a:p>
        </p:txBody>
      </p:sp>
      <p:sp>
        <p:nvSpPr>
          <p:cNvPr id="9" name="Rectangle 8">
            <a:extLst>
              <a:ext uri="{FF2B5EF4-FFF2-40B4-BE49-F238E27FC236}">
                <a16:creationId xmlns:a16="http://schemas.microsoft.com/office/drawing/2014/main" id="{87E8CF25-FD10-4A69-906A-77E1054CBCEA}"/>
              </a:ext>
            </a:extLst>
          </p:cNvPr>
          <p:cNvSpPr/>
          <p:nvPr/>
        </p:nvSpPr>
        <p:spPr>
          <a:xfrm rot="16200000">
            <a:off x="-1204189" y="4028542"/>
            <a:ext cx="5187441" cy="215444"/>
          </a:xfrm>
          <a:prstGeom prst="rect">
            <a:avLst/>
          </a:prstGeom>
        </p:spPr>
        <p:txBody>
          <a:bodyPr wrap="square">
            <a:spAutoFit/>
          </a:bodyPr>
          <a:lstStyle/>
          <a:p>
            <a:pPr defTabSz="457200">
              <a:defRPr/>
            </a:pPr>
            <a:r>
              <a:rPr lang="en-US" sz="800" i="1" dirty="0">
                <a:solidFill>
                  <a:prstClr val="black"/>
                </a:solidFill>
                <a:latin typeface="Calibri" panose="020F0502020204030204"/>
              </a:rPr>
              <a:t>Paper vector created by freepik - www.freepik.com</a:t>
            </a:r>
          </a:p>
        </p:txBody>
      </p:sp>
    </p:spTree>
    <p:extLst>
      <p:ext uri="{BB962C8B-B14F-4D97-AF65-F5344CB8AC3E}">
        <p14:creationId xmlns:p14="http://schemas.microsoft.com/office/powerpoint/2010/main" val="39671024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F47D-D1EF-4BB4-991C-1D4FD6CFCE1A}"/>
              </a:ext>
            </a:extLst>
          </p:cNvPr>
          <p:cNvSpPr>
            <a:spLocks noGrp="1"/>
          </p:cNvSpPr>
          <p:nvPr>
            <p:ph type="title"/>
          </p:nvPr>
        </p:nvSpPr>
        <p:spPr/>
        <p:txBody>
          <a:bodyPr/>
          <a:lstStyle/>
          <a:p>
            <a:r>
              <a:rPr lang="en-US" dirty="0"/>
              <a:t>What if we find an error on the ballot?</a:t>
            </a:r>
          </a:p>
        </p:txBody>
      </p:sp>
      <p:sp>
        <p:nvSpPr>
          <p:cNvPr id="3" name="Content Placeholder 2">
            <a:extLst>
              <a:ext uri="{FF2B5EF4-FFF2-40B4-BE49-F238E27FC236}">
                <a16:creationId xmlns:a16="http://schemas.microsoft.com/office/drawing/2014/main" id="{46C87969-BB2B-4F58-AB17-7B5148808B1A}"/>
              </a:ext>
            </a:extLst>
          </p:cNvPr>
          <p:cNvSpPr>
            <a:spLocks noGrp="1"/>
          </p:cNvSpPr>
          <p:nvPr>
            <p:ph idx="1"/>
          </p:nvPr>
        </p:nvSpPr>
        <p:spPr/>
        <p:txBody>
          <a:bodyPr>
            <a:normAutofit/>
          </a:bodyPr>
          <a:lstStyle/>
          <a:p>
            <a:r>
              <a:rPr lang="en-US" dirty="0"/>
              <a:t>Is there a candidate vacancy after ballots are printed?</a:t>
            </a:r>
          </a:p>
          <a:p>
            <a:pPr lvl="1"/>
            <a:r>
              <a:rPr lang="en-US" dirty="0"/>
              <a:t>CEB MUST re-print ballots to remove person who ceases to be a candidate, except when it is five days or less before Election Day</a:t>
            </a:r>
          </a:p>
          <a:p>
            <a:pPr lvl="2"/>
            <a:r>
              <a:rPr lang="en-US" dirty="0"/>
              <a:t>Include new name of candidate, if party fills the ballot vacancy</a:t>
            </a:r>
          </a:p>
          <a:p>
            <a:pPr lvl="2"/>
            <a:r>
              <a:rPr lang="en-US" dirty="0"/>
              <a:t>Include “no candidate,” if party does not</a:t>
            </a:r>
          </a:p>
          <a:p>
            <a:pPr lvl="1"/>
            <a:r>
              <a:rPr lang="en-US" dirty="0"/>
              <a:t>In final five days before the election, CEB may reprint the ballot but not required to do so</a:t>
            </a:r>
          </a:p>
          <a:p>
            <a:pPr lvl="1"/>
            <a:r>
              <a:rPr lang="en-US" dirty="0"/>
              <a:t>Example: David, the Democratic Dog Catcher candidate, dies on Oct. 1, 2024</a:t>
            </a:r>
          </a:p>
          <a:p>
            <a:pPr lvl="2"/>
            <a:r>
              <a:rPr lang="en-US" dirty="0"/>
              <a:t>Democratic Party has 30-days to fill ballot vacancy under IC 3-13-1</a:t>
            </a:r>
          </a:p>
          <a:p>
            <a:pPr lvl="2"/>
            <a:r>
              <a:rPr lang="en-US" dirty="0"/>
              <a:t>CEB is required to reprint the ballot with the name of the replacement candidate OR, if no candidate selected, must remove David’s name from the ballot OR use “No Candidate” instead</a:t>
            </a:r>
          </a:p>
        </p:txBody>
      </p:sp>
      <p:sp>
        <p:nvSpPr>
          <p:cNvPr id="5" name="Footer Placeholder 4">
            <a:extLst>
              <a:ext uri="{FF2B5EF4-FFF2-40B4-BE49-F238E27FC236}">
                <a16:creationId xmlns:a16="http://schemas.microsoft.com/office/drawing/2014/main" id="{07F61B56-732A-41F7-8590-E8E927F53BB2}"/>
              </a:ext>
            </a:extLst>
          </p:cNvPr>
          <p:cNvSpPr>
            <a:spLocks noGrp="1"/>
          </p:cNvSpPr>
          <p:nvPr>
            <p:ph type="ftr" sz="quarter" idx="11"/>
          </p:nvPr>
        </p:nvSpPr>
        <p:spPr>
          <a:xfrm>
            <a:off x="7239000" y="6176963"/>
            <a:ext cx="4114800" cy="365125"/>
          </a:xfrm>
        </p:spPr>
        <p:txBody>
          <a:bodyPr/>
          <a:lstStyle/>
          <a:p>
            <a:pPr algn="r" defTabSz="457200">
              <a:defRPr/>
            </a:pPr>
            <a:r>
              <a:rPr lang="en-US" sz="1000" dirty="0">
                <a:solidFill>
                  <a:schemeClr val="tx1"/>
                </a:solidFill>
                <a:latin typeface="Calibri" panose="020F0502020204030204"/>
              </a:rPr>
              <a:t>IC 3-11-3-29.5</a:t>
            </a:r>
          </a:p>
        </p:txBody>
      </p:sp>
    </p:spTree>
    <p:extLst>
      <p:ext uri="{BB962C8B-B14F-4D97-AF65-F5344CB8AC3E}">
        <p14:creationId xmlns:p14="http://schemas.microsoft.com/office/powerpoint/2010/main" val="331272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F47D-D1EF-4BB4-991C-1D4FD6CFCE1A}"/>
              </a:ext>
            </a:extLst>
          </p:cNvPr>
          <p:cNvSpPr>
            <a:spLocks noGrp="1"/>
          </p:cNvSpPr>
          <p:nvPr>
            <p:ph type="title"/>
          </p:nvPr>
        </p:nvSpPr>
        <p:spPr/>
        <p:txBody>
          <a:bodyPr/>
          <a:lstStyle/>
          <a:p>
            <a:r>
              <a:rPr lang="en-US" dirty="0"/>
              <a:t>What if we find an error on the ballot?</a:t>
            </a:r>
          </a:p>
        </p:txBody>
      </p:sp>
      <p:sp>
        <p:nvSpPr>
          <p:cNvPr id="3" name="Content Placeholder 2">
            <a:extLst>
              <a:ext uri="{FF2B5EF4-FFF2-40B4-BE49-F238E27FC236}">
                <a16:creationId xmlns:a16="http://schemas.microsoft.com/office/drawing/2014/main" id="{46C87969-BB2B-4F58-AB17-7B5148808B1A}"/>
              </a:ext>
            </a:extLst>
          </p:cNvPr>
          <p:cNvSpPr>
            <a:spLocks noGrp="1"/>
          </p:cNvSpPr>
          <p:nvPr>
            <p:ph idx="1"/>
          </p:nvPr>
        </p:nvSpPr>
        <p:spPr/>
        <p:txBody>
          <a:bodyPr>
            <a:normAutofit/>
          </a:bodyPr>
          <a:lstStyle/>
          <a:p>
            <a:r>
              <a:rPr lang="en-US" dirty="0"/>
              <a:t>Was an error discovered on the ballot?</a:t>
            </a:r>
          </a:p>
          <a:p>
            <a:pPr lvl="1"/>
            <a:r>
              <a:rPr lang="en-US" dirty="0"/>
              <a:t>CEB can meet and decide to reprint the ballot to correct the error OR</a:t>
            </a:r>
          </a:p>
          <a:p>
            <a:pPr lvl="1"/>
            <a:r>
              <a:rPr lang="en-US" dirty="0"/>
              <a:t>CEB can hold a hearing to determine whether error will cause confusion to voters:</a:t>
            </a:r>
          </a:p>
          <a:p>
            <a:pPr lvl="2"/>
            <a:r>
              <a:rPr lang="en-US" dirty="0"/>
              <a:t>If CEB finds the error will NOT create confusion…</a:t>
            </a:r>
          </a:p>
          <a:p>
            <a:pPr lvl="3"/>
            <a:r>
              <a:rPr lang="en-US" dirty="0"/>
              <a:t>If NO voter files an objection before the hearing is over, then ballot does not need to be re-printed</a:t>
            </a:r>
          </a:p>
          <a:p>
            <a:pPr lvl="3"/>
            <a:r>
              <a:rPr lang="en-US" dirty="0"/>
              <a:t>If voter files an objection before the hearing is over, then ballot MUST be re-printed</a:t>
            </a:r>
          </a:p>
          <a:p>
            <a:pPr lvl="2"/>
            <a:r>
              <a:rPr lang="en-US" dirty="0"/>
              <a:t>If CEB finds the error WILL create confusion, the ballot is re-printed</a:t>
            </a:r>
          </a:p>
          <a:p>
            <a:pPr lvl="2"/>
            <a:endParaRPr lang="en-US" dirty="0"/>
          </a:p>
          <a:p>
            <a:pPr marL="0" indent="0">
              <a:buNone/>
            </a:pPr>
            <a:r>
              <a:rPr lang="en-US" i="1" dirty="0"/>
              <a:t>Absentee voters can request a replacement ballot using the ABS-5 form</a:t>
            </a:r>
          </a:p>
        </p:txBody>
      </p:sp>
      <p:sp>
        <p:nvSpPr>
          <p:cNvPr id="5" name="Footer Placeholder 4">
            <a:extLst>
              <a:ext uri="{FF2B5EF4-FFF2-40B4-BE49-F238E27FC236}">
                <a16:creationId xmlns:a16="http://schemas.microsoft.com/office/drawing/2014/main" id="{07F61B56-732A-41F7-8590-E8E927F53BB2}"/>
              </a:ext>
            </a:extLst>
          </p:cNvPr>
          <p:cNvSpPr>
            <a:spLocks noGrp="1"/>
          </p:cNvSpPr>
          <p:nvPr>
            <p:ph type="ftr" sz="quarter" idx="11"/>
          </p:nvPr>
        </p:nvSpPr>
        <p:spPr>
          <a:xfrm>
            <a:off x="7239000" y="6176963"/>
            <a:ext cx="4114800" cy="365125"/>
          </a:xfrm>
        </p:spPr>
        <p:txBody>
          <a:bodyPr/>
          <a:lstStyle/>
          <a:p>
            <a:pPr algn="r" defTabSz="457200">
              <a:defRPr/>
            </a:pPr>
            <a:r>
              <a:rPr lang="en-US" sz="1000" dirty="0">
                <a:solidFill>
                  <a:schemeClr val="tx1"/>
                </a:solidFill>
                <a:latin typeface="Calibri" panose="020F0502020204030204"/>
              </a:rPr>
              <a:t>IC 3-11-2-16 | IC 3-11-3-29.5 | IC 3-12-1-14 | IC 3-12-1-15 | IC 3-12-1-16</a:t>
            </a:r>
          </a:p>
        </p:txBody>
      </p:sp>
    </p:spTree>
    <p:extLst>
      <p:ext uri="{BB962C8B-B14F-4D97-AF65-F5344CB8AC3E}">
        <p14:creationId xmlns:p14="http://schemas.microsoft.com/office/powerpoint/2010/main" val="1661615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47EEE0-42D3-0EB1-DF6B-06F18E6496C6}"/>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C6DD9DB-BE4B-7FA6-A72F-E7464D7B2E89}"/>
              </a:ext>
            </a:extLst>
          </p:cNvPr>
          <p:cNvSpPr/>
          <p:nvPr/>
        </p:nvSpPr>
        <p:spPr>
          <a:xfrm>
            <a:off x="838200" y="587829"/>
            <a:ext cx="10629122" cy="56171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AE5349E-AAE6-81D0-84DF-A6C526247DA3}"/>
              </a:ext>
            </a:extLst>
          </p:cNvPr>
          <p:cNvSpPr>
            <a:spLocks noGrp="1"/>
          </p:cNvSpPr>
          <p:nvPr>
            <p:ph type="ftr" sz="quarter" idx="11"/>
          </p:nvPr>
        </p:nvSpPr>
        <p:spPr>
          <a:xfrm>
            <a:off x="838200" y="6283747"/>
            <a:ext cx="4114800" cy="365125"/>
          </a:xfrm>
        </p:spPr>
        <p:txBody>
          <a:bodyPr/>
          <a:lstStyle/>
          <a:p>
            <a:pPr algn="l"/>
            <a:r>
              <a:rPr lang="en-US" sz="1000" dirty="0">
                <a:solidFill>
                  <a:schemeClr val="tx1"/>
                </a:solidFill>
              </a:rPr>
              <a:t>IC 3-11-18.1-15 | IC 3-11-8-3.1 | IC 3-11-8-3.2</a:t>
            </a:r>
          </a:p>
        </p:txBody>
      </p:sp>
      <p:sp>
        <p:nvSpPr>
          <p:cNvPr id="7" name="Content Placeholder 2">
            <a:extLst>
              <a:ext uri="{FF2B5EF4-FFF2-40B4-BE49-F238E27FC236}">
                <a16:creationId xmlns:a16="http://schemas.microsoft.com/office/drawing/2014/main" id="{8A8597A6-2C57-9F0F-F3B0-FBEC270CCA4C}"/>
              </a:ext>
            </a:extLst>
          </p:cNvPr>
          <p:cNvSpPr txBox="1">
            <a:spLocks/>
          </p:cNvSpPr>
          <p:nvPr/>
        </p:nvSpPr>
        <p:spPr>
          <a:xfrm>
            <a:off x="1156996" y="942392"/>
            <a:ext cx="10495384" cy="52345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t>VOTING LOCATION REMINDERS</a:t>
            </a:r>
          </a:p>
          <a:p>
            <a:r>
              <a:rPr lang="en-US" dirty="0"/>
              <a:t>Vote Center Counties</a:t>
            </a:r>
          </a:p>
          <a:p>
            <a:pPr lvl="1"/>
            <a:r>
              <a:rPr lang="en-US" dirty="0"/>
              <a:t>Vote Center plan can be amended at any time</a:t>
            </a:r>
          </a:p>
          <a:p>
            <a:pPr lvl="2"/>
            <a:r>
              <a:rPr lang="en-US" dirty="0"/>
              <a:t>Requires unanimous vote of county election board</a:t>
            </a:r>
          </a:p>
          <a:p>
            <a:pPr lvl="2"/>
            <a:r>
              <a:rPr lang="en-US" dirty="0"/>
              <a:t>NEW! Vote center plan &amp; amendments can now be filed by email</a:t>
            </a:r>
          </a:p>
          <a:p>
            <a:r>
              <a:rPr lang="en-US" dirty="0"/>
              <a:t>Non-Vote Center Counties</a:t>
            </a:r>
          </a:p>
          <a:p>
            <a:pPr lvl="1"/>
            <a:r>
              <a:rPr lang="en-US" dirty="0"/>
              <a:t>County Commissioners must file any changes to locations </a:t>
            </a:r>
            <a:br>
              <a:rPr lang="en-US" dirty="0"/>
            </a:br>
            <a:r>
              <a:rPr lang="en-US" dirty="0"/>
              <a:t>with CEB not later than 29-days before the election</a:t>
            </a:r>
          </a:p>
          <a:p>
            <a:pPr lvl="1"/>
            <a:r>
              <a:rPr lang="en-US" dirty="0"/>
              <a:t>Emergency Provisions</a:t>
            </a:r>
          </a:p>
          <a:p>
            <a:pPr lvl="2"/>
            <a:r>
              <a:rPr lang="en-US" dirty="0"/>
              <a:t>CEB can change a location in final two days before election IF </a:t>
            </a:r>
            <a:br>
              <a:rPr lang="en-US" dirty="0"/>
            </a:br>
            <a:r>
              <a:rPr lang="en-US" dirty="0"/>
              <a:t>an emergency warrants it</a:t>
            </a:r>
          </a:p>
          <a:p>
            <a:pPr lvl="2"/>
            <a:endParaRPr lang="en-US" dirty="0"/>
          </a:p>
        </p:txBody>
      </p:sp>
      <p:pic>
        <p:nvPicPr>
          <p:cNvPr id="13" name="Picture 12" descr="A blue megaphone with a white background&#10;&#10;Description automatically generated">
            <a:extLst>
              <a:ext uri="{FF2B5EF4-FFF2-40B4-BE49-F238E27FC236}">
                <a16:creationId xmlns:a16="http://schemas.microsoft.com/office/drawing/2014/main" id="{6DB525BF-3350-D587-2B8C-7AD47457AD7F}"/>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82001" flipH="1">
            <a:off x="8493684" y="3335509"/>
            <a:ext cx="3538994" cy="3538994"/>
          </a:xfrm>
          <a:prstGeom prst="rect">
            <a:avLst/>
          </a:prstGeom>
        </p:spPr>
      </p:pic>
    </p:spTree>
    <p:extLst>
      <p:ext uri="{BB962C8B-B14F-4D97-AF65-F5344CB8AC3E}">
        <p14:creationId xmlns:p14="http://schemas.microsoft.com/office/powerpoint/2010/main" val="418206984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47EEE0-42D3-0EB1-DF6B-06F18E6496C6}"/>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C6DD9DB-BE4B-7FA6-A72F-E7464D7B2E89}"/>
              </a:ext>
            </a:extLst>
          </p:cNvPr>
          <p:cNvSpPr/>
          <p:nvPr/>
        </p:nvSpPr>
        <p:spPr>
          <a:xfrm>
            <a:off x="838200" y="587829"/>
            <a:ext cx="10629122" cy="561712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AE5349E-AAE6-81D0-84DF-A6C526247DA3}"/>
              </a:ext>
            </a:extLst>
          </p:cNvPr>
          <p:cNvSpPr>
            <a:spLocks noGrp="1"/>
          </p:cNvSpPr>
          <p:nvPr>
            <p:ph type="ftr" sz="quarter" idx="11"/>
          </p:nvPr>
        </p:nvSpPr>
        <p:spPr>
          <a:xfrm>
            <a:off x="838199" y="6283747"/>
            <a:ext cx="4950041" cy="365125"/>
          </a:xfrm>
        </p:spPr>
        <p:txBody>
          <a:bodyPr/>
          <a:lstStyle/>
          <a:p>
            <a:pPr algn="l"/>
            <a:r>
              <a:rPr lang="en-US" sz="1000" dirty="0">
                <a:solidFill>
                  <a:schemeClr val="tx1"/>
                </a:solidFill>
              </a:rPr>
              <a:t>IC 3-10-2-2 | IC 3-10-3-1 | IC 5-3-1-2 | IC 3-11-8-3.2 | IC 3-11-18.1-9 | IC 5-3-1-4</a:t>
            </a:r>
          </a:p>
        </p:txBody>
      </p:sp>
      <p:sp>
        <p:nvSpPr>
          <p:cNvPr id="7" name="Content Placeholder 2">
            <a:extLst>
              <a:ext uri="{FF2B5EF4-FFF2-40B4-BE49-F238E27FC236}">
                <a16:creationId xmlns:a16="http://schemas.microsoft.com/office/drawing/2014/main" id="{8A8597A6-2C57-9F0F-F3B0-FBEC270CCA4C}"/>
              </a:ext>
            </a:extLst>
          </p:cNvPr>
          <p:cNvSpPr txBox="1">
            <a:spLocks/>
          </p:cNvSpPr>
          <p:nvPr/>
        </p:nvSpPr>
        <p:spPr>
          <a:xfrm>
            <a:off x="970384" y="942392"/>
            <a:ext cx="10383416" cy="52345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t>NOTICE OF ELECTION/POLLING LOCATIONS</a:t>
            </a:r>
          </a:p>
          <a:p>
            <a:r>
              <a:rPr lang="en-US" dirty="0"/>
              <a:t>Notice of Election (CAN 39)</a:t>
            </a:r>
          </a:p>
          <a:p>
            <a:pPr lvl="1"/>
            <a:r>
              <a:rPr lang="en-US" dirty="0"/>
              <a:t>Can generate using SVRS (Reports Library)</a:t>
            </a:r>
          </a:p>
          <a:p>
            <a:pPr lvl="1"/>
            <a:r>
              <a:rPr lang="en-US" dirty="0"/>
              <a:t>List of all </a:t>
            </a:r>
            <a:r>
              <a:rPr lang="en-US" u="sng" dirty="0"/>
              <a:t>offices</a:t>
            </a:r>
            <a:r>
              <a:rPr lang="en-US" dirty="0"/>
              <a:t> on the November ballot</a:t>
            </a:r>
          </a:p>
          <a:p>
            <a:pPr lvl="2"/>
            <a:r>
              <a:rPr lang="en-US" dirty="0"/>
              <a:t>Not required to include names/addresses of candidates</a:t>
            </a:r>
          </a:p>
          <a:p>
            <a:pPr lvl="1"/>
            <a:r>
              <a:rPr lang="en-US" dirty="0"/>
              <a:t>List all public questions, including statewide and judicial retention</a:t>
            </a:r>
          </a:p>
          <a:p>
            <a:pPr lvl="1"/>
            <a:r>
              <a:rPr lang="en-US" dirty="0"/>
              <a:t>List all early voting locations, dates &amp; times</a:t>
            </a:r>
          </a:p>
          <a:p>
            <a:pPr lvl="1"/>
            <a:r>
              <a:rPr lang="en-US" dirty="0"/>
              <a:t>Deadline to publish in newspaper: October 15, 2024</a:t>
            </a:r>
          </a:p>
          <a:p>
            <a:r>
              <a:rPr lang="en-US" dirty="0"/>
              <a:t>Election Day Polling Location List</a:t>
            </a:r>
          </a:p>
          <a:p>
            <a:pPr lvl="1"/>
            <a:r>
              <a:rPr lang="en-US" dirty="0"/>
              <a:t>No state form</a:t>
            </a:r>
          </a:p>
          <a:p>
            <a:pPr lvl="1"/>
            <a:r>
              <a:rPr lang="en-US" dirty="0"/>
              <a:t>Deadline to publish in newspaper: October 15, 2024</a:t>
            </a:r>
          </a:p>
          <a:p>
            <a:pPr lvl="2"/>
            <a:endParaRPr lang="en-US" dirty="0"/>
          </a:p>
        </p:txBody>
      </p:sp>
      <p:pic>
        <p:nvPicPr>
          <p:cNvPr id="13" name="Picture 12" descr="A blue megaphone with a white background&#10;&#10;Description automatically generated">
            <a:extLst>
              <a:ext uri="{FF2B5EF4-FFF2-40B4-BE49-F238E27FC236}">
                <a16:creationId xmlns:a16="http://schemas.microsoft.com/office/drawing/2014/main" id="{6DB525BF-3350-D587-2B8C-7AD47457AD7F}"/>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82001" flipH="1">
            <a:off x="8512346" y="3517977"/>
            <a:ext cx="3538994" cy="3538994"/>
          </a:xfrm>
          <a:prstGeom prst="rect">
            <a:avLst/>
          </a:prstGeom>
        </p:spPr>
      </p:pic>
    </p:spTree>
    <p:extLst>
      <p:ext uri="{BB962C8B-B14F-4D97-AF65-F5344CB8AC3E}">
        <p14:creationId xmlns:p14="http://schemas.microsoft.com/office/powerpoint/2010/main" val="29111406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E0956-BD32-59C1-B0AD-4472EBC907C7}"/>
              </a:ext>
            </a:extLst>
          </p:cNvPr>
          <p:cNvSpPr/>
          <p:nvPr/>
        </p:nvSpPr>
        <p:spPr>
          <a:xfrm>
            <a:off x="0" y="0"/>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6F6EE-E92E-4662-A11A-1FA360EFD27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BCA108-BD13-4488-AE6C-7F5D21ACB91D}"/>
              </a:ext>
            </a:extLst>
          </p:cNvPr>
          <p:cNvSpPr>
            <a:spLocks noGrp="1"/>
          </p:cNvSpPr>
          <p:nvPr>
            <p:ph type="subTitle" idx="1"/>
          </p:nvPr>
        </p:nvSpPr>
        <p:spPr/>
        <p:txBody>
          <a:bodyPr/>
          <a:lstStyle/>
          <a:p>
            <a:endParaRPr lang="en-US"/>
          </a:p>
        </p:txBody>
      </p:sp>
      <p:pic>
        <p:nvPicPr>
          <p:cNvPr id="5" name="Picture 4" descr="A picture containing game&#10;&#10;Description automatically generated">
            <a:extLst>
              <a:ext uri="{FF2B5EF4-FFF2-40B4-BE49-F238E27FC236}">
                <a16:creationId xmlns:a16="http://schemas.microsoft.com/office/drawing/2014/main" id="{62CB959A-C503-4181-A19F-2AD3A4B2DA5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76298" y="0"/>
            <a:ext cx="10237915" cy="6858000"/>
          </a:xfrm>
          <a:prstGeom prst="rect">
            <a:avLst/>
          </a:prstGeom>
        </p:spPr>
      </p:pic>
      <p:sp>
        <p:nvSpPr>
          <p:cNvPr id="6" name="Rectangle 5">
            <a:extLst>
              <a:ext uri="{FF2B5EF4-FFF2-40B4-BE49-F238E27FC236}">
                <a16:creationId xmlns:a16="http://schemas.microsoft.com/office/drawing/2014/main" id="{B8753EC9-702B-49FA-B093-8CAD9AE2619C}"/>
              </a:ext>
            </a:extLst>
          </p:cNvPr>
          <p:cNvSpPr/>
          <p:nvPr/>
        </p:nvSpPr>
        <p:spPr>
          <a:xfrm>
            <a:off x="4863177" y="2383127"/>
            <a:ext cx="2863273" cy="22536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00A99F"/>
                </a:solidFill>
                <a:latin typeface="Daytona" panose="020B0604020202020204" pitchFamily="34" charset="0"/>
              </a:rPr>
              <a:t>QUESTION:</a:t>
            </a:r>
          </a:p>
        </p:txBody>
      </p:sp>
      <p:sp>
        <p:nvSpPr>
          <p:cNvPr id="7" name="Rectangle 6">
            <a:extLst>
              <a:ext uri="{FF2B5EF4-FFF2-40B4-BE49-F238E27FC236}">
                <a16:creationId xmlns:a16="http://schemas.microsoft.com/office/drawing/2014/main" id="{F2AF34BB-DF36-4DB6-BEE2-E53D7A1A08C2}"/>
              </a:ext>
            </a:extLst>
          </p:cNvPr>
          <p:cNvSpPr/>
          <p:nvPr/>
        </p:nvSpPr>
        <p:spPr>
          <a:xfrm rot="16200000">
            <a:off x="8458204" y="3896108"/>
            <a:ext cx="5144517" cy="215444"/>
          </a:xfrm>
          <a:prstGeom prst="rect">
            <a:avLst/>
          </a:prstGeom>
        </p:spPr>
        <p:txBody>
          <a:bodyPr wrap="square">
            <a:spAutoFit/>
          </a:bodyPr>
          <a:lstStyle/>
          <a:p>
            <a:pPr defTabSz="457200"/>
            <a:r>
              <a:rPr lang="en-US" sz="800" i="1" dirty="0">
                <a:solidFill>
                  <a:prstClr val="black"/>
                </a:solidFill>
                <a:latin typeface="Calibri" panose="020F0502020204030204"/>
              </a:rPr>
              <a:t>Arrow vector created by </a:t>
            </a:r>
            <a:r>
              <a:rPr lang="en-US" sz="800" i="1" dirty="0" err="1">
                <a:solidFill>
                  <a:prstClr val="black"/>
                </a:solidFill>
                <a:latin typeface="Calibri" panose="020F0502020204030204"/>
              </a:rPr>
              <a:t>starline</a:t>
            </a:r>
            <a:r>
              <a:rPr lang="en-US" sz="800" i="1" dirty="0">
                <a:solidFill>
                  <a:prstClr val="black"/>
                </a:solidFill>
                <a:latin typeface="Calibri" panose="020F0502020204030204"/>
              </a:rPr>
              <a:t> - www.freepik.com</a:t>
            </a:r>
          </a:p>
        </p:txBody>
      </p:sp>
      <p:sp>
        <p:nvSpPr>
          <p:cNvPr id="8" name="Rectangle 7">
            <a:extLst>
              <a:ext uri="{FF2B5EF4-FFF2-40B4-BE49-F238E27FC236}">
                <a16:creationId xmlns:a16="http://schemas.microsoft.com/office/drawing/2014/main" id="{6519C68F-472B-44DE-8660-B8D8CD2EBDBF}"/>
              </a:ext>
            </a:extLst>
          </p:cNvPr>
          <p:cNvSpPr/>
          <p:nvPr/>
        </p:nvSpPr>
        <p:spPr>
          <a:xfrm>
            <a:off x="4673366" y="1703258"/>
            <a:ext cx="3173679" cy="33352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srgbClr val="00A99F"/>
                </a:solidFill>
                <a:latin typeface="Posterama" panose="020B0502040204020203" pitchFamily="34" charset="0"/>
                <a:cs typeface="Posterama" panose="020B0502040204020203" pitchFamily="34" charset="0"/>
              </a:rPr>
              <a:t>CAN THE PUBLIC VIEW CENTRAL COUNT? CANVASSING?</a:t>
            </a:r>
          </a:p>
        </p:txBody>
      </p:sp>
    </p:spTree>
    <p:extLst>
      <p:ext uri="{BB962C8B-B14F-4D97-AF65-F5344CB8AC3E}">
        <p14:creationId xmlns:p14="http://schemas.microsoft.com/office/powerpoint/2010/main" val="331955123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2F3B2-7284-B737-4F88-1A7579D558BD}"/>
              </a:ext>
            </a:extLst>
          </p:cNvPr>
          <p:cNvSpPr/>
          <p:nvPr/>
        </p:nvSpPr>
        <p:spPr>
          <a:xfrm>
            <a:off x="0" y="0"/>
            <a:ext cx="12192000" cy="169069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FF072-BD2D-42E5-884E-7FA63E144302}"/>
              </a:ext>
            </a:extLst>
          </p:cNvPr>
          <p:cNvSpPr>
            <a:spLocks noGrp="1"/>
          </p:cNvSpPr>
          <p:nvPr>
            <p:ph type="title"/>
          </p:nvPr>
        </p:nvSpPr>
        <p:spPr>
          <a:xfrm>
            <a:off x="838200" y="299813"/>
            <a:ext cx="10515600" cy="1325563"/>
          </a:xfrm>
        </p:spPr>
        <p:txBody>
          <a:bodyPr>
            <a:normAutofit/>
          </a:bodyPr>
          <a:lstStyle/>
          <a:p>
            <a:r>
              <a:rPr lang="en-US" b="1" dirty="0">
                <a:solidFill>
                  <a:schemeClr val="bg1"/>
                </a:solidFill>
              </a:rPr>
              <a:t>Central Count/Canvassing = Public Meeting</a:t>
            </a:r>
          </a:p>
        </p:txBody>
      </p:sp>
      <p:sp>
        <p:nvSpPr>
          <p:cNvPr id="3" name="Content Placeholder 2">
            <a:extLst>
              <a:ext uri="{FF2B5EF4-FFF2-40B4-BE49-F238E27FC236}">
                <a16:creationId xmlns:a16="http://schemas.microsoft.com/office/drawing/2014/main" id="{F576C63C-CCBC-41A2-A088-11EBEA900040}"/>
              </a:ext>
            </a:extLst>
          </p:cNvPr>
          <p:cNvSpPr>
            <a:spLocks noGrp="1"/>
          </p:cNvSpPr>
          <p:nvPr>
            <p:ph idx="4294967295"/>
          </p:nvPr>
        </p:nvSpPr>
        <p:spPr>
          <a:xfrm>
            <a:off x="838200" y="1825625"/>
            <a:ext cx="10834396" cy="4351338"/>
          </a:xfrm>
        </p:spPr>
        <p:txBody>
          <a:bodyPr>
            <a:normAutofit lnSpcReduction="10000"/>
          </a:bodyPr>
          <a:lstStyle/>
          <a:p>
            <a:r>
              <a:rPr lang="en-US" dirty="0"/>
              <a:t>CEB meets on </a:t>
            </a:r>
            <a:r>
              <a:rPr lang="en-US" dirty="0" err="1"/>
              <a:t>EDay</a:t>
            </a:r>
            <a:r>
              <a:rPr lang="en-US" dirty="0"/>
              <a:t> to manage election, including central count &amp; canvassing of election returns</a:t>
            </a:r>
          </a:p>
          <a:p>
            <a:pPr lvl="1"/>
            <a:r>
              <a:rPr lang="en-US" dirty="0"/>
              <a:t>Must follow “Open Door” Law</a:t>
            </a:r>
          </a:p>
          <a:p>
            <a:pPr lvl="1"/>
            <a:r>
              <a:rPr lang="en-US" dirty="0"/>
              <a:t>Members of the public do not need to be given access to the “floor” where central count or canvassing occurs</a:t>
            </a:r>
          </a:p>
          <a:p>
            <a:pPr lvl="2"/>
            <a:r>
              <a:rPr lang="en-US" dirty="0"/>
              <a:t>May cordon off public viewing section to allow people to watch</a:t>
            </a:r>
          </a:p>
          <a:p>
            <a:pPr lvl="1"/>
            <a:r>
              <a:rPr lang="en-US" dirty="0"/>
              <a:t>Central Count Watchers (no watchers for canvassing) </a:t>
            </a:r>
          </a:p>
          <a:p>
            <a:pPr lvl="2"/>
            <a:r>
              <a:rPr lang="en-US" dirty="0"/>
              <a:t>D/R/L state &amp; county party chairs may appoint</a:t>
            </a:r>
          </a:p>
          <a:p>
            <a:pPr lvl="3"/>
            <a:r>
              <a:rPr lang="en-US" dirty="0"/>
              <a:t>Limit one watcher per one absentee ballot counting team</a:t>
            </a:r>
          </a:p>
          <a:p>
            <a:pPr lvl="3"/>
            <a:r>
              <a:rPr lang="en-US" dirty="0"/>
              <a:t>Must have written credentials from chair</a:t>
            </a:r>
          </a:p>
          <a:p>
            <a:pPr lvl="2"/>
            <a:r>
              <a:rPr lang="en-US" dirty="0"/>
              <a:t>Media watchers can be appointed by their news organization</a:t>
            </a:r>
          </a:p>
          <a:p>
            <a:pPr lvl="3"/>
            <a:r>
              <a:rPr lang="en-US" dirty="0"/>
              <a:t>News org covers several counties? Credential comes from IED</a:t>
            </a:r>
          </a:p>
          <a:p>
            <a:pPr lvl="2"/>
            <a:r>
              <a:rPr lang="en-US" dirty="0"/>
              <a:t>Watchers can be on the “floor” but cannot interfere with process</a:t>
            </a:r>
          </a:p>
        </p:txBody>
      </p:sp>
      <p:sp>
        <p:nvSpPr>
          <p:cNvPr id="5" name="TextBox 4">
            <a:extLst>
              <a:ext uri="{FF2B5EF4-FFF2-40B4-BE49-F238E27FC236}">
                <a16:creationId xmlns:a16="http://schemas.microsoft.com/office/drawing/2014/main" id="{9D35491C-2CC2-9DB2-4EB2-3EDA7DFDCB09}"/>
              </a:ext>
            </a:extLst>
          </p:cNvPr>
          <p:cNvSpPr txBox="1"/>
          <p:nvPr/>
        </p:nvSpPr>
        <p:spPr>
          <a:xfrm>
            <a:off x="7962531" y="6435076"/>
            <a:ext cx="3391269" cy="246221"/>
          </a:xfrm>
          <a:prstGeom prst="rect">
            <a:avLst/>
          </a:prstGeom>
          <a:noFill/>
        </p:spPr>
        <p:txBody>
          <a:bodyPr wrap="square" rtlCol="0">
            <a:spAutoFit/>
          </a:bodyPr>
          <a:lstStyle/>
          <a:p>
            <a:pPr algn="r"/>
            <a:r>
              <a:rPr lang="en-US" sz="1000" dirty="0"/>
              <a:t>IC 3-11.5-3-1 | IC 3-12-4-6</a:t>
            </a:r>
          </a:p>
        </p:txBody>
      </p:sp>
    </p:spTree>
    <p:extLst>
      <p:ext uri="{BB962C8B-B14F-4D97-AF65-F5344CB8AC3E}">
        <p14:creationId xmlns:p14="http://schemas.microsoft.com/office/powerpoint/2010/main" val="151609036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E0956-BD32-59C1-B0AD-4472EBC907C7}"/>
              </a:ext>
            </a:extLst>
          </p:cNvPr>
          <p:cNvSpPr/>
          <p:nvPr/>
        </p:nvSpPr>
        <p:spPr>
          <a:xfrm>
            <a:off x="0" y="0"/>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6F6EE-E92E-4662-A11A-1FA360EFD27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BCA108-BD13-4488-AE6C-7F5D21ACB91D}"/>
              </a:ext>
            </a:extLst>
          </p:cNvPr>
          <p:cNvSpPr>
            <a:spLocks noGrp="1"/>
          </p:cNvSpPr>
          <p:nvPr>
            <p:ph type="subTitle" idx="1"/>
          </p:nvPr>
        </p:nvSpPr>
        <p:spPr/>
        <p:txBody>
          <a:bodyPr/>
          <a:lstStyle/>
          <a:p>
            <a:endParaRPr lang="en-US"/>
          </a:p>
        </p:txBody>
      </p:sp>
      <p:pic>
        <p:nvPicPr>
          <p:cNvPr id="5" name="Picture 4" descr="A picture containing game&#10;&#10;Description automatically generated">
            <a:extLst>
              <a:ext uri="{FF2B5EF4-FFF2-40B4-BE49-F238E27FC236}">
                <a16:creationId xmlns:a16="http://schemas.microsoft.com/office/drawing/2014/main" id="{62CB959A-C503-4181-A19F-2AD3A4B2DA5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76298" y="0"/>
            <a:ext cx="10237915" cy="6858000"/>
          </a:xfrm>
          <a:prstGeom prst="rect">
            <a:avLst/>
          </a:prstGeom>
        </p:spPr>
      </p:pic>
      <p:sp>
        <p:nvSpPr>
          <p:cNvPr id="6" name="Rectangle 5">
            <a:extLst>
              <a:ext uri="{FF2B5EF4-FFF2-40B4-BE49-F238E27FC236}">
                <a16:creationId xmlns:a16="http://schemas.microsoft.com/office/drawing/2014/main" id="{B8753EC9-702B-49FA-B093-8CAD9AE2619C}"/>
              </a:ext>
            </a:extLst>
          </p:cNvPr>
          <p:cNvSpPr/>
          <p:nvPr/>
        </p:nvSpPr>
        <p:spPr>
          <a:xfrm>
            <a:off x="4863177" y="2383127"/>
            <a:ext cx="2863273" cy="22536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a:solidFill>
                  <a:srgbClr val="00A99F"/>
                </a:solidFill>
                <a:latin typeface="Daytona" panose="020B0604020202020204" pitchFamily="34" charset="0"/>
              </a:rPr>
              <a:t>QUESTION:</a:t>
            </a:r>
          </a:p>
        </p:txBody>
      </p:sp>
      <p:sp>
        <p:nvSpPr>
          <p:cNvPr id="7" name="Rectangle 6">
            <a:extLst>
              <a:ext uri="{FF2B5EF4-FFF2-40B4-BE49-F238E27FC236}">
                <a16:creationId xmlns:a16="http://schemas.microsoft.com/office/drawing/2014/main" id="{F2AF34BB-DF36-4DB6-BEE2-E53D7A1A08C2}"/>
              </a:ext>
            </a:extLst>
          </p:cNvPr>
          <p:cNvSpPr/>
          <p:nvPr/>
        </p:nvSpPr>
        <p:spPr>
          <a:xfrm rot="16200000">
            <a:off x="8534232" y="4029272"/>
            <a:ext cx="5144517" cy="215444"/>
          </a:xfrm>
          <a:prstGeom prst="rect">
            <a:avLst/>
          </a:prstGeom>
        </p:spPr>
        <p:txBody>
          <a:bodyPr wrap="square">
            <a:spAutoFit/>
          </a:bodyPr>
          <a:lstStyle/>
          <a:p>
            <a:pPr defTabSz="457200"/>
            <a:r>
              <a:rPr lang="en-US" sz="800" i="1" dirty="0">
                <a:solidFill>
                  <a:prstClr val="black"/>
                </a:solidFill>
                <a:latin typeface="Calibri" panose="020F0502020204030204"/>
              </a:rPr>
              <a:t>Arrow vector created by </a:t>
            </a:r>
            <a:r>
              <a:rPr lang="en-US" sz="800" i="1" dirty="0" err="1">
                <a:solidFill>
                  <a:prstClr val="black"/>
                </a:solidFill>
                <a:latin typeface="Calibri" panose="020F0502020204030204"/>
              </a:rPr>
              <a:t>starline</a:t>
            </a:r>
            <a:r>
              <a:rPr lang="en-US" sz="800" i="1" dirty="0">
                <a:solidFill>
                  <a:prstClr val="black"/>
                </a:solidFill>
                <a:latin typeface="Calibri" panose="020F0502020204030204"/>
              </a:rPr>
              <a:t> - www.freepik.com</a:t>
            </a:r>
          </a:p>
        </p:txBody>
      </p:sp>
      <p:sp>
        <p:nvSpPr>
          <p:cNvPr id="8" name="Rectangle 7">
            <a:extLst>
              <a:ext uri="{FF2B5EF4-FFF2-40B4-BE49-F238E27FC236}">
                <a16:creationId xmlns:a16="http://schemas.microsoft.com/office/drawing/2014/main" id="{6519C68F-472B-44DE-8660-B8D8CD2EBDBF}"/>
              </a:ext>
            </a:extLst>
          </p:cNvPr>
          <p:cNvSpPr/>
          <p:nvPr/>
        </p:nvSpPr>
        <p:spPr>
          <a:xfrm>
            <a:off x="4673366" y="1703258"/>
            <a:ext cx="3173679" cy="33352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b="1" dirty="0">
                <a:solidFill>
                  <a:srgbClr val="00A99F"/>
                </a:solidFill>
                <a:latin typeface="Posterama" panose="020B0502040204020203" pitchFamily="34" charset="0"/>
                <a:cs typeface="Posterama" panose="020B0502040204020203" pitchFamily="34" charset="0"/>
              </a:rPr>
              <a:t>WHO CAN GO INTO AN EARLY VOTING OR ELECTION DAY VOTING LOCATION?</a:t>
            </a:r>
          </a:p>
        </p:txBody>
      </p:sp>
    </p:spTree>
    <p:extLst>
      <p:ext uri="{BB962C8B-B14F-4D97-AF65-F5344CB8AC3E}">
        <p14:creationId xmlns:p14="http://schemas.microsoft.com/office/powerpoint/2010/main" val="40723756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2F3B2-7284-B737-4F88-1A7579D558BD}"/>
              </a:ext>
            </a:extLst>
          </p:cNvPr>
          <p:cNvSpPr/>
          <p:nvPr/>
        </p:nvSpPr>
        <p:spPr>
          <a:xfrm>
            <a:off x="0" y="0"/>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76C63C-CCBC-41A2-A088-11EBEA900040}"/>
              </a:ext>
            </a:extLst>
          </p:cNvPr>
          <p:cNvSpPr>
            <a:spLocks noGrp="1"/>
          </p:cNvSpPr>
          <p:nvPr>
            <p:ph idx="4294967295"/>
          </p:nvPr>
        </p:nvSpPr>
        <p:spPr>
          <a:xfrm>
            <a:off x="612559" y="585926"/>
            <a:ext cx="11060037" cy="5591037"/>
          </a:xfrm>
        </p:spPr>
        <p:txBody>
          <a:bodyPr>
            <a:normAutofit lnSpcReduction="10000"/>
          </a:bodyPr>
          <a:lstStyle/>
          <a:p>
            <a:pPr marL="0" indent="0">
              <a:buNone/>
            </a:pPr>
            <a:r>
              <a:rPr lang="en-US" dirty="0">
                <a:solidFill>
                  <a:schemeClr val="bg1"/>
                </a:solidFill>
              </a:rPr>
              <a:t>State law lists who can enter the chute or area where voting occurs at a voting location on or before Election Day </a:t>
            </a:r>
          </a:p>
          <a:p>
            <a:pPr lvl="1"/>
            <a:r>
              <a:rPr lang="en-US" dirty="0">
                <a:solidFill>
                  <a:schemeClr val="bg1"/>
                </a:solidFill>
              </a:rPr>
              <a:t>Poll workers (and absentee voter board members)</a:t>
            </a:r>
          </a:p>
          <a:p>
            <a:pPr lvl="1"/>
            <a:r>
              <a:rPr lang="en-US" dirty="0">
                <a:solidFill>
                  <a:schemeClr val="bg1"/>
                </a:solidFill>
              </a:rPr>
              <a:t>Pollbook holders/challengers/watchers</a:t>
            </a:r>
          </a:p>
          <a:p>
            <a:pPr lvl="1"/>
            <a:r>
              <a:rPr lang="en-US" dirty="0">
                <a:solidFill>
                  <a:schemeClr val="bg1"/>
                </a:solidFill>
              </a:rPr>
              <a:t>Voters for the purposes of voting</a:t>
            </a:r>
          </a:p>
          <a:p>
            <a:pPr lvl="1"/>
            <a:r>
              <a:rPr lang="en-US" dirty="0">
                <a:solidFill>
                  <a:schemeClr val="bg1"/>
                </a:solidFill>
              </a:rPr>
              <a:t>Minor children accompanying voters</a:t>
            </a:r>
          </a:p>
          <a:p>
            <a:pPr lvl="1"/>
            <a:r>
              <a:rPr lang="en-US" dirty="0">
                <a:solidFill>
                  <a:schemeClr val="bg1"/>
                </a:solidFill>
              </a:rPr>
              <a:t>Individual authorized to assist voter under IC 3-11-9</a:t>
            </a:r>
          </a:p>
          <a:p>
            <a:pPr lvl="1"/>
            <a:r>
              <a:rPr lang="en-US" dirty="0">
                <a:solidFill>
                  <a:schemeClr val="bg1"/>
                </a:solidFill>
              </a:rPr>
              <a:t>CEB member, acting on behalf of the board</a:t>
            </a:r>
          </a:p>
          <a:p>
            <a:pPr lvl="1"/>
            <a:r>
              <a:rPr lang="en-US" dirty="0">
                <a:solidFill>
                  <a:schemeClr val="bg1"/>
                </a:solidFill>
              </a:rPr>
              <a:t>Technician authorized by CEB to repair a voting system</a:t>
            </a:r>
          </a:p>
          <a:p>
            <a:pPr lvl="1"/>
            <a:r>
              <a:rPr lang="en-US" dirty="0">
                <a:solidFill>
                  <a:schemeClr val="bg1"/>
                </a:solidFill>
              </a:rPr>
              <a:t>County party chair or vice chair, if issued credentials signed by the CEB</a:t>
            </a:r>
          </a:p>
          <a:p>
            <a:pPr lvl="2"/>
            <a:r>
              <a:rPr lang="en-US" dirty="0">
                <a:solidFill>
                  <a:schemeClr val="bg1"/>
                </a:solidFill>
              </a:rPr>
              <a:t>Cannot be a candidate on the ballot for elected office, however</a:t>
            </a:r>
          </a:p>
          <a:p>
            <a:pPr lvl="1"/>
            <a:r>
              <a:rPr lang="en-US" dirty="0">
                <a:solidFill>
                  <a:schemeClr val="bg1"/>
                </a:solidFill>
              </a:rPr>
              <a:t>SOS, unless SOS is a candidate on the ballot</a:t>
            </a:r>
          </a:p>
          <a:p>
            <a:pPr lvl="1"/>
            <a:r>
              <a:rPr lang="en-US" dirty="0">
                <a:solidFill>
                  <a:schemeClr val="bg1"/>
                </a:solidFill>
              </a:rPr>
              <a:t>Indiana Protection &amp; Advocacy Services (IPAS) Commission, if credentialed</a:t>
            </a:r>
          </a:p>
          <a:p>
            <a:pPr lvl="2"/>
            <a:r>
              <a:rPr lang="en-US" dirty="0">
                <a:solidFill>
                  <a:schemeClr val="bg1"/>
                </a:solidFill>
              </a:rPr>
              <a:t>Must be issued a credential from IPAS that includes person’s name, statement they’re credentialed to enter site &amp; person is conducting activities provided under federal law</a:t>
            </a:r>
          </a:p>
          <a:p>
            <a:pPr lvl="1"/>
            <a:endParaRPr lang="en-US" dirty="0">
              <a:solidFill>
                <a:schemeClr val="bg1"/>
              </a:solidFill>
            </a:endParaRPr>
          </a:p>
        </p:txBody>
      </p:sp>
      <p:sp>
        <p:nvSpPr>
          <p:cNvPr id="2" name="TextBox 1">
            <a:extLst>
              <a:ext uri="{FF2B5EF4-FFF2-40B4-BE49-F238E27FC236}">
                <a16:creationId xmlns:a16="http://schemas.microsoft.com/office/drawing/2014/main" id="{CF1067DA-1CDE-58F8-0080-A61E386DB553}"/>
              </a:ext>
            </a:extLst>
          </p:cNvPr>
          <p:cNvSpPr txBox="1"/>
          <p:nvPr/>
        </p:nvSpPr>
        <p:spPr>
          <a:xfrm>
            <a:off x="8034291" y="6394371"/>
            <a:ext cx="3391269" cy="246221"/>
          </a:xfrm>
          <a:prstGeom prst="rect">
            <a:avLst/>
          </a:prstGeom>
          <a:noFill/>
        </p:spPr>
        <p:txBody>
          <a:bodyPr wrap="square" rtlCol="0">
            <a:spAutoFit/>
          </a:bodyPr>
          <a:lstStyle/>
          <a:p>
            <a:pPr algn="r"/>
            <a:r>
              <a:rPr lang="en-US" sz="1000" dirty="0">
                <a:solidFill>
                  <a:schemeClr val="bg1"/>
                </a:solidFill>
              </a:rPr>
              <a:t>IC  3-11-8-15</a:t>
            </a:r>
          </a:p>
        </p:txBody>
      </p:sp>
    </p:spTree>
    <p:extLst>
      <p:ext uri="{BB962C8B-B14F-4D97-AF65-F5344CB8AC3E}">
        <p14:creationId xmlns:p14="http://schemas.microsoft.com/office/powerpoint/2010/main" val="200316973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2F3B2-7284-B737-4F88-1A7579D558BD}"/>
              </a:ext>
            </a:extLst>
          </p:cNvPr>
          <p:cNvSpPr/>
          <p:nvPr/>
        </p:nvSpPr>
        <p:spPr>
          <a:xfrm>
            <a:off x="0" y="0"/>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76C63C-CCBC-41A2-A088-11EBEA900040}"/>
              </a:ext>
            </a:extLst>
          </p:cNvPr>
          <p:cNvSpPr>
            <a:spLocks noGrp="1"/>
          </p:cNvSpPr>
          <p:nvPr>
            <p:ph idx="4294967295"/>
          </p:nvPr>
        </p:nvSpPr>
        <p:spPr>
          <a:xfrm>
            <a:off x="621437" y="585926"/>
            <a:ext cx="11051159" cy="5752729"/>
          </a:xfrm>
        </p:spPr>
        <p:txBody>
          <a:bodyPr>
            <a:normAutofit fontScale="92500" lnSpcReduction="10000"/>
          </a:bodyPr>
          <a:lstStyle/>
          <a:p>
            <a:r>
              <a:rPr lang="en-US" b="1" dirty="0">
                <a:solidFill>
                  <a:schemeClr val="bg1"/>
                </a:solidFill>
              </a:rPr>
              <a:t>PARTY CHALLENGERS</a:t>
            </a:r>
          </a:p>
          <a:p>
            <a:pPr lvl="1"/>
            <a:r>
              <a:rPr lang="en-US" dirty="0">
                <a:solidFill>
                  <a:schemeClr val="bg1"/>
                </a:solidFill>
              </a:rPr>
              <a:t>Election Day only</a:t>
            </a:r>
          </a:p>
          <a:p>
            <a:pPr lvl="1"/>
            <a:r>
              <a:rPr lang="en-US" dirty="0">
                <a:solidFill>
                  <a:schemeClr val="bg1"/>
                </a:solidFill>
              </a:rPr>
              <a:t>Can be appointed by each political party or independent candidate on the ballot</a:t>
            </a:r>
          </a:p>
          <a:p>
            <a:pPr lvl="1"/>
            <a:r>
              <a:rPr lang="en-US" dirty="0">
                <a:solidFill>
                  <a:schemeClr val="bg1"/>
                </a:solidFill>
              </a:rPr>
              <a:t>Maximum Number Allowed</a:t>
            </a:r>
          </a:p>
          <a:p>
            <a:pPr lvl="2"/>
            <a:r>
              <a:rPr lang="en-US" dirty="0">
                <a:solidFill>
                  <a:schemeClr val="bg1"/>
                </a:solidFill>
              </a:rPr>
              <a:t>Vote Center County: One challenger per entity type per </a:t>
            </a:r>
            <a:r>
              <a:rPr lang="en-US" dirty="0" err="1">
                <a:solidFill>
                  <a:schemeClr val="bg1"/>
                </a:solidFill>
              </a:rPr>
              <a:t>ePB</a:t>
            </a:r>
            <a:r>
              <a:rPr lang="en-US" dirty="0">
                <a:solidFill>
                  <a:schemeClr val="bg1"/>
                </a:solidFill>
              </a:rPr>
              <a:t> present at the vote center OR number of </a:t>
            </a:r>
            <a:r>
              <a:rPr lang="en-US" dirty="0" err="1">
                <a:solidFill>
                  <a:schemeClr val="bg1"/>
                </a:solidFill>
              </a:rPr>
              <a:t>ePBs</a:t>
            </a:r>
            <a:r>
              <a:rPr lang="en-US" dirty="0">
                <a:solidFill>
                  <a:schemeClr val="bg1"/>
                </a:solidFill>
              </a:rPr>
              <a:t> specified in vote center plan, whichever is greater</a:t>
            </a:r>
          </a:p>
          <a:p>
            <a:pPr lvl="2"/>
            <a:r>
              <a:rPr lang="en-US" dirty="0">
                <a:solidFill>
                  <a:schemeClr val="bg1"/>
                </a:solidFill>
              </a:rPr>
              <a:t>Non Vote Center County: One per precinct, even if multiple precincts use the same voting location</a:t>
            </a:r>
          </a:p>
          <a:p>
            <a:pPr lvl="1"/>
            <a:r>
              <a:rPr lang="en-US" dirty="0">
                <a:solidFill>
                  <a:schemeClr val="bg1"/>
                </a:solidFill>
              </a:rPr>
              <a:t>Eligibility</a:t>
            </a:r>
          </a:p>
          <a:p>
            <a:pPr lvl="2"/>
            <a:r>
              <a:rPr lang="en-US" dirty="0">
                <a:solidFill>
                  <a:schemeClr val="bg1"/>
                </a:solidFill>
              </a:rPr>
              <a:t>Must be at least 18 &amp; registered voter of the county</a:t>
            </a:r>
          </a:p>
          <a:p>
            <a:pPr lvl="2"/>
            <a:r>
              <a:rPr lang="en-US" dirty="0">
                <a:solidFill>
                  <a:schemeClr val="bg1"/>
                </a:solidFill>
              </a:rPr>
              <a:t>Cannot be a candidate, except as an unopposed candidate for PC or delegate</a:t>
            </a:r>
          </a:p>
          <a:p>
            <a:pPr lvl="2"/>
            <a:r>
              <a:rPr lang="en-US" dirty="0">
                <a:solidFill>
                  <a:schemeClr val="bg1"/>
                </a:solidFill>
              </a:rPr>
              <a:t>Must have a credential</a:t>
            </a:r>
          </a:p>
          <a:p>
            <a:pPr lvl="1"/>
            <a:r>
              <a:rPr lang="en-US" dirty="0">
                <a:solidFill>
                  <a:schemeClr val="bg1"/>
                </a:solidFill>
              </a:rPr>
              <a:t>Duties</a:t>
            </a:r>
          </a:p>
          <a:p>
            <a:pPr lvl="2"/>
            <a:r>
              <a:rPr lang="en-US" dirty="0">
                <a:solidFill>
                  <a:schemeClr val="bg1"/>
                </a:solidFill>
              </a:rPr>
              <a:t>May only challenge a voter on whether person is a qualified voter of the precinct such as not a US citizen, unable to provide residence documentation (if required for a first time voter), or a photo ID</a:t>
            </a:r>
          </a:p>
          <a:p>
            <a:pPr lvl="3"/>
            <a:r>
              <a:rPr lang="en-US" dirty="0">
                <a:solidFill>
                  <a:schemeClr val="bg1"/>
                </a:solidFill>
              </a:rPr>
              <a:t>If challenged, the voter and challenger complete the PRE-4 affidavit to initiate provisional process</a:t>
            </a:r>
          </a:p>
          <a:p>
            <a:pPr lvl="2"/>
            <a:r>
              <a:rPr lang="en-US" dirty="0">
                <a:solidFill>
                  <a:schemeClr val="bg1"/>
                </a:solidFill>
              </a:rPr>
              <a:t>May enter polling place 30-minutes before polls open and remain through closing of polls</a:t>
            </a:r>
          </a:p>
          <a:p>
            <a:pPr lvl="3"/>
            <a:r>
              <a:rPr lang="en-US" dirty="0">
                <a:solidFill>
                  <a:schemeClr val="bg1"/>
                </a:solidFill>
              </a:rPr>
              <a:t>Can enter, leave, re-enter the polls at any time on Election Day</a:t>
            </a:r>
          </a:p>
          <a:p>
            <a:pPr lvl="2"/>
            <a:r>
              <a:rPr lang="en-US" dirty="0">
                <a:solidFill>
                  <a:schemeClr val="bg1"/>
                </a:solidFill>
              </a:rPr>
              <a:t>Subject to the orders of the precinct election board (Inspector, 2 Judges) while in polls</a:t>
            </a:r>
          </a:p>
          <a:p>
            <a:pPr lvl="1"/>
            <a:endParaRPr lang="en-US" dirty="0">
              <a:solidFill>
                <a:schemeClr val="bg1"/>
              </a:solidFill>
            </a:endParaRPr>
          </a:p>
        </p:txBody>
      </p:sp>
      <p:sp>
        <p:nvSpPr>
          <p:cNvPr id="2" name="TextBox 1">
            <a:extLst>
              <a:ext uri="{FF2B5EF4-FFF2-40B4-BE49-F238E27FC236}">
                <a16:creationId xmlns:a16="http://schemas.microsoft.com/office/drawing/2014/main" id="{B38DD68A-B58C-8A0D-3660-48878A49C71C}"/>
              </a:ext>
            </a:extLst>
          </p:cNvPr>
          <p:cNvSpPr txBox="1"/>
          <p:nvPr/>
        </p:nvSpPr>
        <p:spPr>
          <a:xfrm>
            <a:off x="8025414" y="6427433"/>
            <a:ext cx="3391269" cy="246221"/>
          </a:xfrm>
          <a:prstGeom prst="rect">
            <a:avLst/>
          </a:prstGeom>
          <a:noFill/>
        </p:spPr>
        <p:txBody>
          <a:bodyPr wrap="square" rtlCol="0">
            <a:spAutoFit/>
          </a:bodyPr>
          <a:lstStyle/>
          <a:p>
            <a:pPr algn="r"/>
            <a:r>
              <a:rPr lang="en-US" sz="1000" dirty="0">
                <a:solidFill>
                  <a:schemeClr val="bg1"/>
                </a:solidFill>
              </a:rPr>
              <a:t>IC 3-6-7, generally | IC 3-11-8-20 to IC 3-11-8-23.5 </a:t>
            </a:r>
          </a:p>
        </p:txBody>
      </p:sp>
    </p:spTree>
    <p:extLst>
      <p:ext uri="{BB962C8B-B14F-4D97-AF65-F5344CB8AC3E}">
        <p14:creationId xmlns:p14="http://schemas.microsoft.com/office/powerpoint/2010/main" val="378335377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2F3B2-7284-B737-4F88-1A7579D558BD}"/>
              </a:ext>
            </a:extLst>
          </p:cNvPr>
          <p:cNvSpPr/>
          <p:nvPr/>
        </p:nvSpPr>
        <p:spPr>
          <a:xfrm>
            <a:off x="0" y="0"/>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76C63C-CCBC-41A2-A088-11EBEA900040}"/>
              </a:ext>
            </a:extLst>
          </p:cNvPr>
          <p:cNvSpPr>
            <a:spLocks noGrp="1"/>
          </p:cNvSpPr>
          <p:nvPr>
            <p:ph idx="4294967295"/>
          </p:nvPr>
        </p:nvSpPr>
        <p:spPr>
          <a:xfrm>
            <a:off x="621437" y="532660"/>
            <a:ext cx="11051159" cy="5644303"/>
          </a:xfrm>
        </p:spPr>
        <p:txBody>
          <a:bodyPr>
            <a:normAutofit/>
          </a:bodyPr>
          <a:lstStyle/>
          <a:p>
            <a:r>
              <a:rPr lang="en-US" b="1" dirty="0">
                <a:solidFill>
                  <a:schemeClr val="bg1"/>
                </a:solidFill>
              </a:rPr>
              <a:t>PARTY WATCHERS</a:t>
            </a:r>
          </a:p>
          <a:p>
            <a:pPr lvl="1"/>
            <a:r>
              <a:rPr lang="en-US" dirty="0">
                <a:solidFill>
                  <a:schemeClr val="bg1"/>
                </a:solidFill>
              </a:rPr>
              <a:t>Appointed by D/R/L state AND county party chairs</a:t>
            </a:r>
          </a:p>
          <a:p>
            <a:pPr lvl="2"/>
            <a:r>
              <a:rPr lang="en-US" dirty="0">
                <a:solidFill>
                  <a:schemeClr val="bg1"/>
                </a:solidFill>
              </a:rPr>
              <a:t>Independent candidates for </a:t>
            </a:r>
            <a:r>
              <a:rPr lang="en-US" u="sng" dirty="0">
                <a:solidFill>
                  <a:schemeClr val="bg1"/>
                </a:solidFill>
              </a:rPr>
              <a:t>federal or state</a:t>
            </a:r>
            <a:r>
              <a:rPr lang="en-US" dirty="0">
                <a:solidFill>
                  <a:schemeClr val="bg1"/>
                </a:solidFill>
              </a:rPr>
              <a:t> (not local!) office can, too</a:t>
            </a:r>
          </a:p>
          <a:p>
            <a:pPr lvl="2"/>
            <a:r>
              <a:rPr lang="en-US" dirty="0">
                <a:solidFill>
                  <a:schemeClr val="bg1"/>
                </a:solidFill>
              </a:rPr>
              <a:t>Possible for those advocating for the support/defeat of public question to request watcher credentials from CEB (IC 3-6-8-1(b))</a:t>
            </a:r>
          </a:p>
          <a:p>
            <a:pPr lvl="1"/>
            <a:r>
              <a:rPr lang="en-US" dirty="0">
                <a:solidFill>
                  <a:schemeClr val="bg1"/>
                </a:solidFill>
              </a:rPr>
              <a:t>Maximum Number Allowed</a:t>
            </a:r>
          </a:p>
          <a:p>
            <a:pPr lvl="2"/>
            <a:r>
              <a:rPr lang="en-US" dirty="0">
                <a:solidFill>
                  <a:schemeClr val="bg1"/>
                </a:solidFill>
              </a:rPr>
              <a:t>Early Voting</a:t>
            </a:r>
          </a:p>
          <a:p>
            <a:pPr lvl="3"/>
            <a:r>
              <a:rPr lang="en-US" dirty="0">
                <a:solidFill>
                  <a:schemeClr val="bg1"/>
                </a:solidFill>
              </a:rPr>
              <a:t>D/R/L county party may appoint up to two watchers at each early voting location</a:t>
            </a:r>
          </a:p>
          <a:p>
            <a:pPr lvl="2"/>
            <a:r>
              <a:rPr lang="en-US" dirty="0">
                <a:solidFill>
                  <a:schemeClr val="bg1"/>
                </a:solidFill>
              </a:rPr>
              <a:t>Election Day</a:t>
            </a:r>
          </a:p>
          <a:p>
            <a:pPr lvl="3"/>
            <a:r>
              <a:rPr lang="en-US" dirty="0">
                <a:solidFill>
                  <a:schemeClr val="bg1"/>
                </a:solidFill>
              </a:rPr>
              <a:t>Vote Center County: One challenger per entity type per </a:t>
            </a:r>
            <a:r>
              <a:rPr lang="en-US" dirty="0" err="1">
                <a:solidFill>
                  <a:schemeClr val="bg1"/>
                </a:solidFill>
              </a:rPr>
              <a:t>ePB</a:t>
            </a:r>
            <a:r>
              <a:rPr lang="en-US" dirty="0">
                <a:solidFill>
                  <a:schemeClr val="bg1"/>
                </a:solidFill>
              </a:rPr>
              <a:t> present at the vote center OR number of </a:t>
            </a:r>
            <a:r>
              <a:rPr lang="en-US" dirty="0" err="1">
                <a:solidFill>
                  <a:schemeClr val="bg1"/>
                </a:solidFill>
              </a:rPr>
              <a:t>ePBs</a:t>
            </a:r>
            <a:r>
              <a:rPr lang="en-US" dirty="0">
                <a:solidFill>
                  <a:schemeClr val="bg1"/>
                </a:solidFill>
              </a:rPr>
              <a:t> specified in vote center plan, whichever is greater</a:t>
            </a:r>
          </a:p>
          <a:p>
            <a:pPr lvl="3"/>
            <a:r>
              <a:rPr lang="en-US" dirty="0">
                <a:solidFill>
                  <a:schemeClr val="bg1"/>
                </a:solidFill>
              </a:rPr>
              <a:t>Non Vote Center County: One per precinct, even if multiple precincts use the same voting location</a:t>
            </a:r>
          </a:p>
          <a:p>
            <a:pPr lvl="1"/>
            <a:r>
              <a:rPr lang="en-US" dirty="0">
                <a:solidFill>
                  <a:schemeClr val="bg1"/>
                </a:solidFill>
              </a:rPr>
              <a:t>Eligibility</a:t>
            </a:r>
          </a:p>
          <a:p>
            <a:pPr lvl="2"/>
            <a:r>
              <a:rPr lang="en-US" dirty="0">
                <a:solidFill>
                  <a:schemeClr val="bg1"/>
                </a:solidFill>
              </a:rPr>
              <a:t>Must be a registered voter of the county</a:t>
            </a:r>
          </a:p>
          <a:p>
            <a:pPr lvl="2"/>
            <a:r>
              <a:rPr lang="en-US" dirty="0">
                <a:solidFill>
                  <a:schemeClr val="bg1"/>
                </a:solidFill>
              </a:rPr>
              <a:t>Cannot be a candidate, except as an unopposed candidate for PC or delegate</a:t>
            </a:r>
          </a:p>
          <a:p>
            <a:pPr lvl="3"/>
            <a:endParaRPr lang="en-US" dirty="0">
              <a:solidFill>
                <a:schemeClr val="bg1"/>
              </a:solidFill>
            </a:endParaRPr>
          </a:p>
        </p:txBody>
      </p:sp>
      <p:sp>
        <p:nvSpPr>
          <p:cNvPr id="2" name="TextBox 1">
            <a:extLst>
              <a:ext uri="{FF2B5EF4-FFF2-40B4-BE49-F238E27FC236}">
                <a16:creationId xmlns:a16="http://schemas.microsoft.com/office/drawing/2014/main" id="{FD86C5CA-D28C-B6D3-8B4B-DCF9E0EC1335}"/>
              </a:ext>
            </a:extLst>
          </p:cNvPr>
          <p:cNvSpPr txBox="1"/>
          <p:nvPr/>
        </p:nvSpPr>
        <p:spPr>
          <a:xfrm>
            <a:off x="8025414" y="6427433"/>
            <a:ext cx="3391269" cy="246221"/>
          </a:xfrm>
          <a:prstGeom prst="rect">
            <a:avLst/>
          </a:prstGeom>
          <a:noFill/>
        </p:spPr>
        <p:txBody>
          <a:bodyPr wrap="square" rtlCol="0">
            <a:spAutoFit/>
          </a:bodyPr>
          <a:lstStyle/>
          <a:p>
            <a:pPr algn="r"/>
            <a:r>
              <a:rPr lang="en-US" sz="1000" dirty="0">
                <a:solidFill>
                  <a:schemeClr val="bg1"/>
                </a:solidFill>
              </a:rPr>
              <a:t>IC 3-6-8, generally </a:t>
            </a:r>
          </a:p>
        </p:txBody>
      </p:sp>
    </p:spTree>
    <p:extLst>
      <p:ext uri="{BB962C8B-B14F-4D97-AF65-F5344CB8AC3E}">
        <p14:creationId xmlns:p14="http://schemas.microsoft.com/office/powerpoint/2010/main" val="123745638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6A73-1859-4C45-B999-437E48D77C8F}"/>
              </a:ext>
            </a:extLst>
          </p:cNvPr>
          <p:cNvSpPr>
            <a:spLocks noGrp="1"/>
          </p:cNvSpPr>
          <p:nvPr>
            <p:ph type="title"/>
          </p:nvPr>
        </p:nvSpPr>
        <p:spPr/>
        <p:txBody>
          <a:bodyPr/>
          <a:lstStyle/>
          <a:p>
            <a:r>
              <a:rPr lang="en-US" dirty="0"/>
              <a:t>Acronyms</a:t>
            </a:r>
          </a:p>
        </p:txBody>
      </p:sp>
      <p:sp>
        <p:nvSpPr>
          <p:cNvPr id="3" name="Content Placeholder 2">
            <a:extLst>
              <a:ext uri="{FF2B5EF4-FFF2-40B4-BE49-F238E27FC236}">
                <a16:creationId xmlns:a16="http://schemas.microsoft.com/office/drawing/2014/main" id="{3ABC147F-769F-5624-2E82-C5E9D99A40E8}"/>
              </a:ext>
            </a:extLst>
          </p:cNvPr>
          <p:cNvSpPr>
            <a:spLocks noGrp="1"/>
          </p:cNvSpPr>
          <p:nvPr>
            <p:ph idx="1"/>
          </p:nvPr>
        </p:nvSpPr>
        <p:spPr/>
        <p:txBody>
          <a:bodyPr/>
          <a:lstStyle/>
          <a:p>
            <a:r>
              <a:rPr lang="en-US" dirty="0"/>
              <a:t>ABS = Absentee</a:t>
            </a:r>
          </a:p>
          <a:p>
            <a:r>
              <a:rPr lang="en-US" dirty="0"/>
              <a:t>CEB = County Election Board</a:t>
            </a:r>
          </a:p>
          <a:p>
            <a:r>
              <a:rPr lang="en-US" dirty="0" err="1"/>
              <a:t>ePB</a:t>
            </a:r>
            <a:r>
              <a:rPr lang="en-US" dirty="0"/>
              <a:t> = electronic Poll Book</a:t>
            </a:r>
          </a:p>
          <a:p>
            <a:r>
              <a:rPr lang="en-US" dirty="0"/>
              <a:t>FPCA = Federal Post Card Application</a:t>
            </a:r>
          </a:p>
          <a:p>
            <a:r>
              <a:rPr lang="en-US" dirty="0"/>
              <a:t>SVRS = Statewide Voter Registration System</a:t>
            </a:r>
          </a:p>
          <a:p>
            <a:r>
              <a:rPr lang="en-US" dirty="0"/>
              <a:t>VR = Voter Registration</a:t>
            </a:r>
          </a:p>
        </p:txBody>
      </p:sp>
    </p:spTree>
    <p:extLst>
      <p:ext uri="{BB962C8B-B14F-4D97-AF65-F5344CB8AC3E}">
        <p14:creationId xmlns:p14="http://schemas.microsoft.com/office/powerpoint/2010/main" val="354932560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2F3B2-7284-B737-4F88-1A7579D558BD}"/>
              </a:ext>
            </a:extLst>
          </p:cNvPr>
          <p:cNvSpPr/>
          <p:nvPr/>
        </p:nvSpPr>
        <p:spPr>
          <a:xfrm>
            <a:off x="0" y="0"/>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76C63C-CCBC-41A2-A088-11EBEA900040}"/>
              </a:ext>
            </a:extLst>
          </p:cNvPr>
          <p:cNvSpPr>
            <a:spLocks noGrp="1"/>
          </p:cNvSpPr>
          <p:nvPr>
            <p:ph idx="4294967295"/>
          </p:nvPr>
        </p:nvSpPr>
        <p:spPr>
          <a:xfrm>
            <a:off x="523783" y="603682"/>
            <a:ext cx="11148813" cy="5573281"/>
          </a:xfrm>
        </p:spPr>
        <p:txBody>
          <a:bodyPr>
            <a:normAutofit/>
          </a:bodyPr>
          <a:lstStyle/>
          <a:p>
            <a:r>
              <a:rPr lang="en-US" b="1" dirty="0">
                <a:solidFill>
                  <a:schemeClr val="bg1"/>
                </a:solidFill>
              </a:rPr>
              <a:t>PARTY WATCHERS – “Watch, but Can’t Interfere”</a:t>
            </a:r>
          </a:p>
          <a:p>
            <a:pPr lvl="1"/>
            <a:r>
              <a:rPr lang="en-US" dirty="0">
                <a:solidFill>
                  <a:schemeClr val="bg1"/>
                </a:solidFill>
              </a:rPr>
              <a:t>Duties during Early Voting</a:t>
            </a:r>
          </a:p>
          <a:p>
            <a:pPr lvl="2"/>
            <a:r>
              <a:rPr lang="en-US" dirty="0">
                <a:solidFill>
                  <a:schemeClr val="bg1"/>
                </a:solidFill>
              </a:rPr>
              <a:t>May enter, leave, re-enter site any time it’s open</a:t>
            </a:r>
          </a:p>
          <a:p>
            <a:pPr lvl="2"/>
            <a:r>
              <a:rPr lang="en-US" dirty="0">
                <a:solidFill>
                  <a:schemeClr val="bg1"/>
                </a:solidFill>
              </a:rPr>
              <a:t>Inspect voting systems before ABS ballots are received, each day</a:t>
            </a:r>
          </a:p>
          <a:p>
            <a:pPr lvl="2"/>
            <a:r>
              <a:rPr lang="en-US" dirty="0">
                <a:solidFill>
                  <a:schemeClr val="bg1"/>
                </a:solidFill>
              </a:rPr>
              <a:t>Inspect work of election officials except for confidential log-in procedures</a:t>
            </a:r>
          </a:p>
          <a:p>
            <a:pPr lvl="2"/>
            <a:r>
              <a:rPr lang="en-US" dirty="0">
                <a:solidFill>
                  <a:schemeClr val="bg1"/>
                </a:solidFill>
              </a:rPr>
              <a:t>Witness any proceeding</a:t>
            </a:r>
          </a:p>
          <a:p>
            <a:pPr lvl="1"/>
            <a:r>
              <a:rPr lang="en-US" dirty="0">
                <a:solidFill>
                  <a:schemeClr val="bg1"/>
                </a:solidFill>
              </a:rPr>
              <a:t>Duties on Election Day</a:t>
            </a:r>
          </a:p>
          <a:p>
            <a:pPr lvl="2"/>
            <a:r>
              <a:rPr lang="en-US" dirty="0">
                <a:solidFill>
                  <a:schemeClr val="bg1"/>
                </a:solidFill>
              </a:rPr>
              <a:t>May enter polling place 30-minutes before polls open and remain through tabulation completed</a:t>
            </a:r>
          </a:p>
          <a:p>
            <a:pPr lvl="3"/>
            <a:r>
              <a:rPr lang="en-US" dirty="0">
                <a:solidFill>
                  <a:schemeClr val="bg1"/>
                </a:solidFill>
              </a:rPr>
              <a:t>Can enter, leave, re-enter the polls at any time on Election Day</a:t>
            </a:r>
          </a:p>
          <a:p>
            <a:pPr lvl="2"/>
            <a:r>
              <a:rPr lang="en-US" dirty="0">
                <a:solidFill>
                  <a:schemeClr val="bg1"/>
                </a:solidFill>
              </a:rPr>
              <a:t>Inspect voting system before votes are cast</a:t>
            </a:r>
          </a:p>
          <a:p>
            <a:pPr lvl="2"/>
            <a:r>
              <a:rPr lang="en-US" dirty="0">
                <a:solidFill>
                  <a:schemeClr val="bg1"/>
                </a:solidFill>
              </a:rPr>
              <a:t>Inspect work being done by precinct workers except for confidential log-in procedures</a:t>
            </a:r>
          </a:p>
          <a:p>
            <a:pPr lvl="2"/>
            <a:r>
              <a:rPr lang="en-US" dirty="0">
                <a:solidFill>
                  <a:schemeClr val="bg1"/>
                </a:solidFill>
              </a:rPr>
              <a:t>Witness any proceeding</a:t>
            </a:r>
          </a:p>
          <a:p>
            <a:pPr lvl="2"/>
            <a:r>
              <a:rPr lang="en-US" dirty="0">
                <a:solidFill>
                  <a:schemeClr val="bg1"/>
                </a:solidFill>
              </a:rPr>
              <a:t>Receive a summary of vote totals</a:t>
            </a:r>
          </a:p>
          <a:p>
            <a:pPr lvl="2"/>
            <a:r>
              <a:rPr lang="en-US" dirty="0">
                <a:solidFill>
                  <a:schemeClr val="bg1"/>
                </a:solidFill>
              </a:rPr>
              <a:t>Accompany inspector &amp; judge delivering election results/materials to CEB</a:t>
            </a:r>
          </a:p>
          <a:p>
            <a:pPr lvl="2"/>
            <a:r>
              <a:rPr lang="en-US" dirty="0">
                <a:solidFill>
                  <a:schemeClr val="bg1"/>
                </a:solidFill>
              </a:rPr>
              <a:t>Be present when inspector takes receipt for delivering election results/materials from CEB</a:t>
            </a:r>
          </a:p>
          <a:p>
            <a:pPr lvl="3"/>
            <a:endParaRPr lang="en-US" dirty="0">
              <a:solidFill>
                <a:schemeClr val="bg1"/>
              </a:solidFill>
            </a:endParaRPr>
          </a:p>
        </p:txBody>
      </p:sp>
      <p:sp>
        <p:nvSpPr>
          <p:cNvPr id="2" name="TextBox 1">
            <a:extLst>
              <a:ext uri="{FF2B5EF4-FFF2-40B4-BE49-F238E27FC236}">
                <a16:creationId xmlns:a16="http://schemas.microsoft.com/office/drawing/2014/main" id="{FD86C5CA-D28C-B6D3-8B4B-DCF9E0EC1335}"/>
              </a:ext>
            </a:extLst>
          </p:cNvPr>
          <p:cNvSpPr txBox="1"/>
          <p:nvPr/>
        </p:nvSpPr>
        <p:spPr>
          <a:xfrm>
            <a:off x="8025414" y="6427433"/>
            <a:ext cx="3391269" cy="246221"/>
          </a:xfrm>
          <a:prstGeom prst="rect">
            <a:avLst/>
          </a:prstGeom>
          <a:noFill/>
        </p:spPr>
        <p:txBody>
          <a:bodyPr wrap="square" rtlCol="0">
            <a:spAutoFit/>
          </a:bodyPr>
          <a:lstStyle/>
          <a:p>
            <a:pPr algn="r"/>
            <a:r>
              <a:rPr lang="en-US" sz="1000" dirty="0">
                <a:solidFill>
                  <a:schemeClr val="bg1"/>
                </a:solidFill>
              </a:rPr>
              <a:t>IC 3-6-8-4 | IC 3-6-8-7 </a:t>
            </a:r>
          </a:p>
        </p:txBody>
      </p:sp>
    </p:spTree>
    <p:extLst>
      <p:ext uri="{BB962C8B-B14F-4D97-AF65-F5344CB8AC3E}">
        <p14:creationId xmlns:p14="http://schemas.microsoft.com/office/powerpoint/2010/main" val="67122289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2F3B2-7284-B737-4F88-1A7579D558BD}"/>
              </a:ext>
            </a:extLst>
          </p:cNvPr>
          <p:cNvSpPr/>
          <p:nvPr/>
        </p:nvSpPr>
        <p:spPr>
          <a:xfrm>
            <a:off x="0" y="-60644"/>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76C63C-CCBC-41A2-A088-11EBEA900040}"/>
              </a:ext>
            </a:extLst>
          </p:cNvPr>
          <p:cNvSpPr>
            <a:spLocks noGrp="1"/>
          </p:cNvSpPr>
          <p:nvPr>
            <p:ph idx="4294967295"/>
          </p:nvPr>
        </p:nvSpPr>
        <p:spPr>
          <a:xfrm>
            <a:off x="621438" y="640516"/>
            <a:ext cx="10795246" cy="5536447"/>
          </a:xfrm>
        </p:spPr>
        <p:txBody>
          <a:bodyPr>
            <a:normAutofit/>
          </a:bodyPr>
          <a:lstStyle/>
          <a:p>
            <a:r>
              <a:rPr lang="en-US" b="1" dirty="0">
                <a:solidFill>
                  <a:schemeClr val="bg1"/>
                </a:solidFill>
              </a:rPr>
              <a:t>PARTY WATCHERS </a:t>
            </a:r>
          </a:p>
          <a:p>
            <a:pPr lvl="1"/>
            <a:r>
              <a:rPr lang="en-US" dirty="0">
                <a:solidFill>
                  <a:schemeClr val="bg1"/>
                </a:solidFill>
              </a:rPr>
              <a:t>Watchers must report any violation of election law that comes to their attention to:</a:t>
            </a:r>
          </a:p>
          <a:p>
            <a:pPr lvl="2"/>
            <a:r>
              <a:rPr lang="en-US" dirty="0">
                <a:solidFill>
                  <a:schemeClr val="bg1"/>
                </a:solidFill>
              </a:rPr>
              <a:t>Inspector of the precinct (on election day);</a:t>
            </a:r>
          </a:p>
          <a:p>
            <a:pPr lvl="2"/>
            <a:r>
              <a:rPr lang="en-US" dirty="0">
                <a:solidFill>
                  <a:schemeClr val="bg1"/>
                </a:solidFill>
              </a:rPr>
              <a:t>County election board (early voting or on election day); or</a:t>
            </a:r>
          </a:p>
          <a:p>
            <a:pPr lvl="2"/>
            <a:r>
              <a:rPr lang="en-US" dirty="0">
                <a:solidFill>
                  <a:schemeClr val="bg1"/>
                </a:solidFill>
              </a:rPr>
              <a:t>Prosecuting attorney (early voting or on election day)</a:t>
            </a:r>
          </a:p>
          <a:p>
            <a:pPr lvl="1"/>
            <a:endParaRPr lang="en-US" dirty="0">
              <a:solidFill>
                <a:schemeClr val="bg1"/>
              </a:solidFill>
            </a:endParaRPr>
          </a:p>
          <a:p>
            <a:pPr lvl="1"/>
            <a:r>
              <a:rPr lang="en-US" dirty="0">
                <a:solidFill>
                  <a:schemeClr val="bg1"/>
                </a:solidFill>
              </a:rPr>
              <a:t>On Election Day, watchers can be removed </a:t>
            </a:r>
            <a:br>
              <a:rPr lang="en-US" dirty="0">
                <a:solidFill>
                  <a:schemeClr val="bg1"/>
                </a:solidFill>
              </a:rPr>
            </a:br>
            <a:r>
              <a:rPr lang="en-US" dirty="0">
                <a:solidFill>
                  <a:schemeClr val="bg1"/>
                </a:solidFill>
              </a:rPr>
              <a:t>from the polls &amp; credentials revoked if CEB </a:t>
            </a:r>
            <a:br>
              <a:rPr lang="en-US" dirty="0">
                <a:solidFill>
                  <a:schemeClr val="bg1"/>
                </a:solidFill>
              </a:rPr>
            </a:br>
            <a:r>
              <a:rPr lang="en-US" dirty="0">
                <a:solidFill>
                  <a:schemeClr val="bg1"/>
                </a:solidFill>
              </a:rPr>
              <a:t>unanimously agrees watcher violated IC 3-6-8-6(c)</a:t>
            </a:r>
            <a:br>
              <a:rPr lang="en-US" dirty="0">
                <a:solidFill>
                  <a:schemeClr val="bg1"/>
                </a:solidFill>
              </a:rPr>
            </a:br>
            <a:r>
              <a:rPr lang="en-US" dirty="0">
                <a:solidFill>
                  <a:schemeClr val="bg1"/>
                </a:solidFill>
              </a:rPr>
              <a:t> or engages in disruptive behavior</a:t>
            </a:r>
          </a:p>
          <a:p>
            <a:pPr lvl="1"/>
            <a:endParaRPr lang="en-US" dirty="0">
              <a:solidFill>
                <a:schemeClr val="bg1"/>
              </a:solidFill>
            </a:endParaRPr>
          </a:p>
        </p:txBody>
      </p:sp>
      <p:sp>
        <p:nvSpPr>
          <p:cNvPr id="2" name="TextBox 1">
            <a:extLst>
              <a:ext uri="{FF2B5EF4-FFF2-40B4-BE49-F238E27FC236}">
                <a16:creationId xmlns:a16="http://schemas.microsoft.com/office/drawing/2014/main" id="{FD86C5CA-D28C-B6D3-8B4B-DCF9E0EC1335}"/>
              </a:ext>
            </a:extLst>
          </p:cNvPr>
          <p:cNvSpPr txBox="1"/>
          <p:nvPr/>
        </p:nvSpPr>
        <p:spPr>
          <a:xfrm>
            <a:off x="8025414" y="6427433"/>
            <a:ext cx="3391269" cy="246221"/>
          </a:xfrm>
          <a:prstGeom prst="rect">
            <a:avLst/>
          </a:prstGeom>
          <a:noFill/>
        </p:spPr>
        <p:txBody>
          <a:bodyPr wrap="square" rtlCol="0">
            <a:spAutoFit/>
          </a:bodyPr>
          <a:lstStyle/>
          <a:p>
            <a:pPr algn="r"/>
            <a:r>
              <a:rPr lang="en-US" sz="1000" dirty="0">
                <a:solidFill>
                  <a:schemeClr val="bg1"/>
                </a:solidFill>
              </a:rPr>
              <a:t>IC 3-6-8-6</a:t>
            </a:r>
          </a:p>
        </p:txBody>
      </p:sp>
      <p:pic>
        <p:nvPicPr>
          <p:cNvPr id="6" name="Picture 5" descr="Cartoon binoculars with eyes on strap&#10;&#10;Description automatically generated">
            <a:extLst>
              <a:ext uri="{FF2B5EF4-FFF2-40B4-BE49-F238E27FC236}">
                <a16:creationId xmlns:a16="http://schemas.microsoft.com/office/drawing/2014/main" id="{C1DBDABC-0923-A48F-245F-8806F4623EA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2900" y1="22400" x2="55150" y2="19300"/>
                        <a14:foregroundMark x1="55150" y1="19300" x2="60250" y2="24800"/>
                        <a14:foregroundMark x1="60250" y1="24800" x2="72000" y2="23100"/>
                        <a14:foregroundMark x1="72000" y1="23100" x2="68650" y2="31050"/>
                        <a14:foregroundMark x1="68650" y1="31050" x2="55000" y2="31250"/>
                        <a14:foregroundMark x1="55000" y1="31250" x2="44150" y2="25950"/>
                        <a14:foregroundMark x1="44150" y1="25950" x2="44500" y2="21600"/>
                        <a14:foregroundMark x1="70000" y1="29000" x2="62850" y2="22600"/>
                        <a14:foregroundMark x1="62850" y1="22600" x2="69350" y2="28700"/>
                        <a14:foregroundMark x1="69350" y1="28700" x2="72700" y2="27550"/>
                        <a14:foregroundMark x1="55850" y1="34150" x2="36750" y2="35450"/>
                        <a14:foregroundMark x1="36750" y1="35450" x2="35200" y2="50050"/>
                        <a14:foregroundMark x1="35200" y1="50050" x2="53800" y2="55700"/>
                        <a14:foregroundMark x1="53800" y1="55700" x2="60900" y2="47700"/>
                        <a14:foregroundMark x1="60900" y1="47700" x2="59400" y2="35850"/>
                        <a14:foregroundMark x1="59400" y1="35850" x2="53800" y2="31350"/>
                        <a14:foregroundMark x1="54450" y1="34550" x2="60550" y2="49550"/>
                        <a14:foregroundMark x1="60550" y1="49550" x2="54200" y2="34050"/>
                        <a14:foregroundMark x1="47050" y1="35450" x2="38850" y2="41250"/>
                        <a14:foregroundMark x1="38850" y1="41250" x2="45550" y2="49350"/>
                        <a14:foregroundMark x1="45550" y1="49350" x2="55000" y2="49850"/>
                        <a14:foregroundMark x1="55000" y1="49850" x2="54800" y2="41850"/>
                        <a14:foregroundMark x1="54800" y1="41850" x2="49100" y2="35000"/>
                        <a14:foregroundMark x1="49100" y1="35000" x2="45900" y2="34950"/>
                        <a14:foregroundMark x1="28150" y1="28350" x2="19800" y2="37850"/>
                        <a14:foregroundMark x1="19800" y1="37850" x2="30150" y2="47050"/>
                        <a14:foregroundMark x1="30150" y1="47050" x2="34350" y2="37700"/>
                        <a14:foregroundMark x1="34350" y1="37700" x2="28950" y2="28300"/>
                        <a14:foregroundMark x1="28950" y1="28300" x2="25050" y2="28200"/>
                        <a14:foregroundMark x1="31250" y1="25000" x2="24750" y2="27600"/>
                        <a14:foregroundMark x1="24750" y1="27600" x2="29800" y2="34450"/>
                        <a14:foregroundMark x1="29800" y1="34450" x2="37500" y2="37400"/>
                        <a14:foregroundMark x1="37500" y1="37400" x2="33550" y2="25150"/>
                        <a14:foregroundMark x1="33550" y1="25150" x2="30100" y2="24100"/>
                      </a14:backgroundRemoval>
                    </a14:imgEffect>
                  </a14:imgLayer>
                </a14:imgProps>
              </a:ext>
              <a:ext uri="{28A0092B-C50C-407E-A947-70E740481C1C}">
                <a14:useLocalDpi xmlns:a14="http://schemas.microsoft.com/office/drawing/2010/main" val="0"/>
              </a:ext>
            </a:extLst>
          </a:blip>
          <a:stretch>
            <a:fillRect/>
          </a:stretch>
        </p:blipFill>
        <p:spPr>
          <a:xfrm>
            <a:off x="7128769" y="887329"/>
            <a:ext cx="5663214" cy="5663214"/>
          </a:xfrm>
          <a:prstGeom prst="rect">
            <a:avLst/>
          </a:prstGeom>
        </p:spPr>
      </p:pic>
      <p:sp>
        <p:nvSpPr>
          <p:cNvPr id="7" name="TextBox 6">
            <a:extLst>
              <a:ext uri="{FF2B5EF4-FFF2-40B4-BE49-F238E27FC236}">
                <a16:creationId xmlns:a16="http://schemas.microsoft.com/office/drawing/2014/main" id="{05C264D7-4B46-1522-A998-AC6F4A80CBDE}"/>
              </a:ext>
            </a:extLst>
          </p:cNvPr>
          <p:cNvSpPr txBox="1"/>
          <p:nvPr/>
        </p:nvSpPr>
        <p:spPr>
          <a:xfrm rot="16200000">
            <a:off x="9824621" y="2583705"/>
            <a:ext cx="3959440" cy="261610"/>
          </a:xfrm>
          <a:prstGeom prst="rect">
            <a:avLst/>
          </a:prstGeom>
          <a:noFill/>
        </p:spPr>
        <p:txBody>
          <a:bodyPr wrap="square">
            <a:spAutoFit/>
          </a:bodyPr>
          <a:lstStyle/>
          <a:p>
            <a:r>
              <a:rPr lang="en-US" sz="1100" dirty="0"/>
              <a:t>Image by </a:t>
            </a:r>
            <a:r>
              <a:rPr lang="en-US" sz="1100" dirty="0" err="1"/>
              <a:t>freepik</a:t>
            </a:r>
            <a:endParaRPr lang="en-US" sz="1100" dirty="0"/>
          </a:p>
        </p:txBody>
      </p:sp>
    </p:spTree>
    <p:extLst>
      <p:ext uri="{BB962C8B-B14F-4D97-AF65-F5344CB8AC3E}">
        <p14:creationId xmlns:p14="http://schemas.microsoft.com/office/powerpoint/2010/main" val="352531535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2F3B2-7284-B737-4F88-1A7579D558BD}"/>
              </a:ext>
            </a:extLst>
          </p:cNvPr>
          <p:cNvSpPr/>
          <p:nvPr/>
        </p:nvSpPr>
        <p:spPr>
          <a:xfrm>
            <a:off x="0" y="0"/>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76C63C-CCBC-41A2-A088-11EBEA900040}"/>
              </a:ext>
            </a:extLst>
          </p:cNvPr>
          <p:cNvSpPr>
            <a:spLocks noGrp="1"/>
          </p:cNvSpPr>
          <p:nvPr>
            <p:ph idx="4294967295"/>
          </p:nvPr>
        </p:nvSpPr>
        <p:spPr>
          <a:xfrm>
            <a:off x="523783" y="603682"/>
            <a:ext cx="11148813" cy="5573281"/>
          </a:xfrm>
        </p:spPr>
        <p:txBody>
          <a:bodyPr>
            <a:normAutofit lnSpcReduction="10000"/>
          </a:bodyPr>
          <a:lstStyle/>
          <a:p>
            <a:r>
              <a:rPr lang="en-US" b="1" dirty="0">
                <a:solidFill>
                  <a:schemeClr val="bg1"/>
                </a:solidFill>
              </a:rPr>
              <a:t>POLLBOOK HOLDERS</a:t>
            </a:r>
          </a:p>
          <a:p>
            <a:pPr lvl="1"/>
            <a:r>
              <a:rPr lang="en-US" dirty="0">
                <a:solidFill>
                  <a:schemeClr val="bg1"/>
                </a:solidFill>
              </a:rPr>
              <a:t>Qualifications</a:t>
            </a:r>
          </a:p>
          <a:p>
            <a:pPr lvl="2"/>
            <a:r>
              <a:rPr lang="en-US" dirty="0">
                <a:solidFill>
                  <a:schemeClr val="bg1"/>
                </a:solidFill>
              </a:rPr>
              <a:t>No requirement to be a registered voter of the county or to be of a certain age</a:t>
            </a:r>
          </a:p>
          <a:p>
            <a:pPr lvl="2"/>
            <a:r>
              <a:rPr lang="en-US" dirty="0">
                <a:solidFill>
                  <a:schemeClr val="bg1"/>
                </a:solidFill>
              </a:rPr>
              <a:t>Cannot be a candidate, except for an unopposed candidate for party office</a:t>
            </a:r>
          </a:p>
          <a:p>
            <a:pPr lvl="1"/>
            <a:r>
              <a:rPr lang="en-US" dirty="0">
                <a:solidFill>
                  <a:schemeClr val="bg1"/>
                </a:solidFill>
              </a:rPr>
              <a:t>Duties on Election Day Only</a:t>
            </a:r>
          </a:p>
          <a:p>
            <a:pPr lvl="2"/>
            <a:r>
              <a:rPr lang="en-US" dirty="0">
                <a:solidFill>
                  <a:schemeClr val="bg1"/>
                </a:solidFill>
              </a:rPr>
              <a:t>May enter polling place 30-minutes before polls open and remain until polls close</a:t>
            </a:r>
          </a:p>
          <a:p>
            <a:pPr lvl="3"/>
            <a:r>
              <a:rPr lang="en-US" dirty="0">
                <a:solidFill>
                  <a:schemeClr val="bg1"/>
                </a:solidFill>
              </a:rPr>
              <a:t>Can enter, leave, re-enter the polls at any time on Election Day</a:t>
            </a:r>
          </a:p>
          <a:p>
            <a:pPr lvl="2"/>
            <a:r>
              <a:rPr lang="en-US" dirty="0">
                <a:solidFill>
                  <a:schemeClr val="bg1"/>
                </a:solidFill>
              </a:rPr>
              <a:t>May record names of voters who have signed the poll list on a “scratch list” for their political party</a:t>
            </a:r>
          </a:p>
          <a:p>
            <a:pPr lvl="3"/>
            <a:r>
              <a:rPr lang="en-US" dirty="0">
                <a:solidFill>
                  <a:schemeClr val="bg1"/>
                </a:solidFill>
              </a:rPr>
              <a:t>Completing a scratch list may not delay a voter from casting their ballot</a:t>
            </a:r>
          </a:p>
          <a:p>
            <a:pPr lvl="3"/>
            <a:r>
              <a:rPr lang="en-US" dirty="0">
                <a:solidFill>
                  <a:schemeClr val="bg1"/>
                </a:solidFill>
              </a:rPr>
              <a:t>May not engage in electioneering</a:t>
            </a:r>
          </a:p>
          <a:p>
            <a:pPr lvl="1"/>
            <a:r>
              <a:rPr lang="en-US" dirty="0">
                <a:solidFill>
                  <a:schemeClr val="bg1"/>
                </a:solidFill>
              </a:rPr>
              <a:t>Less common to see pollbook holders now that </a:t>
            </a:r>
            <a:r>
              <a:rPr lang="en-US" dirty="0" err="1">
                <a:solidFill>
                  <a:schemeClr val="bg1"/>
                </a:solidFill>
              </a:rPr>
              <a:t>ePB</a:t>
            </a:r>
            <a:r>
              <a:rPr lang="en-US" dirty="0">
                <a:solidFill>
                  <a:schemeClr val="bg1"/>
                </a:solidFill>
              </a:rPr>
              <a:t> data is available</a:t>
            </a:r>
          </a:p>
          <a:p>
            <a:pPr lvl="2"/>
            <a:r>
              <a:rPr lang="en-US" dirty="0">
                <a:solidFill>
                  <a:schemeClr val="bg1"/>
                </a:solidFill>
              </a:rPr>
              <a:t>Vote center plans are required to include in their plan when this data is to be provided to party chairs</a:t>
            </a:r>
          </a:p>
          <a:p>
            <a:pPr lvl="2"/>
            <a:endParaRPr lang="en-US" dirty="0">
              <a:solidFill>
                <a:schemeClr val="bg1"/>
              </a:solidFill>
            </a:endParaRPr>
          </a:p>
          <a:p>
            <a:pPr lvl="1"/>
            <a:r>
              <a:rPr lang="en-US" dirty="0">
                <a:solidFill>
                  <a:schemeClr val="bg1"/>
                </a:solidFill>
              </a:rPr>
              <a:t>Note: A poll clerk may maintain the “scratch list” for their party but cannot be appointed or credentialed to serve as the pollbook holder.</a:t>
            </a:r>
          </a:p>
          <a:p>
            <a:pPr lvl="3"/>
            <a:endParaRPr lang="en-US" dirty="0">
              <a:solidFill>
                <a:schemeClr val="bg1"/>
              </a:solidFill>
            </a:endParaRPr>
          </a:p>
        </p:txBody>
      </p:sp>
      <p:sp>
        <p:nvSpPr>
          <p:cNvPr id="2" name="TextBox 1">
            <a:extLst>
              <a:ext uri="{FF2B5EF4-FFF2-40B4-BE49-F238E27FC236}">
                <a16:creationId xmlns:a16="http://schemas.microsoft.com/office/drawing/2014/main" id="{FD86C5CA-D28C-B6D3-8B4B-DCF9E0EC1335}"/>
              </a:ext>
            </a:extLst>
          </p:cNvPr>
          <p:cNvSpPr txBox="1"/>
          <p:nvPr/>
        </p:nvSpPr>
        <p:spPr>
          <a:xfrm>
            <a:off x="5903650" y="6427433"/>
            <a:ext cx="5513033" cy="246221"/>
          </a:xfrm>
          <a:prstGeom prst="rect">
            <a:avLst/>
          </a:prstGeom>
          <a:noFill/>
        </p:spPr>
        <p:txBody>
          <a:bodyPr wrap="square" rtlCol="0">
            <a:spAutoFit/>
          </a:bodyPr>
          <a:lstStyle/>
          <a:p>
            <a:pPr algn="r"/>
            <a:r>
              <a:rPr lang="en-US" sz="1000" dirty="0">
                <a:solidFill>
                  <a:schemeClr val="bg1"/>
                </a:solidFill>
              </a:rPr>
              <a:t>IC 3-6-7-1 | IC 3-6-7-1.5 | IC 3-6-7-5| IC 3-11-8-10.5 | IC 3-11-8-29 | IC 3-11-18.1-4(16)</a:t>
            </a:r>
          </a:p>
        </p:txBody>
      </p:sp>
    </p:spTree>
    <p:extLst>
      <p:ext uri="{BB962C8B-B14F-4D97-AF65-F5344CB8AC3E}">
        <p14:creationId xmlns:p14="http://schemas.microsoft.com/office/powerpoint/2010/main" val="340958693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22F3B2-7284-B737-4F88-1A7579D558BD}"/>
              </a:ext>
            </a:extLst>
          </p:cNvPr>
          <p:cNvSpPr/>
          <p:nvPr/>
        </p:nvSpPr>
        <p:spPr>
          <a:xfrm>
            <a:off x="0" y="0"/>
            <a:ext cx="12192000" cy="6858000"/>
          </a:xfrm>
          <a:prstGeom prst="rect">
            <a:avLst/>
          </a:prstGeom>
          <a:solidFill>
            <a:srgbClr val="001A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76C63C-CCBC-41A2-A088-11EBEA900040}"/>
              </a:ext>
            </a:extLst>
          </p:cNvPr>
          <p:cNvSpPr>
            <a:spLocks noGrp="1"/>
          </p:cNvSpPr>
          <p:nvPr>
            <p:ph idx="4294967295"/>
          </p:nvPr>
        </p:nvSpPr>
        <p:spPr>
          <a:xfrm>
            <a:off x="612559" y="612559"/>
            <a:ext cx="11060037" cy="5564404"/>
          </a:xfrm>
        </p:spPr>
        <p:txBody>
          <a:bodyPr>
            <a:normAutofit lnSpcReduction="10000"/>
          </a:bodyPr>
          <a:lstStyle/>
          <a:p>
            <a:r>
              <a:rPr lang="en-US" b="1" dirty="0">
                <a:solidFill>
                  <a:schemeClr val="bg1"/>
                </a:solidFill>
              </a:rPr>
              <a:t>CREDENTIALS FOR PARTY CHALLENGERS, POLLBOOK HOLDERS &amp; WATCHERS</a:t>
            </a:r>
          </a:p>
          <a:p>
            <a:pPr lvl="1"/>
            <a:r>
              <a:rPr lang="en-US" dirty="0">
                <a:solidFill>
                  <a:schemeClr val="bg1"/>
                </a:solidFill>
              </a:rPr>
              <a:t>NO State Form</a:t>
            </a:r>
          </a:p>
          <a:p>
            <a:pPr lvl="1"/>
            <a:r>
              <a:rPr lang="en-US" dirty="0">
                <a:solidFill>
                  <a:schemeClr val="bg1"/>
                </a:solidFill>
              </a:rPr>
              <a:t>Party Chair responsible for issuing them, IN WRITING:</a:t>
            </a:r>
          </a:p>
          <a:p>
            <a:pPr lvl="2"/>
            <a:r>
              <a:rPr lang="en-US" dirty="0">
                <a:solidFill>
                  <a:schemeClr val="bg1"/>
                </a:solidFill>
              </a:rPr>
              <a:t>Status of individual (challenger or watcher)</a:t>
            </a:r>
          </a:p>
          <a:p>
            <a:pPr lvl="2"/>
            <a:r>
              <a:rPr lang="en-US" dirty="0">
                <a:solidFill>
                  <a:schemeClr val="bg1"/>
                </a:solidFill>
              </a:rPr>
              <a:t>Name of the individual serving as challenger or watcher</a:t>
            </a:r>
          </a:p>
          <a:p>
            <a:pPr lvl="2"/>
            <a:r>
              <a:rPr lang="en-US" dirty="0">
                <a:solidFill>
                  <a:schemeClr val="bg1"/>
                </a:solidFill>
              </a:rPr>
              <a:t>Name of person appointing the individual &amp; whether the person is a political party, an independent candidate (or in limited circumstances, the CEB)</a:t>
            </a:r>
          </a:p>
          <a:p>
            <a:pPr lvl="2"/>
            <a:r>
              <a:rPr lang="en-US" dirty="0">
                <a:solidFill>
                  <a:schemeClr val="bg1"/>
                </a:solidFill>
              </a:rPr>
              <a:t>If appointed by a political party, the name of the political party</a:t>
            </a:r>
          </a:p>
          <a:p>
            <a:pPr lvl="1"/>
            <a:r>
              <a:rPr lang="en-US" dirty="0">
                <a:solidFill>
                  <a:schemeClr val="bg1"/>
                </a:solidFill>
              </a:rPr>
              <a:t>Challengers, Pollbook Holders &amp; Watchers MUST produce credentials when requested by a member of the precinct election board (Inspector, 2 Judges)</a:t>
            </a:r>
          </a:p>
          <a:p>
            <a:pPr lvl="1"/>
            <a:r>
              <a:rPr lang="en-US" dirty="0">
                <a:solidFill>
                  <a:schemeClr val="bg1"/>
                </a:solidFill>
              </a:rPr>
              <a:t>Generally, no requirement to file names of challengers, pollbook holders or watchers with CEB</a:t>
            </a:r>
          </a:p>
          <a:p>
            <a:pPr lvl="2"/>
            <a:r>
              <a:rPr lang="en-US" dirty="0">
                <a:solidFill>
                  <a:schemeClr val="bg1"/>
                </a:solidFill>
              </a:rPr>
              <a:t>Limited exception for certain types of media watchers, candidates for school board, those petitioning to be a challenger for a public question, and certain candidates in a primary election</a:t>
            </a:r>
          </a:p>
          <a:p>
            <a:pPr lvl="1"/>
            <a:endParaRPr lang="en-US" dirty="0">
              <a:solidFill>
                <a:schemeClr val="bg1"/>
              </a:solidFill>
            </a:endParaRPr>
          </a:p>
        </p:txBody>
      </p:sp>
      <p:sp>
        <p:nvSpPr>
          <p:cNvPr id="2" name="TextBox 1">
            <a:extLst>
              <a:ext uri="{FF2B5EF4-FFF2-40B4-BE49-F238E27FC236}">
                <a16:creationId xmlns:a16="http://schemas.microsoft.com/office/drawing/2014/main" id="{96EE4EAF-02FB-A4C8-926F-8C4D4CBBB6A4}"/>
              </a:ext>
            </a:extLst>
          </p:cNvPr>
          <p:cNvSpPr txBox="1"/>
          <p:nvPr/>
        </p:nvSpPr>
        <p:spPr>
          <a:xfrm>
            <a:off x="8025414" y="6427433"/>
            <a:ext cx="3391269" cy="246221"/>
          </a:xfrm>
          <a:prstGeom prst="rect">
            <a:avLst/>
          </a:prstGeom>
          <a:noFill/>
        </p:spPr>
        <p:txBody>
          <a:bodyPr wrap="square" rtlCol="0">
            <a:spAutoFit/>
          </a:bodyPr>
          <a:lstStyle/>
          <a:p>
            <a:pPr algn="r"/>
            <a:r>
              <a:rPr lang="en-US" sz="1000" dirty="0">
                <a:solidFill>
                  <a:schemeClr val="bg1"/>
                </a:solidFill>
              </a:rPr>
              <a:t>IC 3-6-7-1 | IC 3-6-7-5 | IC 3-6-8-3 | IC 3-6-10-5</a:t>
            </a:r>
          </a:p>
        </p:txBody>
      </p:sp>
    </p:spTree>
    <p:extLst>
      <p:ext uri="{BB962C8B-B14F-4D97-AF65-F5344CB8AC3E}">
        <p14:creationId xmlns:p14="http://schemas.microsoft.com/office/powerpoint/2010/main" val="282928454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011045-67E5-44F9-8074-E80018B1F84E}"/>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FB47745-3CCA-4B2B-99D2-871BBF7DE63C}"/>
              </a:ext>
            </a:extLst>
          </p:cNvPr>
          <p:cNvSpPr>
            <a:spLocks noGrp="1"/>
          </p:cNvSpPr>
          <p:nvPr>
            <p:ph type="title" idx="4294967295"/>
          </p:nvPr>
        </p:nvSpPr>
        <p:spPr>
          <a:xfrm>
            <a:off x="3406577" y="1571349"/>
            <a:ext cx="5378843" cy="3089428"/>
          </a:xfrm>
        </p:spPr>
        <p:txBody>
          <a:bodyPr vert="horz" lIns="91440" tIns="45720" rIns="91440" bIns="45720" rtlCol="0" anchor="ctr">
            <a:normAutofit/>
          </a:bodyPr>
          <a:lstStyle/>
          <a:p>
            <a:pPr algn="r"/>
            <a:r>
              <a:rPr lang="en-US" sz="5600" dirty="0"/>
              <a:t>Questions?</a:t>
            </a:r>
            <a:br>
              <a:rPr lang="en-US" sz="5600" dirty="0"/>
            </a:br>
            <a:r>
              <a:rPr lang="en-US" sz="2000" dirty="0"/>
              <a:t>Angie Nussmeyer, Co-Director </a:t>
            </a:r>
            <a:br>
              <a:rPr lang="en-US" sz="2000" dirty="0"/>
            </a:br>
            <a:r>
              <a:rPr lang="en-US" sz="2000" dirty="0"/>
              <a:t>317.232.3940 | anussmeyer@iec.in.gov</a:t>
            </a:r>
            <a:br>
              <a:rPr lang="en-US" sz="2000" dirty="0"/>
            </a:br>
            <a:br>
              <a:rPr lang="en-US" sz="2000" dirty="0"/>
            </a:br>
            <a:r>
              <a:rPr lang="en-US" sz="2000" dirty="0"/>
              <a:t>Matthew Kochevar, Co-General Counsel</a:t>
            </a:r>
            <a:br>
              <a:rPr lang="en-US" sz="2000" dirty="0"/>
            </a:br>
            <a:r>
              <a:rPr lang="en-US" sz="2000" dirty="0"/>
              <a:t>317.232-3942 | mkochevar@iec.in.gov</a:t>
            </a:r>
            <a:endParaRPr lang="en-US" sz="5600" dirty="0"/>
          </a:p>
        </p:txBody>
      </p:sp>
    </p:spTree>
    <p:extLst>
      <p:ext uri="{BB962C8B-B14F-4D97-AF65-F5344CB8AC3E}">
        <p14:creationId xmlns:p14="http://schemas.microsoft.com/office/powerpoint/2010/main" val="296874532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8084-655D-4BA0-8292-BD5F215CCD6B}"/>
              </a:ext>
            </a:extLst>
          </p:cNvPr>
          <p:cNvSpPr>
            <a:spLocks noGrp="1"/>
          </p:cNvSpPr>
          <p:nvPr>
            <p:ph type="title"/>
          </p:nvPr>
        </p:nvSpPr>
        <p:spPr>
          <a:xfrm>
            <a:off x="1015482" y="182565"/>
            <a:ext cx="10515600" cy="1325563"/>
          </a:xfrm>
        </p:spPr>
        <p:txBody>
          <a:bodyPr/>
          <a:lstStyle/>
          <a:p>
            <a:r>
              <a:rPr lang="en-US" dirty="0"/>
              <a:t>Where are you in your ballot preparation?</a:t>
            </a:r>
          </a:p>
        </p:txBody>
      </p:sp>
      <p:sp>
        <p:nvSpPr>
          <p:cNvPr id="5" name="Footer Placeholder 4">
            <a:extLst>
              <a:ext uri="{FF2B5EF4-FFF2-40B4-BE49-F238E27FC236}">
                <a16:creationId xmlns:a16="http://schemas.microsoft.com/office/drawing/2014/main" id="{DAEE4FBF-D9C8-4BDE-B5FE-64E5646D5F7B}"/>
              </a:ext>
            </a:extLst>
          </p:cNvPr>
          <p:cNvSpPr>
            <a:spLocks noGrp="1"/>
          </p:cNvSpPr>
          <p:nvPr>
            <p:ph type="ftr" sz="quarter" idx="11"/>
          </p:nvPr>
        </p:nvSpPr>
        <p:spPr>
          <a:xfrm>
            <a:off x="5974673" y="6310310"/>
            <a:ext cx="5379128" cy="365125"/>
          </a:xfrm>
        </p:spPr>
        <p:txBody>
          <a:bodyPr/>
          <a:lstStyle/>
          <a:p>
            <a:pPr algn="r" defTabSz="457200">
              <a:defRPr/>
            </a:pPr>
            <a:r>
              <a:rPr lang="en-US" sz="1000" dirty="0">
                <a:solidFill>
                  <a:schemeClr val="tx1"/>
                </a:solidFill>
                <a:latin typeface="Calibri" panose="020F0502020204030204"/>
              </a:rPr>
              <a:t>IC 3-11-4-10 | IC 3-11-4-15 | IC 3-11-4-18 | IC 3-11-3-10 | IC 3-11-3-11 | IC 3-11.7-1-4 | IC 3-11.7-1-6</a:t>
            </a:r>
          </a:p>
        </p:txBody>
      </p:sp>
      <p:sp>
        <p:nvSpPr>
          <p:cNvPr id="8" name="Content Placeholder 7">
            <a:extLst>
              <a:ext uri="{FF2B5EF4-FFF2-40B4-BE49-F238E27FC236}">
                <a16:creationId xmlns:a16="http://schemas.microsoft.com/office/drawing/2014/main" id="{6531CA1E-96A6-8018-FBE3-BC9681C81763}"/>
              </a:ext>
            </a:extLst>
          </p:cNvPr>
          <p:cNvSpPr>
            <a:spLocks noGrp="1"/>
          </p:cNvSpPr>
          <p:nvPr>
            <p:ph idx="1"/>
          </p:nvPr>
        </p:nvSpPr>
        <p:spPr>
          <a:xfrm>
            <a:off x="838200" y="1825625"/>
            <a:ext cx="10515600" cy="3548808"/>
          </a:xfrm>
        </p:spPr>
        <p:txBody>
          <a:bodyPr>
            <a:normAutofit fontScale="92500" lnSpcReduction="20000"/>
          </a:bodyPr>
          <a:lstStyle/>
          <a:p>
            <a:r>
              <a:rPr lang="en-US" dirty="0"/>
              <a:t>Remember the deadlines:</a:t>
            </a:r>
          </a:p>
          <a:p>
            <a:pPr lvl="1"/>
            <a:r>
              <a:rPr lang="en-US" dirty="0"/>
              <a:t>Making ballot estimates and orders</a:t>
            </a:r>
          </a:p>
          <a:p>
            <a:pPr lvl="2"/>
            <a:r>
              <a:rPr lang="en-US" dirty="0"/>
              <a:t>Absentee &amp; Provisional Ballot Ordering Deadline: Sept. 6, 2024</a:t>
            </a:r>
          </a:p>
          <a:p>
            <a:pPr lvl="2"/>
            <a:r>
              <a:rPr lang="en-US" dirty="0"/>
              <a:t>Election Day Ballot Ordering Deadline: Anytime to ensure ballots are ready to given to inspectors on Inspector Saturday or Sunday (November 2 or 3, 2024)</a:t>
            </a:r>
          </a:p>
          <a:p>
            <a:pPr lvl="1"/>
            <a:r>
              <a:rPr lang="en-US" dirty="0"/>
              <a:t>Ballot printing and delivery</a:t>
            </a:r>
          </a:p>
          <a:p>
            <a:pPr lvl="2"/>
            <a:r>
              <a:rPr lang="en-US" dirty="0"/>
              <a:t>Absentee &amp; Provisional Ballot Delivery Deadline: Sept. 16, 2024</a:t>
            </a:r>
          </a:p>
          <a:p>
            <a:pPr lvl="2"/>
            <a:r>
              <a:rPr lang="en-US" dirty="0"/>
              <a:t>Election Day Ballot Delivery Deadline: Before November 2, 2024</a:t>
            </a:r>
          </a:p>
          <a:p>
            <a:pPr lvl="1"/>
            <a:r>
              <a:rPr lang="en-US" dirty="0"/>
              <a:t>Deadline for absentee ballots to be sent:</a:t>
            </a:r>
          </a:p>
          <a:p>
            <a:pPr lvl="2"/>
            <a:r>
              <a:rPr lang="en-US" dirty="0"/>
              <a:t>Not later than 5-days after the CEB receives the ABS ballot delivery OR</a:t>
            </a:r>
          </a:p>
          <a:p>
            <a:pPr lvl="2"/>
            <a:r>
              <a:rPr lang="en-US" dirty="0"/>
              <a:t>45-days from the election (Sept. 21, 2024), whichever is sooner</a:t>
            </a:r>
          </a:p>
          <a:p>
            <a:pPr lvl="3"/>
            <a:r>
              <a:rPr lang="en-US" dirty="0"/>
              <a:t>Submit a CAF to update your ballot ready date to reflect accurate mailing dates!</a:t>
            </a:r>
          </a:p>
          <a:p>
            <a:pPr lvl="2"/>
            <a:endParaRPr lang="en-US" dirty="0"/>
          </a:p>
          <a:p>
            <a:endParaRPr lang="en-US" dirty="0"/>
          </a:p>
        </p:txBody>
      </p:sp>
      <p:sp>
        <p:nvSpPr>
          <p:cNvPr id="9" name="TextBox 8">
            <a:extLst>
              <a:ext uri="{FF2B5EF4-FFF2-40B4-BE49-F238E27FC236}">
                <a16:creationId xmlns:a16="http://schemas.microsoft.com/office/drawing/2014/main" id="{04D2FFF0-550D-3DD6-34E7-E566F690BE5F}"/>
              </a:ext>
            </a:extLst>
          </p:cNvPr>
          <p:cNvSpPr txBox="1"/>
          <p:nvPr/>
        </p:nvSpPr>
        <p:spPr>
          <a:xfrm>
            <a:off x="838200" y="5479313"/>
            <a:ext cx="10515600" cy="830997"/>
          </a:xfrm>
          <a:prstGeom prst="rect">
            <a:avLst/>
          </a:prstGeom>
          <a:solidFill>
            <a:srgbClr val="0070C0"/>
          </a:solidFill>
        </p:spPr>
        <p:txBody>
          <a:bodyPr wrap="square" rtlCol="0">
            <a:spAutoFit/>
          </a:bodyPr>
          <a:lstStyle/>
          <a:p>
            <a:pPr algn="ctr"/>
            <a:r>
              <a:rPr lang="en-US" sz="2400" b="1" dirty="0">
                <a:solidFill>
                  <a:schemeClr val="bg1"/>
                </a:solidFill>
              </a:rPr>
              <a:t>MUST order enough </a:t>
            </a:r>
            <a:r>
              <a:rPr lang="en-US" sz="2400" b="1" u="sng" dirty="0">
                <a:solidFill>
                  <a:schemeClr val="bg1"/>
                </a:solidFill>
              </a:rPr>
              <a:t>election day</a:t>
            </a:r>
            <a:r>
              <a:rPr lang="en-US" sz="2400" b="1" dirty="0">
                <a:solidFill>
                  <a:schemeClr val="bg1"/>
                </a:solidFill>
              </a:rPr>
              <a:t> ballots to cover 100% of all registered voters assigned to each precinct reporting to a voting location </a:t>
            </a:r>
          </a:p>
        </p:txBody>
      </p:sp>
    </p:spTree>
    <p:extLst>
      <p:ext uri="{BB962C8B-B14F-4D97-AF65-F5344CB8AC3E}">
        <p14:creationId xmlns:p14="http://schemas.microsoft.com/office/powerpoint/2010/main" val="25434414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EBFD99-07BC-451E-B23B-A835EF411C4B}"/>
              </a:ext>
            </a:extLst>
          </p:cNvPr>
          <p:cNvPicPr>
            <a:picLocks noChangeAspect="1"/>
          </p:cNvPicPr>
          <p:nvPr/>
        </p:nvPicPr>
        <p:blipFill rotWithShape="1">
          <a:blip r:embed="rId2" cstate="email">
            <a:alphaModFix amt="50000"/>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p:blipFill>
        <p:spPr>
          <a:xfrm>
            <a:off x="0" y="-79898"/>
            <a:ext cx="4093028" cy="7903427"/>
          </a:xfrm>
          <a:prstGeom prst="rect">
            <a:avLst/>
          </a:prstGeom>
        </p:spPr>
      </p:pic>
      <p:sp>
        <p:nvSpPr>
          <p:cNvPr id="2" name="Title 1">
            <a:extLst>
              <a:ext uri="{FF2B5EF4-FFF2-40B4-BE49-F238E27FC236}">
                <a16:creationId xmlns:a16="http://schemas.microsoft.com/office/drawing/2014/main" id="{FF2B64CB-06A5-4634-BB77-1D66360EDC18}"/>
              </a:ext>
            </a:extLst>
          </p:cNvPr>
          <p:cNvSpPr>
            <a:spLocks noGrp="1"/>
          </p:cNvSpPr>
          <p:nvPr>
            <p:ph type="title" idx="4294967295"/>
          </p:nvPr>
        </p:nvSpPr>
        <p:spPr>
          <a:xfrm>
            <a:off x="554336" y="672840"/>
            <a:ext cx="3209796" cy="4930775"/>
          </a:xfrm>
        </p:spPr>
        <p:txBody>
          <a:bodyPr>
            <a:normAutofit/>
          </a:bodyPr>
          <a:lstStyle/>
          <a:p>
            <a:pPr algn="ctr"/>
            <a:r>
              <a:rPr lang="en-US" sz="4800" b="1" dirty="0">
                <a:solidFill>
                  <a:schemeClr val="accent1">
                    <a:lumMod val="50000"/>
                  </a:schemeClr>
                </a:solidFill>
              </a:rPr>
              <a:t>What ballot types do I need for the general election?</a:t>
            </a:r>
          </a:p>
        </p:txBody>
      </p:sp>
      <p:sp>
        <p:nvSpPr>
          <p:cNvPr id="7" name="Text Placeholder 2">
            <a:extLst>
              <a:ext uri="{FF2B5EF4-FFF2-40B4-BE49-F238E27FC236}">
                <a16:creationId xmlns:a16="http://schemas.microsoft.com/office/drawing/2014/main" id="{6BB784A1-FC81-0350-CFA7-5F207E21705D}"/>
              </a:ext>
            </a:extLst>
          </p:cNvPr>
          <p:cNvSpPr txBox="1">
            <a:spLocks/>
          </p:cNvSpPr>
          <p:nvPr/>
        </p:nvSpPr>
        <p:spPr>
          <a:xfrm>
            <a:off x="4360863" y="1216242"/>
            <a:ext cx="7188986" cy="374637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Scenario 1</a:t>
            </a:r>
          </a:p>
          <a:p>
            <a:r>
              <a:rPr lang="en-US" sz="2100" dirty="0"/>
              <a:t>No public questions were certified to the Cardinal County Election Board for the general election. </a:t>
            </a:r>
          </a:p>
          <a:p>
            <a:r>
              <a:rPr lang="en-US" sz="2100" dirty="0"/>
              <a:t>What ballot types would the election board need to produce for the general election</a:t>
            </a:r>
          </a:p>
        </p:txBody>
      </p:sp>
    </p:spTree>
    <p:extLst>
      <p:ext uri="{BB962C8B-B14F-4D97-AF65-F5344CB8AC3E}">
        <p14:creationId xmlns:p14="http://schemas.microsoft.com/office/powerpoint/2010/main" val="252871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941E-9B6A-4CC0-9770-4490607C6889}"/>
              </a:ext>
            </a:extLst>
          </p:cNvPr>
          <p:cNvSpPr>
            <a:spLocks noGrp="1"/>
          </p:cNvSpPr>
          <p:nvPr>
            <p:ph type="title"/>
          </p:nvPr>
        </p:nvSpPr>
        <p:spPr>
          <a:xfrm>
            <a:off x="2152650" y="365127"/>
            <a:ext cx="9201150" cy="1325563"/>
          </a:xfrm>
        </p:spPr>
        <p:txBody>
          <a:bodyPr/>
          <a:lstStyle/>
          <a:p>
            <a:r>
              <a:rPr lang="en-US" dirty="0"/>
              <a:t>General Election Ballot Types</a:t>
            </a:r>
            <a:br>
              <a:rPr lang="en-US" dirty="0"/>
            </a:br>
            <a:r>
              <a:rPr lang="en-US" sz="2800" i="1" dirty="0"/>
              <a:t>Scenario 1</a:t>
            </a:r>
            <a:endParaRPr lang="en-US" i="1" dirty="0"/>
          </a:p>
        </p:txBody>
      </p:sp>
      <p:sp>
        <p:nvSpPr>
          <p:cNvPr id="3" name="Content Placeholder 2">
            <a:extLst>
              <a:ext uri="{FF2B5EF4-FFF2-40B4-BE49-F238E27FC236}">
                <a16:creationId xmlns:a16="http://schemas.microsoft.com/office/drawing/2014/main" id="{71E43DDD-D19C-4A4D-9C91-BEAE079C3BBA}"/>
              </a:ext>
            </a:extLst>
          </p:cNvPr>
          <p:cNvSpPr>
            <a:spLocks noGrp="1"/>
          </p:cNvSpPr>
          <p:nvPr>
            <p:ph idx="1"/>
          </p:nvPr>
        </p:nvSpPr>
        <p:spPr/>
        <p:txBody>
          <a:bodyPr>
            <a:normAutofit fontScale="92500" lnSpcReduction="20000"/>
          </a:bodyPr>
          <a:lstStyle/>
          <a:p>
            <a:r>
              <a:rPr lang="en-US" dirty="0"/>
              <a:t>“Everything” ballot</a:t>
            </a:r>
          </a:p>
          <a:p>
            <a:pPr lvl="1"/>
            <a:r>
              <a:rPr lang="en-US" dirty="0"/>
              <a:t>Statewide constitutional question</a:t>
            </a:r>
          </a:p>
          <a:p>
            <a:pPr lvl="1"/>
            <a:r>
              <a:rPr lang="en-US" dirty="0"/>
              <a:t>Local public question</a:t>
            </a:r>
          </a:p>
          <a:p>
            <a:pPr lvl="1"/>
            <a:r>
              <a:rPr lang="en-US" dirty="0"/>
              <a:t>Straight Party Device</a:t>
            </a:r>
          </a:p>
          <a:p>
            <a:pPr lvl="1"/>
            <a:r>
              <a:rPr lang="en-US" dirty="0"/>
              <a:t>Candidates for election to office in November </a:t>
            </a:r>
          </a:p>
          <a:p>
            <a:pPr lvl="1"/>
            <a:r>
              <a:rPr lang="en-US" dirty="0"/>
              <a:t>Judicial retention questions </a:t>
            </a:r>
          </a:p>
          <a:p>
            <a:pPr lvl="2"/>
            <a:r>
              <a:rPr lang="en-US" dirty="0"/>
              <a:t>Indiana Supreme Court, Indiana Court of Appeals </a:t>
            </a:r>
          </a:p>
          <a:p>
            <a:pPr lvl="2"/>
            <a:r>
              <a:rPr lang="en-US" dirty="0"/>
              <a:t>Local judicial retention questions in Lake, Marion &amp; St Joseph counties</a:t>
            </a:r>
          </a:p>
          <a:p>
            <a:r>
              <a:rPr lang="en-US" dirty="0"/>
              <a:t>Federal Only Ballot</a:t>
            </a:r>
          </a:p>
          <a:p>
            <a:pPr lvl="1"/>
            <a:r>
              <a:rPr lang="en-US" dirty="0"/>
              <a:t>For overseas voters who mark on the FPCA: “U.S. citizen whose return is uncertain”</a:t>
            </a:r>
          </a:p>
          <a:p>
            <a:r>
              <a:rPr lang="en-US" dirty="0"/>
              <a:t>Presidential Only Ballot</a:t>
            </a:r>
          </a:p>
          <a:p>
            <a:pPr lvl="1"/>
            <a:r>
              <a:rPr lang="en-US" dirty="0"/>
              <a:t>For voters who move to another state in the final 30-days before an election and fail to register to vote in their new state</a:t>
            </a:r>
          </a:p>
          <a:p>
            <a:pPr marL="914400" lvl="2" indent="0">
              <a:buNone/>
            </a:pPr>
            <a:endParaRPr lang="en-US" dirty="0"/>
          </a:p>
        </p:txBody>
      </p:sp>
      <p:sp>
        <p:nvSpPr>
          <p:cNvPr id="5" name="Footer Placeholder 4">
            <a:extLst>
              <a:ext uri="{FF2B5EF4-FFF2-40B4-BE49-F238E27FC236}">
                <a16:creationId xmlns:a16="http://schemas.microsoft.com/office/drawing/2014/main" id="{6C15D6DC-0442-4C74-9AA6-05DDF4ECE237}"/>
              </a:ext>
            </a:extLst>
          </p:cNvPr>
          <p:cNvSpPr>
            <a:spLocks noGrp="1"/>
          </p:cNvSpPr>
          <p:nvPr>
            <p:ph type="ftr" sz="quarter" idx="11"/>
          </p:nvPr>
        </p:nvSpPr>
        <p:spPr>
          <a:xfrm>
            <a:off x="7239000" y="6176963"/>
            <a:ext cx="4114800" cy="365125"/>
          </a:xfrm>
        </p:spPr>
        <p:txBody>
          <a:bodyPr/>
          <a:lstStyle/>
          <a:p>
            <a:pPr algn="r" defTabSz="457200">
              <a:defRPr/>
            </a:pPr>
            <a:r>
              <a:rPr lang="en-US" sz="1050" dirty="0">
                <a:solidFill>
                  <a:schemeClr val="tx1"/>
                </a:solidFill>
                <a:latin typeface="Calibri" panose="020F0502020204030204"/>
              </a:rPr>
              <a:t>IC 3-11-2 | IC 3-11-4-12.5 | IC 3-10-10</a:t>
            </a:r>
          </a:p>
        </p:txBody>
      </p:sp>
    </p:spTree>
    <p:extLst>
      <p:ext uri="{BB962C8B-B14F-4D97-AF65-F5344CB8AC3E}">
        <p14:creationId xmlns:p14="http://schemas.microsoft.com/office/powerpoint/2010/main" val="276391217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EBFD99-07BC-451E-B23B-A835EF411C4B}"/>
              </a:ext>
            </a:extLst>
          </p:cNvPr>
          <p:cNvPicPr>
            <a:picLocks noChangeAspect="1"/>
          </p:cNvPicPr>
          <p:nvPr/>
        </p:nvPicPr>
        <p:blipFill rotWithShape="1">
          <a:blip r:embed="rId2" cstate="email">
            <a:alphaModFix amt="50000"/>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p:blipFill>
        <p:spPr>
          <a:xfrm>
            <a:off x="0" y="-79898"/>
            <a:ext cx="4093028" cy="7903427"/>
          </a:xfrm>
          <a:prstGeom prst="rect">
            <a:avLst/>
          </a:prstGeom>
        </p:spPr>
      </p:pic>
      <p:sp>
        <p:nvSpPr>
          <p:cNvPr id="2" name="Title 1">
            <a:extLst>
              <a:ext uri="{FF2B5EF4-FFF2-40B4-BE49-F238E27FC236}">
                <a16:creationId xmlns:a16="http://schemas.microsoft.com/office/drawing/2014/main" id="{FF2B64CB-06A5-4634-BB77-1D66360EDC18}"/>
              </a:ext>
            </a:extLst>
          </p:cNvPr>
          <p:cNvSpPr>
            <a:spLocks noGrp="1"/>
          </p:cNvSpPr>
          <p:nvPr>
            <p:ph type="title" idx="4294967295"/>
          </p:nvPr>
        </p:nvSpPr>
        <p:spPr>
          <a:xfrm>
            <a:off x="554336" y="672840"/>
            <a:ext cx="3209796" cy="4930775"/>
          </a:xfrm>
        </p:spPr>
        <p:txBody>
          <a:bodyPr>
            <a:normAutofit/>
          </a:bodyPr>
          <a:lstStyle/>
          <a:p>
            <a:pPr algn="ctr"/>
            <a:r>
              <a:rPr lang="en-US" sz="4800" b="1" dirty="0">
                <a:solidFill>
                  <a:schemeClr val="accent1">
                    <a:lumMod val="50000"/>
                  </a:schemeClr>
                </a:solidFill>
              </a:rPr>
              <a:t>What ballot types do I need for the general election?</a:t>
            </a:r>
          </a:p>
        </p:txBody>
      </p:sp>
      <p:sp>
        <p:nvSpPr>
          <p:cNvPr id="7" name="Text Placeholder 2">
            <a:extLst>
              <a:ext uri="{FF2B5EF4-FFF2-40B4-BE49-F238E27FC236}">
                <a16:creationId xmlns:a16="http://schemas.microsoft.com/office/drawing/2014/main" id="{6BB784A1-FC81-0350-CFA7-5F207E21705D}"/>
              </a:ext>
            </a:extLst>
          </p:cNvPr>
          <p:cNvSpPr txBox="1">
            <a:spLocks/>
          </p:cNvSpPr>
          <p:nvPr/>
        </p:nvSpPr>
        <p:spPr>
          <a:xfrm>
            <a:off x="4360863" y="1216242"/>
            <a:ext cx="7188986" cy="374637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Scenario 2</a:t>
            </a:r>
          </a:p>
          <a:p>
            <a:r>
              <a:rPr lang="en-US" sz="2100" dirty="0"/>
              <a:t>Northwestern County Community School Corporation is a countywide school corporation</a:t>
            </a:r>
          </a:p>
          <a:p>
            <a:r>
              <a:rPr lang="en-US" sz="2100" dirty="0"/>
              <a:t>The school board has certified to the election board a school tax levy referendum to be placed on the general election ballot </a:t>
            </a:r>
          </a:p>
          <a:p>
            <a:r>
              <a:rPr lang="en-US" sz="2100" dirty="0"/>
              <a:t>What ballot types would the election board need to produce for the general election?</a:t>
            </a:r>
          </a:p>
        </p:txBody>
      </p:sp>
    </p:spTree>
    <p:extLst>
      <p:ext uri="{BB962C8B-B14F-4D97-AF65-F5344CB8AC3E}">
        <p14:creationId xmlns:p14="http://schemas.microsoft.com/office/powerpoint/2010/main" val="426268260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941E-9B6A-4CC0-9770-4490607C6889}"/>
              </a:ext>
            </a:extLst>
          </p:cNvPr>
          <p:cNvSpPr>
            <a:spLocks noGrp="1"/>
          </p:cNvSpPr>
          <p:nvPr>
            <p:ph type="title"/>
          </p:nvPr>
        </p:nvSpPr>
        <p:spPr>
          <a:xfrm>
            <a:off x="2152650" y="365127"/>
            <a:ext cx="9201150" cy="1325563"/>
          </a:xfrm>
        </p:spPr>
        <p:txBody>
          <a:bodyPr/>
          <a:lstStyle/>
          <a:p>
            <a:r>
              <a:rPr lang="en-US" dirty="0"/>
              <a:t>General Election Ballot Types</a:t>
            </a:r>
            <a:br>
              <a:rPr lang="en-US" dirty="0"/>
            </a:br>
            <a:r>
              <a:rPr lang="en-US" sz="2800" i="1" dirty="0"/>
              <a:t>Scenario 2</a:t>
            </a:r>
            <a:endParaRPr lang="en-US" i="1" dirty="0"/>
          </a:p>
        </p:txBody>
      </p:sp>
      <p:sp>
        <p:nvSpPr>
          <p:cNvPr id="3" name="Content Placeholder 2">
            <a:extLst>
              <a:ext uri="{FF2B5EF4-FFF2-40B4-BE49-F238E27FC236}">
                <a16:creationId xmlns:a16="http://schemas.microsoft.com/office/drawing/2014/main" id="{71E43DDD-D19C-4A4D-9C91-BEAE079C3BBA}"/>
              </a:ext>
            </a:extLst>
          </p:cNvPr>
          <p:cNvSpPr>
            <a:spLocks noGrp="1"/>
          </p:cNvSpPr>
          <p:nvPr>
            <p:ph idx="1"/>
          </p:nvPr>
        </p:nvSpPr>
        <p:spPr/>
        <p:txBody>
          <a:bodyPr>
            <a:normAutofit fontScale="92500"/>
          </a:bodyPr>
          <a:lstStyle/>
          <a:p>
            <a:r>
              <a:rPr lang="en-US" dirty="0"/>
              <a:t>“Everything” ballot</a:t>
            </a:r>
          </a:p>
          <a:p>
            <a:r>
              <a:rPr lang="en-US" dirty="0"/>
              <a:t>“Everything” ballot MINUS school board public question</a:t>
            </a:r>
          </a:p>
          <a:p>
            <a:pPr lvl="1"/>
            <a:r>
              <a:rPr lang="en-US" dirty="0"/>
              <a:t>If voter moves out of the school corporation boundaries in the final 30-days before an election, then the voter is not able to vote on a public question involving a capitol improvement project, tax levy, or safety for a school corporation</a:t>
            </a:r>
          </a:p>
          <a:p>
            <a:r>
              <a:rPr lang="en-US" dirty="0"/>
              <a:t>Federal Only Ballot</a:t>
            </a:r>
          </a:p>
          <a:p>
            <a:pPr lvl="1"/>
            <a:r>
              <a:rPr lang="en-US" dirty="0"/>
              <a:t>For overseas voters who mark on the FPCA: “U.S. citizen whose return is uncertain”</a:t>
            </a:r>
          </a:p>
          <a:p>
            <a:r>
              <a:rPr lang="en-US" dirty="0"/>
              <a:t>Presidential Only Ballot</a:t>
            </a:r>
          </a:p>
          <a:p>
            <a:pPr lvl="1"/>
            <a:r>
              <a:rPr lang="en-US" dirty="0"/>
              <a:t>For voters who move to another state in the final 30-days before an election and do not meet the residency requirements to register to vote in their new state</a:t>
            </a:r>
          </a:p>
          <a:p>
            <a:pPr marL="914400" lvl="2" indent="0">
              <a:buNone/>
            </a:pPr>
            <a:endParaRPr lang="en-US" dirty="0"/>
          </a:p>
        </p:txBody>
      </p:sp>
      <p:sp>
        <p:nvSpPr>
          <p:cNvPr id="4" name="Footer Placeholder 4">
            <a:extLst>
              <a:ext uri="{FF2B5EF4-FFF2-40B4-BE49-F238E27FC236}">
                <a16:creationId xmlns:a16="http://schemas.microsoft.com/office/drawing/2014/main" id="{890663D4-06FE-4398-2F7B-7D1456E30559}"/>
              </a:ext>
            </a:extLst>
          </p:cNvPr>
          <p:cNvSpPr>
            <a:spLocks noGrp="1"/>
          </p:cNvSpPr>
          <p:nvPr>
            <p:ph type="ftr" sz="quarter" idx="11"/>
          </p:nvPr>
        </p:nvSpPr>
        <p:spPr>
          <a:xfrm>
            <a:off x="7239000" y="6176963"/>
            <a:ext cx="4114800" cy="365125"/>
          </a:xfrm>
        </p:spPr>
        <p:txBody>
          <a:bodyPr/>
          <a:lstStyle/>
          <a:p>
            <a:pPr algn="r" defTabSz="457200">
              <a:defRPr/>
            </a:pPr>
            <a:r>
              <a:rPr lang="en-US" sz="1050" dirty="0">
                <a:solidFill>
                  <a:schemeClr val="tx1"/>
                </a:solidFill>
                <a:latin typeface="Calibri" panose="020F0502020204030204"/>
              </a:rPr>
              <a:t>IC 3-11-2 | IC 3-11-4-12.5 | IC 3-10-10 | IC 20-46-1-16</a:t>
            </a:r>
          </a:p>
        </p:txBody>
      </p:sp>
    </p:spTree>
    <p:extLst>
      <p:ext uri="{BB962C8B-B14F-4D97-AF65-F5344CB8AC3E}">
        <p14:creationId xmlns:p14="http://schemas.microsoft.com/office/powerpoint/2010/main" val="321655357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D8830-17BE-5522-E78D-CD1C525B417E}"/>
              </a:ext>
            </a:extLst>
          </p:cNvPr>
          <p:cNvSpPr/>
          <p:nvPr/>
        </p:nvSpPr>
        <p:spPr>
          <a:xfrm>
            <a:off x="0" y="288938"/>
            <a:ext cx="6643145" cy="20684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standing at a podium with two microphones and a flag&#10;&#10;Description automatically generated">
            <a:extLst>
              <a:ext uri="{FF2B5EF4-FFF2-40B4-BE49-F238E27FC236}">
                <a16:creationId xmlns:a16="http://schemas.microsoft.com/office/drawing/2014/main" id="{8D65549A-2700-8674-613F-1CD9F611B93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643145" y="0"/>
            <a:ext cx="5999584" cy="7135151"/>
          </a:xfrm>
          <a:prstGeom prst="rect">
            <a:avLst/>
          </a:prstGeom>
        </p:spPr>
      </p:pic>
      <p:sp>
        <p:nvSpPr>
          <p:cNvPr id="5" name="Footer Placeholder 4">
            <a:extLst>
              <a:ext uri="{FF2B5EF4-FFF2-40B4-BE49-F238E27FC236}">
                <a16:creationId xmlns:a16="http://schemas.microsoft.com/office/drawing/2014/main" id="{AFDDA7AA-1A03-4D2D-8BF3-B0B4EAB19FBF}"/>
              </a:ext>
            </a:extLst>
          </p:cNvPr>
          <p:cNvSpPr>
            <a:spLocks noGrp="1"/>
          </p:cNvSpPr>
          <p:nvPr>
            <p:ph type="ftr" sz="quarter" idx="11"/>
          </p:nvPr>
        </p:nvSpPr>
        <p:spPr>
          <a:xfrm>
            <a:off x="689688" y="6203937"/>
            <a:ext cx="4114800" cy="365125"/>
          </a:xfrm>
        </p:spPr>
        <p:txBody>
          <a:bodyPr/>
          <a:lstStyle/>
          <a:p>
            <a:pPr algn="l" defTabSz="457200">
              <a:defRPr/>
            </a:pPr>
            <a:r>
              <a:rPr lang="en-US" sz="1050" dirty="0">
                <a:solidFill>
                  <a:schemeClr val="tx1"/>
                </a:solidFill>
                <a:latin typeface="Calibri" panose="020F0502020204030204"/>
              </a:rPr>
              <a:t>IC 3-5-4-9 | IC 3-11-4-19 | IC 3-11-10-27</a:t>
            </a:r>
          </a:p>
        </p:txBody>
      </p:sp>
      <p:sp>
        <p:nvSpPr>
          <p:cNvPr id="2" name="Title 1">
            <a:extLst>
              <a:ext uri="{FF2B5EF4-FFF2-40B4-BE49-F238E27FC236}">
                <a16:creationId xmlns:a16="http://schemas.microsoft.com/office/drawing/2014/main" id="{FDCA404F-63BC-41DC-A63D-532952727054}"/>
              </a:ext>
            </a:extLst>
          </p:cNvPr>
          <p:cNvSpPr>
            <a:spLocks noGrp="1"/>
          </p:cNvSpPr>
          <p:nvPr>
            <p:ph type="title" idx="4294967295"/>
          </p:nvPr>
        </p:nvSpPr>
        <p:spPr>
          <a:xfrm>
            <a:off x="541632" y="674487"/>
            <a:ext cx="5559880" cy="1325563"/>
          </a:xfrm>
        </p:spPr>
        <p:txBody>
          <a:bodyPr>
            <a:normAutofit fontScale="90000"/>
          </a:bodyPr>
          <a:lstStyle/>
          <a:p>
            <a:r>
              <a:rPr lang="en-US" b="1" dirty="0">
                <a:solidFill>
                  <a:schemeClr val="bg1"/>
                </a:solidFill>
              </a:rPr>
              <a:t>What if the county clerk is a candidate? How does it affect our ballot?</a:t>
            </a:r>
          </a:p>
        </p:txBody>
      </p:sp>
      <p:sp>
        <p:nvSpPr>
          <p:cNvPr id="3" name="Content Placeholder 2">
            <a:extLst>
              <a:ext uri="{FF2B5EF4-FFF2-40B4-BE49-F238E27FC236}">
                <a16:creationId xmlns:a16="http://schemas.microsoft.com/office/drawing/2014/main" id="{F9F40440-D848-4E78-B0FF-5C47B12A025B}"/>
              </a:ext>
            </a:extLst>
          </p:cNvPr>
          <p:cNvSpPr>
            <a:spLocks noGrp="1"/>
          </p:cNvSpPr>
          <p:nvPr>
            <p:ph idx="4294967295"/>
          </p:nvPr>
        </p:nvSpPr>
        <p:spPr>
          <a:xfrm>
            <a:off x="541632" y="2491273"/>
            <a:ext cx="5505061" cy="3712664"/>
          </a:xfrm>
        </p:spPr>
        <p:txBody>
          <a:bodyPr>
            <a:normAutofit fontScale="92500" lnSpcReduction="10000"/>
          </a:bodyPr>
          <a:lstStyle/>
          <a:p>
            <a:r>
              <a:rPr lang="en-US" dirty="0"/>
              <a:t>State law requires absentee ballots to have the seal of the county and clerk’s signature printed on the ballot UNLESS…</a:t>
            </a:r>
          </a:p>
          <a:p>
            <a:r>
              <a:rPr lang="en-US" dirty="0"/>
              <a:t>County clerk is a candidate for any office in the election</a:t>
            </a:r>
          </a:p>
          <a:p>
            <a:pPr lvl="1"/>
            <a:r>
              <a:rPr lang="en-US" dirty="0"/>
              <a:t>Instead, a uniform seal authorized by IED and found on the SVRS county portal replaces the official county seal, AND</a:t>
            </a:r>
          </a:p>
          <a:p>
            <a:pPr lvl="1"/>
            <a:r>
              <a:rPr lang="en-US" dirty="0"/>
              <a:t>Clerk’s signature may </a:t>
            </a:r>
            <a:r>
              <a:rPr lang="en-US" u="sng" dirty="0"/>
              <a:t>not</a:t>
            </a:r>
            <a:r>
              <a:rPr lang="en-US" dirty="0"/>
              <a:t> be printed on the ballot</a:t>
            </a:r>
          </a:p>
          <a:p>
            <a:pPr marL="457200" lvl="1" indent="0" algn="ctr">
              <a:buNone/>
            </a:pPr>
            <a:endParaRPr lang="en-US" sz="500" dirty="0"/>
          </a:p>
        </p:txBody>
      </p:sp>
      <p:sp>
        <p:nvSpPr>
          <p:cNvPr id="12" name="TextBox 11">
            <a:extLst>
              <a:ext uri="{FF2B5EF4-FFF2-40B4-BE49-F238E27FC236}">
                <a16:creationId xmlns:a16="http://schemas.microsoft.com/office/drawing/2014/main" id="{6E861BF7-1B4B-7A5E-5606-5E442B66FD34}"/>
              </a:ext>
            </a:extLst>
          </p:cNvPr>
          <p:cNvSpPr txBox="1"/>
          <p:nvPr/>
        </p:nvSpPr>
        <p:spPr>
          <a:xfrm rot="16200000">
            <a:off x="9391787" y="4458537"/>
            <a:ext cx="3959440" cy="261610"/>
          </a:xfrm>
          <a:prstGeom prst="rect">
            <a:avLst/>
          </a:prstGeom>
          <a:noFill/>
        </p:spPr>
        <p:txBody>
          <a:bodyPr wrap="square">
            <a:spAutoFit/>
          </a:bodyPr>
          <a:lstStyle/>
          <a:p>
            <a:r>
              <a:rPr lang="en-US" sz="1100" dirty="0"/>
              <a:t>Image by </a:t>
            </a:r>
            <a:r>
              <a:rPr lang="en-US" sz="1100" dirty="0" err="1"/>
              <a:t>freepik</a:t>
            </a:r>
            <a:endParaRPr lang="en-US" sz="1100" dirty="0"/>
          </a:p>
        </p:txBody>
      </p:sp>
    </p:spTree>
    <p:extLst>
      <p:ext uri="{BB962C8B-B14F-4D97-AF65-F5344CB8AC3E}">
        <p14:creationId xmlns:p14="http://schemas.microsoft.com/office/powerpoint/2010/main" val="3715432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0DB5-BD01-450F-8D4F-489A5D635CF8}"/>
              </a:ext>
            </a:extLst>
          </p:cNvPr>
          <p:cNvSpPr>
            <a:spLocks noGrp="1"/>
          </p:cNvSpPr>
          <p:nvPr>
            <p:ph type="title"/>
          </p:nvPr>
        </p:nvSpPr>
        <p:spPr/>
        <p:txBody>
          <a:bodyPr/>
          <a:lstStyle/>
          <a:p>
            <a:r>
              <a:rPr lang="en-US" dirty="0"/>
              <a:t>Who can help us review ballots for accuracy?</a:t>
            </a:r>
          </a:p>
        </p:txBody>
      </p:sp>
      <p:sp>
        <p:nvSpPr>
          <p:cNvPr id="3" name="Content Placeholder 2">
            <a:extLst>
              <a:ext uri="{FF2B5EF4-FFF2-40B4-BE49-F238E27FC236}">
                <a16:creationId xmlns:a16="http://schemas.microsoft.com/office/drawing/2014/main" id="{1DD3668D-70E4-49C3-8E62-70B744D1812A}"/>
              </a:ext>
            </a:extLst>
          </p:cNvPr>
          <p:cNvSpPr>
            <a:spLocks noGrp="1"/>
          </p:cNvSpPr>
          <p:nvPr>
            <p:ph idx="1"/>
          </p:nvPr>
        </p:nvSpPr>
        <p:spPr/>
        <p:txBody>
          <a:bodyPr/>
          <a:lstStyle/>
          <a:p>
            <a:r>
              <a:rPr lang="en-US" dirty="0"/>
              <a:t>You may contact IED to request a review for statutory accuracy</a:t>
            </a:r>
          </a:p>
          <a:p>
            <a:r>
              <a:rPr lang="en-US" dirty="0"/>
              <a:t>CEB must give the following persons the opportunity to inspect all ballot proofs not later than Aug. 30, 2024</a:t>
            </a:r>
          </a:p>
          <a:p>
            <a:pPr lvl="1"/>
            <a:r>
              <a:rPr lang="en-US" dirty="0"/>
              <a:t>D/R/L county chairs</a:t>
            </a:r>
          </a:p>
          <a:p>
            <a:pPr lvl="1"/>
            <a:r>
              <a:rPr lang="en-US" dirty="0"/>
              <a:t>School corporation superintendents when ballot contains a school board candidate or a local public question involving the school corporation</a:t>
            </a:r>
          </a:p>
          <a:p>
            <a:pPr lvl="1"/>
            <a:r>
              <a:rPr lang="en-US" dirty="0"/>
              <a:t>Feedback must be provided by Sept. 6, 2024</a:t>
            </a:r>
          </a:p>
          <a:p>
            <a:pPr lvl="2"/>
            <a:r>
              <a:rPr lang="en-US" dirty="0"/>
              <a:t>After Sept. 6, 2024 deadline, CEB can move forward with their ballot printing</a:t>
            </a:r>
          </a:p>
          <a:p>
            <a:r>
              <a:rPr lang="en-US" dirty="0"/>
              <a:t>Must alert county chairs that sample ballots are ready for inspection not later than Oct. 28, 2024</a:t>
            </a:r>
          </a:p>
        </p:txBody>
      </p:sp>
      <p:sp>
        <p:nvSpPr>
          <p:cNvPr id="5" name="Footer Placeholder 4">
            <a:extLst>
              <a:ext uri="{FF2B5EF4-FFF2-40B4-BE49-F238E27FC236}">
                <a16:creationId xmlns:a16="http://schemas.microsoft.com/office/drawing/2014/main" id="{E477EBA6-F51A-4D63-A93A-97F3D49FB8AB}"/>
              </a:ext>
            </a:extLst>
          </p:cNvPr>
          <p:cNvSpPr>
            <a:spLocks noGrp="1"/>
          </p:cNvSpPr>
          <p:nvPr>
            <p:ph type="ftr" sz="quarter" idx="11"/>
          </p:nvPr>
        </p:nvSpPr>
        <p:spPr>
          <a:xfrm>
            <a:off x="7239000" y="6311898"/>
            <a:ext cx="4114800" cy="365125"/>
          </a:xfrm>
        </p:spPr>
        <p:txBody>
          <a:bodyPr/>
          <a:lstStyle/>
          <a:p>
            <a:pPr algn="r" defTabSz="457200">
              <a:defRPr/>
            </a:pPr>
            <a:r>
              <a:rPr lang="en-US" sz="1000" dirty="0">
                <a:solidFill>
                  <a:schemeClr val="tx1"/>
                </a:solidFill>
                <a:latin typeface="Calibri" panose="020F0502020204030204"/>
              </a:rPr>
              <a:t>IC 3-6-5-14 | IC 3-11-2-2.1 | IC 3-11-3-10 | IC 3-11-13-6 | IC 3-11-14-14</a:t>
            </a:r>
          </a:p>
        </p:txBody>
      </p:sp>
    </p:spTree>
    <p:extLst>
      <p:ext uri="{BB962C8B-B14F-4D97-AF65-F5344CB8AC3E}">
        <p14:creationId xmlns:p14="http://schemas.microsoft.com/office/powerpoint/2010/main" val="1582012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502</TotalTime>
  <Words>2558</Words>
  <Application>Microsoft Office PowerPoint</Application>
  <PresentationFormat>Widescreen</PresentationFormat>
  <Paragraphs>233</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Calibri Light</vt:lpstr>
      <vt:lpstr>Daytona</vt:lpstr>
      <vt:lpstr>Posterama</vt:lpstr>
      <vt:lpstr>Proxima Nova</vt:lpstr>
      <vt:lpstr>Title Slide</vt:lpstr>
      <vt:lpstr>Office Theme</vt:lpstr>
      <vt:lpstr>Last Minute Reminders for November General Election</vt:lpstr>
      <vt:lpstr>Acronyms</vt:lpstr>
      <vt:lpstr>Where are you in your ballot preparation?</vt:lpstr>
      <vt:lpstr>What ballot types do I need for the general election?</vt:lpstr>
      <vt:lpstr>General Election Ballot Types Scenario 1</vt:lpstr>
      <vt:lpstr>What ballot types do I need for the general election?</vt:lpstr>
      <vt:lpstr>General Election Ballot Types Scenario 2</vt:lpstr>
      <vt:lpstr>What if the county clerk is a candidate? How does it affect our ballot?</vt:lpstr>
      <vt:lpstr>Who can help us review ballots for accuracy?</vt:lpstr>
      <vt:lpstr>What if we find an error on the ballot?</vt:lpstr>
      <vt:lpstr>What if we find an error on the ballot?</vt:lpstr>
      <vt:lpstr>PowerPoint Presentation</vt:lpstr>
      <vt:lpstr>PowerPoint Presentation</vt:lpstr>
      <vt:lpstr>PowerPoint Presentation</vt:lpstr>
      <vt:lpstr>Central Count/Canvassing = Public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Angie Nussmeyer, Co-Director  317.232.3940 | anussmeyer@iec.in.gov  Matthew Kochevar, Co-General Counsel 317.232-3942 | mkochevar@iec.in.gov</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Nussmeyer, Angela M</dc:creator>
  <cp:lastModifiedBy>Nussmeyer, Angela M</cp:lastModifiedBy>
  <cp:revision>10</cp:revision>
  <dcterms:created xsi:type="dcterms:W3CDTF">2024-08-14T16:40:50Z</dcterms:created>
  <dcterms:modified xsi:type="dcterms:W3CDTF">2024-08-23T20:46:20Z</dcterms:modified>
</cp:coreProperties>
</file>