
<file path=[Content_Types].xml><?xml version="1.0" encoding="utf-8"?>
<Types xmlns="http://schemas.openxmlformats.org/package/2006/content-types">
  <Default Extension="gif" ContentType="image/gi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8" r:id="rId1"/>
  </p:sldMasterIdLst>
  <p:notesMasterIdLst>
    <p:notesMasterId r:id="rId21"/>
  </p:notesMasterIdLst>
  <p:sldIdLst>
    <p:sldId id="274" r:id="rId2"/>
    <p:sldId id="313" r:id="rId3"/>
    <p:sldId id="311" r:id="rId4"/>
    <p:sldId id="314" r:id="rId5"/>
    <p:sldId id="315" r:id="rId6"/>
    <p:sldId id="316" r:id="rId7"/>
    <p:sldId id="317" r:id="rId8"/>
    <p:sldId id="319" r:id="rId9"/>
    <p:sldId id="320" r:id="rId10"/>
    <p:sldId id="318" r:id="rId11"/>
    <p:sldId id="322" r:id="rId12"/>
    <p:sldId id="323" r:id="rId13"/>
    <p:sldId id="327" r:id="rId14"/>
    <p:sldId id="325" r:id="rId15"/>
    <p:sldId id="329" r:id="rId16"/>
    <p:sldId id="330" r:id="rId17"/>
    <p:sldId id="333" r:id="rId18"/>
    <p:sldId id="334" r:id="rId19"/>
    <p:sldId id="335"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21767649-08E3-4DE3-8EC1-188A715CAF44}">
          <p14:sldIdLst>
            <p14:sldId id="274"/>
            <p14:sldId id="313"/>
            <p14:sldId id="311"/>
            <p14:sldId id="314"/>
            <p14:sldId id="315"/>
            <p14:sldId id="316"/>
            <p14:sldId id="317"/>
            <p14:sldId id="319"/>
            <p14:sldId id="320"/>
            <p14:sldId id="318"/>
            <p14:sldId id="322"/>
            <p14:sldId id="323"/>
            <p14:sldId id="327"/>
            <p14:sldId id="325"/>
            <p14:sldId id="329"/>
            <p14:sldId id="330"/>
            <p14:sldId id="333"/>
            <p14:sldId id="334"/>
            <p14:sldId id="335"/>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99190EB-0348-484E-8AA7-78B4612A6302}" v="1" dt="2023-12-04T20:30:58.41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985" autoAdjust="0"/>
    <p:restoredTop sz="94660"/>
  </p:normalViewPr>
  <p:slideViewPr>
    <p:cSldViewPr snapToGrid="0">
      <p:cViewPr varScale="1">
        <p:scale>
          <a:sx n="117" d="100"/>
          <a:sy n="117" d="100"/>
        </p:scale>
        <p:origin x="150" y="2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arycha, Valerie S" userId="e5ed3580-8ece-4be1-ab53-4d80a62114df" providerId="ADAL" clId="{499190EB-0348-484E-8AA7-78B4612A6302}"/>
    <pc:docChg chg="modSld">
      <pc:chgData name="Warycha, Valerie S" userId="e5ed3580-8ece-4be1-ab53-4d80a62114df" providerId="ADAL" clId="{499190EB-0348-484E-8AA7-78B4612A6302}" dt="2023-12-04T20:31:28.578" v="2" actId="20577"/>
      <pc:docMkLst>
        <pc:docMk/>
      </pc:docMkLst>
      <pc:sldChg chg="delSp">
        <pc:chgData name="Warycha, Valerie S" userId="e5ed3580-8ece-4be1-ab53-4d80a62114df" providerId="ADAL" clId="{499190EB-0348-484E-8AA7-78B4612A6302}" dt="2023-12-04T20:30:58.413" v="0" actId="478"/>
        <pc:sldMkLst>
          <pc:docMk/>
          <pc:sldMk cId="2720376784" sldId="313"/>
        </pc:sldMkLst>
        <pc:spChg chg="del">
          <ac:chgData name="Warycha, Valerie S" userId="e5ed3580-8ece-4be1-ab53-4d80a62114df" providerId="ADAL" clId="{499190EB-0348-484E-8AA7-78B4612A6302}" dt="2023-12-04T20:30:58.413" v="0" actId="478"/>
          <ac:spMkLst>
            <pc:docMk/>
            <pc:sldMk cId="2720376784" sldId="313"/>
            <ac:spMk id="55301" creationId="{CEA69836-E41F-4838-9287-D65012C3F1B8}"/>
          </ac:spMkLst>
        </pc:spChg>
      </pc:sldChg>
      <pc:sldChg chg="modSp mod">
        <pc:chgData name="Warycha, Valerie S" userId="e5ed3580-8ece-4be1-ab53-4d80a62114df" providerId="ADAL" clId="{499190EB-0348-484E-8AA7-78B4612A6302}" dt="2023-12-04T20:31:28.578" v="2" actId="20577"/>
        <pc:sldMkLst>
          <pc:docMk/>
          <pc:sldMk cId="1413597087" sldId="329"/>
        </pc:sldMkLst>
        <pc:spChg chg="mod">
          <ac:chgData name="Warycha, Valerie S" userId="e5ed3580-8ece-4be1-ab53-4d80a62114df" providerId="ADAL" clId="{499190EB-0348-484E-8AA7-78B4612A6302}" dt="2023-12-04T20:31:28.578" v="2" actId="20577"/>
          <ac:spMkLst>
            <pc:docMk/>
            <pc:sldMk cId="1413597087" sldId="329"/>
            <ac:spMk id="3" creationId="{E0D40BBC-FAC6-4578-A948-8C49BDFD6DA1}"/>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68CCE5A-9C1A-4D6B-B4C0-4C2393BDFA4B}" type="datetimeFigureOut">
              <a:rPr lang="en-US" smtClean="0"/>
              <a:t>12/4/2023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76B39ED-14FD-4F05-A99F-4A3E2E85A847}" type="slidenum">
              <a:rPr lang="en-US" smtClean="0"/>
              <a:t>‹#›</a:t>
            </a:fld>
            <a:endParaRPr lang="en-US"/>
          </a:p>
        </p:txBody>
      </p:sp>
    </p:spTree>
    <p:extLst>
      <p:ext uri="{BB962C8B-B14F-4D97-AF65-F5344CB8AC3E}">
        <p14:creationId xmlns:p14="http://schemas.microsoft.com/office/powerpoint/2010/main" val="33744379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0C0C8F2D-5D23-47AF-8238-E728DFE6672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a:extLst>
              <a:ext uri="{FF2B5EF4-FFF2-40B4-BE49-F238E27FC236}">
                <a16:creationId xmlns:a16="http://schemas.microsoft.com/office/drawing/2014/main" id="{E8FACC2E-9BC3-40A5-88CF-4EFD9EBB959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9220" name="Slide Number Placeholder 3">
            <a:extLst>
              <a:ext uri="{FF2B5EF4-FFF2-40B4-BE49-F238E27FC236}">
                <a16:creationId xmlns:a16="http://schemas.microsoft.com/office/drawing/2014/main" id="{82678AC9-6238-4E2D-A3C8-719D856F51D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CE2D7DD-191D-485A-B130-04F93C28ED7C}" type="slidenum">
              <a:rPr lang="en-US" altLang="en-US" smtClean="0"/>
              <a:pPr/>
              <a:t>1</a:t>
            </a:fld>
            <a:endParaRPr lang="en-US" altLang="en-US"/>
          </a:p>
        </p:txBody>
      </p:sp>
      <p:sp>
        <p:nvSpPr>
          <p:cNvPr id="9221" name="Footer Placeholder 4">
            <a:extLst>
              <a:ext uri="{FF2B5EF4-FFF2-40B4-BE49-F238E27FC236}">
                <a16:creationId xmlns:a16="http://schemas.microsoft.com/office/drawing/2014/main" id="{249CD5DA-62F7-48C6-A2D8-9003B576A32F}"/>
              </a:ext>
            </a:extLst>
          </p:cNvPr>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a:p>
        </p:txBody>
      </p:sp>
    </p:spTree>
    <p:extLst>
      <p:ext uri="{BB962C8B-B14F-4D97-AF65-F5344CB8AC3E}">
        <p14:creationId xmlns:p14="http://schemas.microsoft.com/office/powerpoint/2010/main" val="6546391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a:extLst>
              <a:ext uri="{FF2B5EF4-FFF2-40B4-BE49-F238E27FC236}">
                <a16:creationId xmlns:a16="http://schemas.microsoft.com/office/drawing/2014/main" id="{E53C119C-C39F-4DB0-B606-64B1BADECEC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a:extLst>
              <a:ext uri="{FF2B5EF4-FFF2-40B4-BE49-F238E27FC236}">
                <a16:creationId xmlns:a16="http://schemas.microsoft.com/office/drawing/2014/main" id="{142C9B70-6566-4AB4-8210-266F8068BD2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56324" name="Footer Placeholder 3">
            <a:extLst>
              <a:ext uri="{FF2B5EF4-FFF2-40B4-BE49-F238E27FC236}">
                <a16:creationId xmlns:a16="http://schemas.microsoft.com/office/drawing/2014/main" id="{B2070877-3F12-4A2A-BB49-39C2F7DA8929}"/>
              </a:ext>
            </a:extLst>
          </p:cNvPr>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a:p>
        </p:txBody>
      </p:sp>
      <p:sp>
        <p:nvSpPr>
          <p:cNvPr id="56325" name="Slide Number Placeholder 4">
            <a:extLst>
              <a:ext uri="{FF2B5EF4-FFF2-40B4-BE49-F238E27FC236}">
                <a16:creationId xmlns:a16="http://schemas.microsoft.com/office/drawing/2014/main" id="{A0AF69EA-4EA8-4964-84AF-EE47AB70529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0D4387F0-54FA-4BBD-B006-46DC8ED79A41}" type="slidenum">
              <a:rPr lang="en-US" altLang="en-US" smtClean="0"/>
              <a:pPr/>
              <a:t>2</a:t>
            </a:fld>
            <a:endParaRPr lang="en-US" altLang="en-US"/>
          </a:p>
        </p:txBody>
      </p:sp>
    </p:spTree>
    <p:extLst>
      <p:ext uri="{BB962C8B-B14F-4D97-AF65-F5344CB8AC3E}">
        <p14:creationId xmlns:p14="http://schemas.microsoft.com/office/powerpoint/2010/main" val="34439603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a:extLst>
              <a:ext uri="{FF2B5EF4-FFF2-40B4-BE49-F238E27FC236}">
                <a16:creationId xmlns:a16="http://schemas.microsoft.com/office/drawing/2014/main" id="{E53C119C-C39F-4DB0-B606-64B1BADECEC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a:extLst>
              <a:ext uri="{FF2B5EF4-FFF2-40B4-BE49-F238E27FC236}">
                <a16:creationId xmlns:a16="http://schemas.microsoft.com/office/drawing/2014/main" id="{142C9B70-6566-4AB4-8210-266F8068BD2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56324" name="Footer Placeholder 3">
            <a:extLst>
              <a:ext uri="{FF2B5EF4-FFF2-40B4-BE49-F238E27FC236}">
                <a16:creationId xmlns:a16="http://schemas.microsoft.com/office/drawing/2014/main" id="{B2070877-3F12-4A2A-BB49-39C2F7DA8929}"/>
              </a:ext>
            </a:extLst>
          </p:cNvPr>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a:p>
        </p:txBody>
      </p:sp>
      <p:sp>
        <p:nvSpPr>
          <p:cNvPr id="56325" name="Slide Number Placeholder 4">
            <a:extLst>
              <a:ext uri="{FF2B5EF4-FFF2-40B4-BE49-F238E27FC236}">
                <a16:creationId xmlns:a16="http://schemas.microsoft.com/office/drawing/2014/main" id="{A0AF69EA-4EA8-4964-84AF-EE47AB70529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0D4387F0-54FA-4BBD-B006-46DC8ED79A41}" type="slidenum">
              <a:rPr lang="en-US" altLang="en-US" smtClean="0"/>
              <a:pPr/>
              <a:t>3</a:t>
            </a:fld>
            <a:endParaRPr lang="en-US" altLang="en-US"/>
          </a:p>
        </p:txBody>
      </p:sp>
    </p:spTree>
    <p:extLst>
      <p:ext uri="{BB962C8B-B14F-4D97-AF65-F5344CB8AC3E}">
        <p14:creationId xmlns:p14="http://schemas.microsoft.com/office/powerpoint/2010/main" val="359351513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en-US"/>
              <a:t>Click to edit Master title style</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50000"/>
                  </a:schemeClr>
                </a:solidFill>
              </a:defRPr>
            </a:lvl1pPr>
          </a:lstStyle>
          <a:p>
            <a:fld id="{015EFA8F-ADF4-4544-9720-E5549148F7DD}" type="datetimeFigureOut">
              <a:rPr lang="en-US" smtClean="0"/>
              <a:t>12/4/2023</a:t>
            </a:fld>
            <a:endParaRPr lang="en-US"/>
          </a:p>
        </p:txBody>
      </p:sp>
      <p:sp>
        <p:nvSpPr>
          <p:cNvPr id="5" name="Footer Placeholder 4"/>
          <p:cNvSpPr>
            <a:spLocks noGrp="1"/>
          </p:cNvSpPr>
          <p:nvPr>
            <p:ph type="ftr" sz="quarter" idx="11"/>
          </p:nvPr>
        </p:nvSpPr>
        <p:spPr>
          <a:xfrm rot="21420000">
            <a:off x="-5560" y="4883024"/>
            <a:ext cx="4047239" cy="1195538"/>
          </a:xfrm>
        </p:spPr>
        <p:txBody>
          <a:bodyPr vert="horz" lIns="91440" tIns="45720" rIns="91440" bIns="45720" rtlCol="0" anchor="ctr"/>
          <a:lstStyle>
            <a:lvl1pPr algn="r">
              <a:defRPr lang="en-US" sz="5400" dirty="0"/>
            </a:lvl1pPr>
          </a:lstStyle>
          <a:p>
            <a:endParaRPr lang="en-US"/>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F76E34A4-F86E-421A-A0E5-BEB6E76A1F54}" type="slidenum">
              <a:rPr lang="en-US" smtClean="0"/>
              <a:t>‹#›</a:t>
            </a:fld>
            <a:endParaRPr lang="en-US"/>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9665978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15EFA8F-ADF4-4544-9720-E5549148F7DD}" type="datetimeFigureOut">
              <a:rPr lang="en-US" smtClean="0"/>
              <a:t>12/4/2023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6E34A4-F86E-421A-A0E5-BEB6E76A1F54}" type="slidenum">
              <a:rPr lang="en-US" smtClean="0"/>
              <a:t>‹#›</a:t>
            </a:fld>
            <a:endParaRPr lang="en-US"/>
          </a:p>
        </p:txBody>
      </p:sp>
    </p:spTree>
    <p:extLst>
      <p:ext uri="{BB962C8B-B14F-4D97-AF65-F5344CB8AC3E}">
        <p14:creationId xmlns:p14="http://schemas.microsoft.com/office/powerpoint/2010/main" val="20462154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15EFA8F-ADF4-4544-9720-E5549148F7DD}" type="datetimeFigureOut">
              <a:rPr lang="en-US" smtClean="0"/>
              <a:t>12/4/2023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6E34A4-F86E-421A-A0E5-BEB6E76A1F54}" type="slidenum">
              <a:rPr lang="en-US" smtClean="0"/>
              <a:t>‹#›</a:t>
            </a:fld>
            <a:endParaRPr lang="en-US"/>
          </a:p>
        </p:txBody>
      </p:sp>
    </p:spTree>
    <p:extLst>
      <p:ext uri="{BB962C8B-B14F-4D97-AF65-F5344CB8AC3E}">
        <p14:creationId xmlns:p14="http://schemas.microsoft.com/office/powerpoint/2010/main" val="34900669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en-US"/>
              <a:t>Click to edit Master title style</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15EFA8F-ADF4-4544-9720-E5549148F7DD}" type="datetimeFigureOut">
              <a:rPr lang="en-US" smtClean="0"/>
              <a:t>12/4/2023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6E34A4-F86E-421A-A0E5-BEB6E76A1F54}" type="slidenum">
              <a:rPr lang="en-US" smtClean="0"/>
              <a:t>‹#›</a:t>
            </a:fld>
            <a:endParaRPr lang="en-US"/>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6245356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15EFA8F-ADF4-4544-9720-E5549148F7DD}" type="datetimeFigureOut">
              <a:rPr lang="en-US" smtClean="0"/>
              <a:t>12/4/2023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6E34A4-F86E-421A-A0E5-BEB6E76A1F54}" type="slidenum">
              <a:rPr lang="en-US" smtClean="0"/>
              <a:t>‹#›</a:t>
            </a:fld>
            <a:endParaRPr lang="en-US"/>
          </a:p>
        </p:txBody>
      </p:sp>
    </p:spTree>
    <p:extLst>
      <p:ext uri="{BB962C8B-B14F-4D97-AF65-F5344CB8AC3E}">
        <p14:creationId xmlns:p14="http://schemas.microsoft.com/office/powerpoint/2010/main" val="1462356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en-US"/>
              <a:t>Click to edit Master title style</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015EFA8F-ADF4-4544-9720-E5549148F7DD}" type="datetimeFigureOut">
              <a:rPr lang="en-US" smtClean="0"/>
              <a:t>12/4/2023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76E34A4-F86E-421A-A0E5-BEB6E76A1F54}" type="slidenum">
              <a:rPr lang="en-US" smtClean="0"/>
              <a:t>‹#›</a:t>
            </a:fld>
            <a:endParaRPr lang="en-US"/>
          </a:p>
        </p:txBody>
      </p:sp>
    </p:spTree>
    <p:extLst>
      <p:ext uri="{BB962C8B-B14F-4D97-AF65-F5344CB8AC3E}">
        <p14:creationId xmlns:p14="http://schemas.microsoft.com/office/powerpoint/2010/main" val="34197452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en-US"/>
              <a:t>Click to edit Master title style</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015EFA8F-ADF4-4544-9720-E5549148F7DD}" type="datetimeFigureOut">
              <a:rPr lang="en-US" smtClean="0"/>
              <a:t>12/4/2023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76E34A4-F86E-421A-A0E5-BEB6E76A1F54}" type="slidenum">
              <a:rPr lang="en-US" smtClean="0"/>
              <a:t>‹#›</a:t>
            </a:fld>
            <a:endParaRPr lang="en-US"/>
          </a:p>
        </p:txBody>
      </p:sp>
    </p:spTree>
    <p:extLst>
      <p:ext uri="{BB962C8B-B14F-4D97-AF65-F5344CB8AC3E}">
        <p14:creationId xmlns:p14="http://schemas.microsoft.com/office/powerpoint/2010/main" val="23065472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15EFA8F-ADF4-4544-9720-E5549148F7DD}" type="datetimeFigureOut">
              <a:rPr lang="en-US" smtClean="0"/>
              <a:t>12/4/2023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6E34A4-F86E-421A-A0E5-BEB6E76A1F54}" type="slidenum">
              <a:rPr lang="en-US" smtClean="0"/>
              <a:t>‹#›</a:t>
            </a:fld>
            <a:endParaRPr lang="en-US"/>
          </a:p>
        </p:txBody>
      </p:sp>
    </p:spTree>
    <p:extLst>
      <p:ext uri="{BB962C8B-B14F-4D97-AF65-F5344CB8AC3E}">
        <p14:creationId xmlns:p14="http://schemas.microsoft.com/office/powerpoint/2010/main" val="2868931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15EFA8F-ADF4-4544-9720-E5549148F7DD}" type="datetimeFigureOut">
              <a:rPr lang="en-US" smtClean="0"/>
              <a:t>12/4/2023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6E34A4-F86E-421A-A0E5-BEB6E76A1F54}" type="slidenum">
              <a:rPr lang="en-US" smtClean="0"/>
              <a:t>‹#›</a:t>
            </a:fld>
            <a:endParaRPr lang="en-US"/>
          </a:p>
        </p:txBody>
      </p:sp>
    </p:spTree>
    <p:extLst>
      <p:ext uri="{BB962C8B-B14F-4D97-AF65-F5344CB8AC3E}">
        <p14:creationId xmlns:p14="http://schemas.microsoft.com/office/powerpoint/2010/main" val="31929315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1AC432C5-6F49-4490-9EBE-F23000589DF4}"/>
              </a:ext>
            </a:extLst>
          </p:cNvPr>
          <p:cNvCxnSpPr/>
          <p:nvPr userDrawn="1"/>
        </p:nvCxnSpPr>
        <p:spPr>
          <a:xfrm>
            <a:off x="609600" y="1447800"/>
            <a:ext cx="10972800" cy="0"/>
          </a:xfrm>
          <a:prstGeom prst="line">
            <a:avLst/>
          </a:prstGeom>
          <a:ln w="9525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p>
        </p:txBody>
      </p:sp>
      <p:sp>
        <p:nvSpPr>
          <p:cNvPr id="7" name="Content Placeholder 2"/>
          <p:cNvSpPr>
            <a:spLocks noGrp="1"/>
          </p:cNvSpPr>
          <p:nvPr>
            <p:ph idx="1"/>
          </p:nvPr>
        </p:nvSpPr>
        <p:spPr>
          <a:xfrm>
            <a:off x="609600" y="1602010"/>
            <a:ext cx="10972800" cy="45259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a:extLst>
              <a:ext uri="{FF2B5EF4-FFF2-40B4-BE49-F238E27FC236}">
                <a16:creationId xmlns:a16="http://schemas.microsoft.com/office/drawing/2014/main" id="{D1D9E0DB-7EA1-4906-A4C9-8237526F2ACD}"/>
              </a:ext>
            </a:extLst>
          </p:cNvPr>
          <p:cNvSpPr>
            <a:spLocks noGrp="1"/>
          </p:cNvSpPr>
          <p:nvPr>
            <p:ph type="sldNum" sz="quarter" idx="10"/>
          </p:nvPr>
        </p:nvSpPr>
        <p:spPr>
          <a:xfrm>
            <a:off x="609600" y="6400801"/>
            <a:ext cx="609600" cy="365125"/>
          </a:xfrm>
        </p:spPr>
        <p:txBody>
          <a:bodyPr/>
          <a:lstStyle>
            <a:lvl1pPr>
              <a:defRPr/>
            </a:lvl1pPr>
          </a:lstStyle>
          <a:p>
            <a:pPr>
              <a:defRPr/>
            </a:pPr>
            <a:fld id="{91EF198F-EA81-4588-8B5F-4F1754201BE8}" type="slidenum">
              <a:rPr lang="en-US" altLang="en-US"/>
              <a:pPr>
                <a:defRPr/>
              </a:pPr>
              <a:t>‹#›</a:t>
            </a:fld>
            <a:endParaRPr lang="en-US" altLang="en-US"/>
          </a:p>
        </p:txBody>
      </p:sp>
      <p:sp>
        <p:nvSpPr>
          <p:cNvPr id="6" name="Footer Placeholder 4">
            <a:extLst>
              <a:ext uri="{FF2B5EF4-FFF2-40B4-BE49-F238E27FC236}">
                <a16:creationId xmlns:a16="http://schemas.microsoft.com/office/drawing/2014/main" id="{D275E953-A492-47E5-A09B-AF89B1CEE1C1}"/>
              </a:ext>
            </a:extLst>
          </p:cNvPr>
          <p:cNvSpPr>
            <a:spLocks noGrp="1"/>
          </p:cNvSpPr>
          <p:nvPr>
            <p:ph type="ftr" sz="quarter" idx="11"/>
          </p:nvPr>
        </p:nvSpPr>
        <p:spPr>
          <a:xfrm>
            <a:off x="1320800" y="6400801"/>
            <a:ext cx="3149600" cy="365125"/>
          </a:xfrm>
        </p:spPr>
        <p:txBody>
          <a:bodyPr/>
          <a:lstStyle>
            <a:lvl1pPr algn="l">
              <a:defRPr/>
            </a:lvl1pPr>
          </a:lstStyle>
          <a:p>
            <a:pPr>
              <a:defRPr/>
            </a:pPr>
            <a:endParaRPr lang="en-US"/>
          </a:p>
        </p:txBody>
      </p:sp>
    </p:spTree>
    <p:extLst>
      <p:ext uri="{BB962C8B-B14F-4D97-AF65-F5344CB8AC3E}">
        <p14:creationId xmlns:p14="http://schemas.microsoft.com/office/powerpoint/2010/main" val="1815948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15EFA8F-ADF4-4544-9720-E5549148F7DD}" type="datetimeFigureOut">
              <a:rPr lang="en-US" smtClean="0"/>
              <a:t>12/4/2023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6E34A4-F86E-421A-A0E5-BEB6E76A1F54}" type="slidenum">
              <a:rPr lang="en-US" smtClean="0"/>
              <a:t>‹#›</a:t>
            </a:fld>
            <a:endParaRPr lang="en-US"/>
          </a:p>
        </p:txBody>
      </p:sp>
    </p:spTree>
    <p:extLst>
      <p:ext uri="{BB962C8B-B14F-4D97-AF65-F5344CB8AC3E}">
        <p14:creationId xmlns:p14="http://schemas.microsoft.com/office/powerpoint/2010/main" val="7401522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15EFA8F-ADF4-4544-9720-E5549148F7DD}" type="datetimeFigureOut">
              <a:rPr lang="en-US" smtClean="0"/>
              <a:t>12/4/2023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6E34A4-F86E-421A-A0E5-BEB6E76A1F54}" type="slidenum">
              <a:rPr lang="en-US" smtClean="0"/>
              <a:t>‹#›</a:t>
            </a:fld>
            <a:endParaRPr lang="en-US"/>
          </a:p>
        </p:txBody>
      </p:sp>
    </p:spTree>
    <p:extLst>
      <p:ext uri="{BB962C8B-B14F-4D97-AF65-F5344CB8AC3E}">
        <p14:creationId xmlns:p14="http://schemas.microsoft.com/office/powerpoint/2010/main" val="93645444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1AC432C5-6F49-4490-9EBE-F23000589DF4}"/>
              </a:ext>
            </a:extLst>
          </p:cNvPr>
          <p:cNvCxnSpPr/>
          <p:nvPr userDrawn="1"/>
        </p:nvCxnSpPr>
        <p:spPr>
          <a:xfrm>
            <a:off x="609600" y="1447800"/>
            <a:ext cx="10972800" cy="0"/>
          </a:xfrm>
          <a:prstGeom prst="line">
            <a:avLst/>
          </a:prstGeom>
          <a:ln w="9525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p>
        </p:txBody>
      </p:sp>
      <p:sp>
        <p:nvSpPr>
          <p:cNvPr id="7" name="Content Placeholder 2"/>
          <p:cNvSpPr>
            <a:spLocks noGrp="1"/>
          </p:cNvSpPr>
          <p:nvPr>
            <p:ph idx="1"/>
          </p:nvPr>
        </p:nvSpPr>
        <p:spPr>
          <a:xfrm>
            <a:off x="609600" y="1602010"/>
            <a:ext cx="10972800" cy="45259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a:extLst>
              <a:ext uri="{FF2B5EF4-FFF2-40B4-BE49-F238E27FC236}">
                <a16:creationId xmlns:a16="http://schemas.microsoft.com/office/drawing/2014/main" id="{D1D9E0DB-7EA1-4906-A4C9-8237526F2ACD}"/>
              </a:ext>
            </a:extLst>
          </p:cNvPr>
          <p:cNvSpPr>
            <a:spLocks noGrp="1"/>
          </p:cNvSpPr>
          <p:nvPr>
            <p:ph type="sldNum" sz="quarter" idx="10"/>
          </p:nvPr>
        </p:nvSpPr>
        <p:spPr>
          <a:xfrm>
            <a:off x="609600" y="6400801"/>
            <a:ext cx="609600" cy="365125"/>
          </a:xfrm>
        </p:spPr>
        <p:txBody>
          <a:bodyPr/>
          <a:lstStyle>
            <a:lvl1pPr>
              <a:defRPr/>
            </a:lvl1pPr>
          </a:lstStyle>
          <a:p>
            <a:pPr>
              <a:defRPr/>
            </a:pPr>
            <a:fld id="{91EF198F-EA81-4588-8B5F-4F1754201BE8}" type="slidenum">
              <a:rPr lang="en-US" altLang="en-US"/>
              <a:pPr>
                <a:defRPr/>
              </a:pPr>
              <a:t>‹#›</a:t>
            </a:fld>
            <a:endParaRPr lang="en-US" altLang="en-US"/>
          </a:p>
        </p:txBody>
      </p:sp>
      <p:sp>
        <p:nvSpPr>
          <p:cNvPr id="6" name="Footer Placeholder 4">
            <a:extLst>
              <a:ext uri="{FF2B5EF4-FFF2-40B4-BE49-F238E27FC236}">
                <a16:creationId xmlns:a16="http://schemas.microsoft.com/office/drawing/2014/main" id="{D275E953-A492-47E5-A09B-AF89B1CEE1C1}"/>
              </a:ext>
            </a:extLst>
          </p:cNvPr>
          <p:cNvSpPr>
            <a:spLocks noGrp="1"/>
          </p:cNvSpPr>
          <p:nvPr>
            <p:ph type="ftr" sz="quarter" idx="11"/>
          </p:nvPr>
        </p:nvSpPr>
        <p:spPr>
          <a:xfrm>
            <a:off x="1320800" y="6400801"/>
            <a:ext cx="3149600" cy="365125"/>
          </a:xfrm>
        </p:spPr>
        <p:txBody>
          <a:bodyPr/>
          <a:lstStyle>
            <a:lvl1pPr algn="l">
              <a:defRPr/>
            </a:lvl1pPr>
          </a:lstStyle>
          <a:p>
            <a:pPr>
              <a:defRPr/>
            </a:pPr>
            <a:endParaRPr lang="en-US"/>
          </a:p>
        </p:txBody>
      </p:sp>
    </p:spTree>
    <p:extLst>
      <p:ext uri="{BB962C8B-B14F-4D97-AF65-F5344CB8AC3E}">
        <p14:creationId xmlns:p14="http://schemas.microsoft.com/office/powerpoint/2010/main" val="21554200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3_Title Only">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1AC432C5-6F49-4490-9EBE-F23000589DF4}"/>
              </a:ext>
            </a:extLst>
          </p:cNvPr>
          <p:cNvCxnSpPr/>
          <p:nvPr userDrawn="1"/>
        </p:nvCxnSpPr>
        <p:spPr>
          <a:xfrm>
            <a:off x="609600" y="1447800"/>
            <a:ext cx="10972800" cy="0"/>
          </a:xfrm>
          <a:prstGeom prst="line">
            <a:avLst/>
          </a:prstGeom>
          <a:ln w="9525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p>
        </p:txBody>
      </p:sp>
      <p:sp>
        <p:nvSpPr>
          <p:cNvPr id="7" name="Content Placeholder 2"/>
          <p:cNvSpPr>
            <a:spLocks noGrp="1"/>
          </p:cNvSpPr>
          <p:nvPr>
            <p:ph idx="1"/>
          </p:nvPr>
        </p:nvSpPr>
        <p:spPr>
          <a:xfrm>
            <a:off x="609600" y="1602010"/>
            <a:ext cx="10972800" cy="45259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a:extLst>
              <a:ext uri="{FF2B5EF4-FFF2-40B4-BE49-F238E27FC236}">
                <a16:creationId xmlns:a16="http://schemas.microsoft.com/office/drawing/2014/main" id="{D1D9E0DB-7EA1-4906-A4C9-8237526F2ACD}"/>
              </a:ext>
            </a:extLst>
          </p:cNvPr>
          <p:cNvSpPr>
            <a:spLocks noGrp="1"/>
          </p:cNvSpPr>
          <p:nvPr>
            <p:ph type="sldNum" sz="quarter" idx="10"/>
          </p:nvPr>
        </p:nvSpPr>
        <p:spPr>
          <a:xfrm>
            <a:off x="609600" y="6400801"/>
            <a:ext cx="609600" cy="365125"/>
          </a:xfrm>
        </p:spPr>
        <p:txBody>
          <a:bodyPr/>
          <a:lstStyle>
            <a:lvl1pPr>
              <a:defRPr/>
            </a:lvl1pPr>
          </a:lstStyle>
          <a:p>
            <a:pPr>
              <a:defRPr/>
            </a:pPr>
            <a:fld id="{91EF198F-EA81-4588-8B5F-4F1754201BE8}" type="slidenum">
              <a:rPr lang="en-US" altLang="en-US"/>
              <a:pPr>
                <a:defRPr/>
              </a:pPr>
              <a:t>‹#›</a:t>
            </a:fld>
            <a:endParaRPr lang="en-US" altLang="en-US"/>
          </a:p>
        </p:txBody>
      </p:sp>
      <p:sp>
        <p:nvSpPr>
          <p:cNvPr id="6" name="Footer Placeholder 4">
            <a:extLst>
              <a:ext uri="{FF2B5EF4-FFF2-40B4-BE49-F238E27FC236}">
                <a16:creationId xmlns:a16="http://schemas.microsoft.com/office/drawing/2014/main" id="{D275E953-A492-47E5-A09B-AF89B1CEE1C1}"/>
              </a:ext>
            </a:extLst>
          </p:cNvPr>
          <p:cNvSpPr>
            <a:spLocks noGrp="1"/>
          </p:cNvSpPr>
          <p:nvPr>
            <p:ph type="ftr" sz="quarter" idx="11"/>
          </p:nvPr>
        </p:nvSpPr>
        <p:spPr>
          <a:xfrm>
            <a:off x="1320800" y="6400801"/>
            <a:ext cx="3149600" cy="365125"/>
          </a:xfrm>
        </p:spPr>
        <p:txBody>
          <a:bodyPr/>
          <a:lstStyle>
            <a:lvl1pPr algn="l">
              <a:defRPr/>
            </a:lvl1pPr>
          </a:lstStyle>
          <a:p>
            <a:pPr>
              <a:defRPr/>
            </a:pPr>
            <a:endParaRPr lang="en-US"/>
          </a:p>
        </p:txBody>
      </p:sp>
    </p:spTree>
    <p:extLst>
      <p:ext uri="{BB962C8B-B14F-4D97-AF65-F5344CB8AC3E}">
        <p14:creationId xmlns:p14="http://schemas.microsoft.com/office/powerpoint/2010/main" val="18846621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4_Title Only">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1AC432C5-6F49-4490-9EBE-F23000589DF4}"/>
              </a:ext>
            </a:extLst>
          </p:cNvPr>
          <p:cNvCxnSpPr/>
          <p:nvPr userDrawn="1"/>
        </p:nvCxnSpPr>
        <p:spPr>
          <a:xfrm>
            <a:off x="609600" y="1447800"/>
            <a:ext cx="10972800" cy="0"/>
          </a:xfrm>
          <a:prstGeom prst="line">
            <a:avLst/>
          </a:prstGeom>
          <a:ln w="9525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p>
        </p:txBody>
      </p:sp>
      <p:sp>
        <p:nvSpPr>
          <p:cNvPr id="7" name="Content Placeholder 2"/>
          <p:cNvSpPr>
            <a:spLocks noGrp="1"/>
          </p:cNvSpPr>
          <p:nvPr>
            <p:ph idx="1"/>
          </p:nvPr>
        </p:nvSpPr>
        <p:spPr>
          <a:xfrm>
            <a:off x="609600" y="1602010"/>
            <a:ext cx="10972800" cy="45259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a:extLst>
              <a:ext uri="{FF2B5EF4-FFF2-40B4-BE49-F238E27FC236}">
                <a16:creationId xmlns:a16="http://schemas.microsoft.com/office/drawing/2014/main" id="{D1D9E0DB-7EA1-4906-A4C9-8237526F2ACD}"/>
              </a:ext>
            </a:extLst>
          </p:cNvPr>
          <p:cNvSpPr>
            <a:spLocks noGrp="1"/>
          </p:cNvSpPr>
          <p:nvPr>
            <p:ph type="sldNum" sz="quarter" idx="10"/>
          </p:nvPr>
        </p:nvSpPr>
        <p:spPr>
          <a:xfrm>
            <a:off x="609600" y="6400801"/>
            <a:ext cx="609600" cy="365125"/>
          </a:xfrm>
        </p:spPr>
        <p:txBody>
          <a:bodyPr/>
          <a:lstStyle>
            <a:lvl1pPr>
              <a:defRPr/>
            </a:lvl1pPr>
          </a:lstStyle>
          <a:p>
            <a:pPr>
              <a:defRPr/>
            </a:pPr>
            <a:fld id="{91EF198F-EA81-4588-8B5F-4F1754201BE8}" type="slidenum">
              <a:rPr lang="en-US" altLang="en-US"/>
              <a:pPr>
                <a:defRPr/>
              </a:pPr>
              <a:t>‹#›</a:t>
            </a:fld>
            <a:endParaRPr lang="en-US" altLang="en-US"/>
          </a:p>
        </p:txBody>
      </p:sp>
      <p:sp>
        <p:nvSpPr>
          <p:cNvPr id="6" name="Footer Placeholder 4">
            <a:extLst>
              <a:ext uri="{FF2B5EF4-FFF2-40B4-BE49-F238E27FC236}">
                <a16:creationId xmlns:a16="http://schemas.microsoft.com/office/drawing/2014/main" id="{D275E953-A492-47E5-A09B-AF89B1CEE1C1}"/>
              </a:ext>
            </a:extLst>
          </p:cNvPr>
          <p:cNvSpPr>
            <a:spLocks noGrp="1"/>
          </p:cNvSpPr>
          <p:nvPr>
            <p:ph type="ftr" sz="quarter" idx="11"/>
          </p:nvPr>
        </p:nvSpPr>
        <p:spPr>
          <a:xfrm>
            <a:off x="1320800" y="6400801"/>
            <a:ext cx="3149600" cy="365125"/>
          </a:xfrm>
        </p:spPr>
        <p:txBody>
          <a:bodyPr/>
          <a:lstStyle>
            <a:lvl1pPr algn="l">
              <a:defRPr/>
            </a:lvl1pPr>
          </a:lstStyle>
          <a:p>
            <a:pPr>
              <a:defRPr/>
            </a:pPr>
            <a:endParaRPr lang="en-US"/>
          </a:p>
        </p:txBody>
      </p:sp>
    </p:spTree>
    <p:extLst>
      <p:ext uri="{BB962C8B-B14F-4D97-AF65-F5344CB8AC3E}">
        <p14:creationId xmlns:p14="http://schemas.microsoft.com/office/powerpoint/2010/main" val="325733902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5_Title Only">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1AC432C5-6F49-4490-9EBE-F23000589DF4}"/>
              </a:ext>
            </a:extLst>
          </p:cNvPr>
          <p:cNvCxnSpPr/>
          <p:nvPr userDrawn="1"/>
        </p:nvCxnSpPr>
        <p:spPr>
          <a:xfrm>
            <a:off x="609600" y="1447800"/>
            <a:ext cx="10972800" cy="0"/>
          </a:xfrm>
          <a:prstGeom prst="line">
            <a:avLst/>
          </a:prstGeom>
          <a:ln w="9525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p>
        </p:txBody>
      </p:sp>
      <p:sp>
        <p:nvSpPr>
          <p:cNvPr id="7" name="Content Placeholder 2"/>
          <p:cNvSpPr>
            <a:spLocks noGrp="1"/>
          </p:cNvSpPr>
          <p:nvPr>
            <p:ph idx="1"/>
          </p:nvPr>
        </p:nvSpPr>
        <p:spPr>
          <a:xfrm>
            <a:off x="609600" y="1602010"/>
            <a:ext cx="10972800" cy="45259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a:extLst>
              <a:ext uri="{FF2B5EF4-FFF2-40B4-BE49-F238E27FC236}">
                <a16:creationId xmlns:a16="http://schemas.microsoft.com/office/drawing/2014/main" id="{D1D9E0DB-7EA1-4906-A4C9-8237526F2ACD}"/>
              </a:ext>
            </a:extLst>
          </p:cNvPr>
          <p:cNvSpPr>
            <a:spLocks noGrp="1"/>
          </p:cNvSpPr>
          <p:nvPr>
            <p:ph type="sldNum" sz="quarter" idx="10"/>
          </p:nvPr>
        </p:nvSpPr>
        <p:spPr>
          <a:xfrm>
            <a:off x="609600" y="6400801"/>
            <a:ext cx="609600" cy="365125"/>
          </a:xfrm>
        </p:spPr>
        <p:txBody>
          <a:bodyPr/>
          <a:lstStyle>
            <a:lvl1pPr>
              <a:defRPr/>
            </a:lvl1pPr>
          </a:lstStyle>
          <a:p>
            <a:pPr>
              <a:defRPr/>
            </a:pPr>
            <a:fld id="{91EF198F-EA81-4588-8B5F-4F1754201BE8}" type="slidenum">
              <a:rPr lang="en-US" altLang="en-US"/>
              <a:pPr>
                <a:defRPr/>
              </a:pPr>
              <a:t>‹#›</a:t>
            </a:fld>
            <a:endParaRPr lang="en-US" altLang="en-US"/>
          </a:p>
        </p:txBody>
      </p:sp>
      <p:sp>
        <p:nvSpPr>
          <p:cNvPr id="6" name="Footer Placeholder 4">
            <a:extLst>
              <a:ext uri="{FF2B5EF4-FFF2-40B4-BE49-F238E27FC236}">
                <a16:creationId xmlns:a16="http://schemas.microsoft.com/office/drawing/2014/main" id="{D275E953-A492-47E5-A09B-AF89B1CEE1C1}"/>
              </a:ext>
            </a:extLst>
          </p:cNvPr>
          <p:cNvSpPr>
            <a:spLocks noGrp="1"/>
          </p:cNvSpPr>
          <p:nvPr>
            <p:ph type="ftr" sz="quarter" idx="11"/>
          </p:nvPr>
        </p:nvSpPr>
        <p:spPr>
          <a:xfrm>
            <a:off x="1320800" y="6400801"/>
            <a:ext cx="3149600" cy="365125"/>
          </a:xfrm>
        </p:spPr>
        <p:txBody>
          <a:bodyPr/>
          <a:lstStyle>
            <a:lvl1pPr algn="l">
              <a:defRPr/>
            </a:lvl1pPr>
          </a:lstStyle>
          <a:p>
            <a:pPr>
              <a:defRPr/>
            </a:pPr>
            <a:endParaRPr lang="en-US"/>
          </a:p>
        </p:txBody>
      </p:sp>
    </p:spTree>
    <p:extLst>
      <p:ext uri="{BB962C8B-B14F-4D97-AF65-F5344CB8AC3E}">
        <p14:creationId xmlns:p14="http://schemas.microsoft.com/office/powerpoint/2010/main" val="27181132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6_Title Only">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1AC432C5-6F49-4490-9EBE-F23000589DF4}"/>
              </a:ext>
            </a:extLst>
          </p:cNvPr>
          <p:cNvCxnSpPr/>
          <p:nvPr userDrawn="1"/>
        </p:nvCxnSpPr>
        <p:spPr>
          <a:xfrm>
            <a:off x="609600" y="1447800"/>
            <a:ext cx="10972800" cy="0"/>
          </a:xfrm>
          <a:prstGeom prst="line">
            <a:avLst/>
          </a:prstGeom>
          <a:ln w="9525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p>
        </p:txBody>
      </p:sp>
      <p:sp>
        <p:nvSpPr>
          <p:cNvPr id="7" name="Content Placeholder 2"/>
          <p:cNvSpPr>
            <a:spLocks noGrp="1"/>
          </p:cNvSpPr>
          <p:nvPr>
            <p:ph idx="1"/>
          </p:nvPr>
        </p:nvSpPr>
        <p:spPr>
          <a:xfrm>
            <a:off x="609600" y="1602010"/>
            <a:ext cx="10972800" cy="45259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a:extLst>
              <a:ext uri="{FF2B5EF4-FFF2-40B4-BE49-F238E27FC236}">
                <a16:creationId xmlns:a16="http://schemas.microsoft.com/office/drawing/2014/main" id="{D1D9E0DB-7EA1-4906-A4C9-8237526F2ACD}"/>
              </a:ext>
            </a:extLst>
          </p:cNvPr>
          <p:cNvSpPr>
            <a:spLocks noGrp="1"/>
          </p:cNvSpPr>
          <p:nvPr>
            <p:ph type="sldNum" sz="quarter" idx="10"/>
          </p:nvPr>
        </p:nvSpPr>
        <p:spPr>
          <a:xfrm>
            <a:off x="609600" y="6400801"/>
            <a:ext cx="609600" cy="365125"/>
          </a:xfrm>
        </p:spPr>
        <p:txBody>
          <a:bodyPr/>
          <a:lstStyle>
            <a:lvl1pPr>
              <a:defRPr/>
            </a:lvl1pPr>
          </a:lstStyle>
          <a:p>
            <a:pPr>
              <a:defRPr/>
            </a:pPr>
            <a:fld id="{91EF198F-EA81-4588-8B5F-4F1754201BE8}" type="slidenum">
              <a:rPr lang="en-US" altLang="en-US"/>
              <a:pPr>
                <a:defRPr/>
              </a:pPr>
              <a:t>‹#›</a:t>
            </a:fld>
            <a:endParaRPr lang="en-US" altLang="en-US"/>
          </a:p>
        </p:txBody>
      </p:sp>
      <p:sp>
        <p:nvSpPr>
          <p:cNvPr id="6" name="Footer Placeholder 4">
            <a:extLst>
              <a:ext uri="{FF2B5EF4-FFF2-40B4-BE49-F238E27FC236}">
                <a16:creationId xmlns:a16="http://schemas.microsoft.com/office/drawing/2014/main" id="{D275E953-A492-47E5-A09B-AF89B1CEE1C1}"/>
              </a:ext>
            </a:extLst>
          </p:cNvPr>
          <p:cNvSpPr>
            <a:spLocks noGrp="1"/>
          </p:cNvSpPr>
          <p:nvPr>
            <p:ph type="ftr" sz="quarter" idx="11"/>
          </p:nvPr>
        </p:nvSpPr>
        <p:spPr>
          <a:xfrm>
            <a:off x="1320800" y="6400801"/>
            <a:ext cx="3149600" cy="365125"/>
          </a:xfrm>
        </p:spPr>
        <p:txBody>
          <a:bodyPr/>
          <a:lstStyle>
            <a:lvl1pPr algn="l">
              <a:defRPr/>
            </a:lvl1pPr>
          </a:lstStyle>
          <a:p>
            <a:pPr>
              <a:defRPr/>
            </a:pPr>
            <a:endParaRPr lang="en-US"/>
          </a:p>
        </p:txBody>
      </p:sp>
    </p:spTree>
    <p:extLst>
      <p:ext uri="{BB962C8B-B14F-4D97-AF65-F5344CB8AC3E}">
        <p14:creationId xmlns:p14="http://schemas.microsoft.com/office/powerpoint/2010/main" val="359521398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7_Title Only">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1AC432C5-6F49-4490-9EBE-F23000589DF4}"/>
              </a:ext>
            </a:extLst>
          </p:cNvPr>
          <p:cNvCxnSpPr/>
          <p:nvPr userDrawn="1"/>
        </p:nvCxnSpPr>
        <p:spPr>
          <a:xfrm>
            <a:off x="609600" y="1447800"/>
            <a:ext cx="10972800" cy="0"/>
          </a:xfrm>
          <a:prstGeom prst="line">
            <a:avLst/>
          </a:prstGeom>
          <a:ln w="9525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p>
        </p:txBody>
      </p:sp>
      <p:sp>
        <p:nvSpPr>
          <p:cNvPr id="7" name="Content Placeholder 2"/>
          <p:cNvSpPr>
            <a:spLocks noGrp="1"/>
          </p:cNvSpPr>
          <p:nvPr>
            <p:ph idx="1"/>
          </p:nvPr>
        </p:nvSpPr>
        <p:spPr>
          <a:xfrm>
            <a:off x="609600" y="1602010"/>
            <a:ext cx="10972800" cy="45259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a:extLst>
              <a:ext uri="{FF2B5EF4-FFF2-40B4-BE49-F238E27FC236}">
                <a16:creationId xmlns:a16="http://schemas.microsoft.com/office/drawing/2014/main" id="{D1D9E0DB-7EA1-4906-A4C9-8237526F2ACD}"/>
              </a:ext>
            </a:extLst>
          </p:cNvPr>
          <p:cNvSpPr>
            <a:spLocks noGrp="1"/>
          </p:cNvSpPr>
          <p:nvPr>
            <p:ph type="sldNum" sz="quarter" idx="10"/>
          </p:nvPr>
        </p:nvSpPr>
        <p:spPr>
          <a:xfrm>
            <a:off x="609600" y="6400801"/>
            <a:ext cx="609600" cy="365125"/>
          </a:xfrm>
        </p:spPr>
        <p:txBody>
          <a:bodyPr/>
          <a:lstStyle>
            <a:lvl1pPr>
              <a:defRPr/>
            </a:lvl1pPr>
          </a:lstStyle>
          <a:p>
            <a:pPr>
              <a:defRPr/>
            </a:pPr>
            <a:fld id="{91EF198F-EA81-4588-8B5F-4F1754201BE8}" type="slidenum">
              <a:rPr lang="en-US" altLang="en-US"/>
              <a:pPr>
                <a:defRPr/>
              </a:pPr>
              <a:t>‹#›</a:t>
            </a:fld>
            <a:endParaRPr lang="en-US" altLang="en-US"/>
          </a:p>
        </p:txBody>
      </p:sp>
      <p:sp>
        <p:nvSpPr>
          <p:cNvPr id="6" name="Footer Placeholder 4">
            <a:extLst>
              <a:ext uri="{FF2B5EF4-FFF2-40B4-BE49-F238E27FC236}">
                <a16:creationId xmlns:a16="http://schemas.microsoft.com/office/drawing/2014/main" id="{D275E953-A492-47E5-A09B-AF89B1CEE1C1}"/>
              </a:ext>
            </a:extLst>
          </p:cNvPr>
          <p:cNvSpPr>
            <a:spLocks noGrp="1"/>
          </p:cNvSpPr>
          <p:nvPr>
            <p:ph type="ftr" sz="quarter" idx="11"/>
          </p:nvPr>
        </p:nvSpPr>
        <p:spPr>
          <a:xfrm>
            <a:off x="1320800" y="6400801"/>
            <a:ext cx="3149600" cy="365125"/>
          </a:xfrm>
        </p:spPr>
        <p:txBody>
          <a:bodyPr/>
          <a:lstStyle>
            <a:lvl1pPr algn="l">
              <a:defRPr/>
            </a:lvl1pPr>
          </a:lstStyle>
          <a:p>
            <a:pPr>
              <a:defRPr/>
            </a:pPr>
            <a:endParaRPr lang="en-US"/>
          </a:p>
        </p:txBody>
      </p:sp>
    </p:spTree>
    <p:extLst>
      <p:ext uri="{BB962C8B-B14F-4D97-AF65-F5344CB8AC3E}">
        <p14:creationId xmlns:p14="http://schemas.microsoft.com/office/powerpoint/2010/main" val="117922043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8_Title Only">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1AC432C5-6F49-4490-9EBE-F23000589DF4}"/>
              </a:ext>
            </a:extLst>
          </p:cNvPr>
          <p:cNvCxnSpPr/>
          <p:nvPr userDrawn="1"/>
        </p:nvCxnSpPr>
        <p:spPr>
          <a:xfrm>
            <a:off x="609600" y="1447800"/>
            <a:ext cx="10972800" cy="0"/>
          </a:xfrm>
          <a:prstGeom prst="line">
            <a:avLst/>
          </a:prstGeom>
          <a:ln w="9525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p>
        </p:txBody>
      </p:sp>
      <p:sp>
        <p:nvSpPr>
          <p:cNvPr id="7" name="Content Placeholder 2"/>
          <p:cNvSpPr>
            <a:spLocks noGrp="1"/>
          </p:cNvSpPr>
          <p:nvPr>
            <p:ph idx="1"/>
          </p:nvPr>
        </p:nvSpPr>
        <p:spPr>
          <a:xfrm>
            <a:off x="609600" y="1602010"/>
            <a:ext cx="10972800" cy="45259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a:extLst>
              <a:ext uri="{FF2B5EF4-FFF2-40B4-BE49-F238E27FC236}">
                <a16:creationId xmlns:a16="http://schemas.microsoft.com/office/drawing/2014/main" id="{D1D9E0DB-7EA1-4906-A4C9-8237526F2ACD}"/>
              </a:ext>
            </a:extLst>
          </p:cNvPr>
          <p:cNvSpPr>
            <a:spLocks noGrp="1"/>
          </p:cNvSpPr>
          <p:nvPr>
            <p:ph type="sldNum" sz="quarter" idx="10"/>
          </p:nvPr>
        </p:nvSpPr>
        <p:spPr>
          <a:xfrm>
            <a:off x="609600" y="6400801"/>
            <a:ext cx="609600" cy="365125"/>
          </a:xfrm>
        </p:spPr>
        <p:txBody>
          <a:bodyPr/>
          <a:lstStyle>
            <a:lvl1pPr>
              <a:defRPr/>
            </a:lvl1pPr>
          </a:lstStyle>
          <a:p>
            <a:pPr>
              <a:defRPr/>
            </a:pPr>
            <a:fld id="{91EF198F-EA81-4588-8B5F-4F1754201BE8}" type="slidenum">
              <a:rPr lang="en-US" altLang="en-US"/>
              <a:pPr>
                <a:defRPr/>
              </a:pPr>
              <a:t>‹#›</a:t>
            </a:fld>
            <a:endParaRPr lang="en-US" altLang="en-US"/>
          </a:p>
        </p:txBody>
      </p:sp>
      <p:sp>
        <p:nvSpPr>
          <p:cNvPr id="6" name="Footer Placeholder 4">
            <a:extLst>
              <a:ext uri="{FF2B5EF4-FFF2-40B4-BE49-F238E27FC236}">
                <a16:creationId xmlns:a16="http://schemas.microsoft.com/office/drawing/2014/main" id="{D275E953-A492-47E5-A09B-AF89B1CEE1C1}"/>
              </a:ext>
            </a:extLst>
          </p:cNvPr>
          <p:cNvSpPr>
            <a:spLocks noGrp="1"/>
          </p:cNvSpPr>
          <p:nvPr>
            <p:ph type="ftr" sz="quarter" idx="11"/>
          </p:nvPr>
        </p:nvSpPr>
        <p:spPr>
          <a:xfrm>
            <a:off x="1320800" y="6400801"/>
            <a:ext cx="3149600" cy="365125"/>
          </a:xfrm>
        </p:spPr>
        <p:txBody>
          <a:bodyPr/>
          <a:lstStyle>
            <a:lvl1pPr algn="l">
              <a:defRPr/>
            </a:lvl1pPr>
          </a:lstStyle>
          <a:p>
            <a:pPr>
              <a:defRPr/>
            </a:pPr>
            <a:endParaRPr lang="en-US"/>
          </a:p>
        </p:txBody>
      </p:sp>
    </p:spTree>
    <p:extLst>
      <p:ext uri="{BB962C8B-B14F-4D97-AF65-F5344CB8AC3E}">
        <p14:creationId xmlns:p14="http://schemas.microsoft.com/office/powerpoint/2010/main" val="17818264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en-US"/>
              <a:t>Click to edit Master title style</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15EFA8F-ADF4-4544-9720-E5549148F7DD}" type="datetimeFigureOut">
              <a:rPr lang="en-US" smtClean="0"/>
              <a:t>12/4/2023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6E34A4-F86E-421A-A0E5-BEB6E76A1F54}" type="slidenum">
              <a:rPr lang="en-US" smtClean="0"/>
              <a:t>‹#›</a:t>
            </a:fld>
            <a:endParaRPr lang="en-US"/>
          </a:p>
        </p:txBody>
      </p:sp>
    </p:spTree>
    <p:extLst>
      <p:ext uri="{BB962C8B-B14F-4D97-AF65-F5344CB8AC3E}">
        <p14:creationId xmlns:p14="http://schemas.microsoft.com/office/powerpoint/2010/main" val="21348680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15EFA8F-ADF4-4544-9720-E5549148F7DD}" type="datetimeFigureOut">
              <a:rPr lang="en-US" smtClean="0"/>
              <a:t>12/4/2023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6E34A4-F86E-421A-A0E5-BEB6E76A1F54}" type="slidenum">
              <a:rPr lang="en-US" smtClean="0"/>
              <a:t>‹#›</a:t>
            </a:fld>
            <a:endParaRPr lang="en-US"/>
          </a:p>
        </p:txBody>
      </p:sp>
    </p:spTree>
    <p:extLst>
      <p:ext uri="{BB962C8B-B14F-4D97-AF65-F5344CB8AC3E}">
        <p14:creationId xmlns:p14="http://schemas.microsoft.com/office/powerpoint/2010/main" val="21410932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685802" y="2861733"/>
            <a:ext cx="5088712" cy="2512852"/>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5993969" y="2861733"/>
            <a:ext cx="5088713" cy="2512852"/>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15EFA8F-ADF4-4544-9720-E5549148F7DD}" type="datetimeFigureOut">
              <a:rPr lang="en-US" smtClean="0"/>
              <a:t>12/4/2023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76E34A4-F86E-421A-A0E5-BEB6E76A1F54}" type="slidenum">
              <a:rPr lang="en-US" smtClean="0"/>
              <a:t>‹#›</a:t>
            </a:fld>
            <a:endParaRPr lang="en-US"/>
          </a:p>
        </p:txBody>
      </p:sp>
    </p:spTree>
    <p:extLst>
      <p:ext uri="{BB962C8B-B14F-4D97-AF65-F5344CB8AC3E}">
        <p14:creationId xmlns:p14="http://schemas.microsoft.com/office/powerpoint/2010/main" val="4542621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15EFA8F-ADF4-4544-9720-E5549148F7DD}" type="datetimeFigureOut">
              <a:rPr lang="en-US" smtClean="0"/>
              <a:t>12/4/2023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76E34A4-F86E-421A-A0E5-BEB6E76A1F54}" type="slidenum">
              <a:rPr lang="en-US" smtClean="0"/>
              <a:t>‹#›</a:t>
            </a:fld>
            <a:endParaRPr lang="en-US"/>
          </a:p>
        </p:txBody>
      </p:sp>
    </p:spTree>
    <p:extLst>
      <p:ext uri="{BB962C8B-B14F-4D97-AF65-F5344CB8AC3E}">
        <p14:creationId xmlns:p14="http://schemas.microsoft.com/office/powerpoint/2010/main" val="2327037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5EFA8F-ADF4-4544-9720-E5549148F7DD}" type="datetimeFigureOut">
              <a:rPr lang="en-US" smtClean="0"/>
              <a:t>12/4/2023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76E34A4-F86E-421A-A0E5-BEB6E76A1F54}" type="slidenum">
              <a:rPr lang="en-US" smtClean="0"/>
              <a:t>‹#›</a:t>
            </a:fld>
            <a:endParaRPr lang="en-US"/>
          </a:p>
        </p:txBody>
      </p:sp>
    </p:spTree>
    <p:extLst>
      <p:ext uri="{BB962C8B-B14F-4D97-AF65-F5344CB8AC3E}">
        <p14:creationId xmlns:p14="http://schemas.microsoft.com/office/powerpoint/2010/main" val="13981515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en-US"/>
              <a:t>Click to edit Master title style</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15EFA8F-ADF4-4544-9720-E5549148F7DD}" type="datetimeFigureOut">
              <a:rPr lang="en-US" smtClean="0"/>
              <a:t>12/4/2023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6E34A4-F86E-421A-A0E5-BEB6E76A1F54}" type="slidenum">
              <a:rPr lang="en-US" smtClean="0"/>
              <a:t>‹#›</a:t>
            </a:fld>
            <a:endParaRPr lang="en-US"/>
          </a:p>
        </p:txBody>
      </p:sp>
    </p:spTree>
    <p:extLst>
      <p:ext uri="{BB962C8B-B14F-4D97-AF65-F5344CB8AC3E}">
        <p14:creationId xmlns:p14="http://schemas.microsoft.com/office/powerpoint/2010/main" val="12623703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15EFA8F-ADF4-4544-9720-E5549148F7DD}" type="datetimeFigureOut">
              <a:rPr lang="en-US" smtClean="0"/>
              <a:t>12/4/2023</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76E34A4-F86E-421A-A0E5-BEB6E76A1F54}" type="slidenum">
              <a:rPr lang="en-US" smtClean="0"/>
              <a:t>‹#›</a:t>
            </a:fld>
            <a:endParaRPr lang="en-US"/>
          </a:p>
        </p:txBody>
      </p:sp>
    </p:spTree>
    <p:extLst>
      <p:ext uri="{BB962C8B-B14F-4D97-AF65-F5344CB8AC3E}">
        <p14:creationId xmlns:p14="http://schemas.microsoft.com/office/powerpoint/2010/main" val="38598626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3.jp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8">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50000"/>
                  </a:schemeClr>
                </a:solidFill>
              </a:defRPr>
            </a:lvl1pPr>
          </a:lstStyle>
          <a:p>
            <a:fld id="{015EFA8F-ADF4-4544-9720-E5549148F7DD}" type="datetimeFigureOut">
              <a:rPr lang="en-US" smtClean="0"/>
              <a:t>12/4/2023</a:t>
            </a:fld>
            <a:endParaRPr lang="en-US"/>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50000"/>
                  </a:schemeClr>
                </a:solidFill>
              </a:defRPr>
            </a:lvl1pPr>
          </a:lstStyle>
          <a:p>
            <a:endParaRPr lang="en-US"/>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50000"/>
                  </a:schemeClr>
                </a:solidFill>
              </a:defRPr>
            </a:lvl1pPr>
          </a:lstStyle>
          <a:p>
            <a:fld id="{F76E34A4-F86E-421A-A0E5-BEB6E76A1F54}" type="slidenum">
              <a:rPr lang="en-US" smtClean="0"/>
              <a:t>‹#›</a:t>
            </a:fld>
            <a:endParaRPr lang="en-US"/>
          </a:p>
        </p:txBody>
      </p:sp>
    </p:spTree>
    <p:extLst>
      <p:ext uri="{BB962C8B-B14F-4D97-AF65-F5344CB8AC3E}">
        <p14:creationId xmlns:p14="http://schemas.microsoft.com/office/powerpoint/2010/main" val="1101979456"/>
      </p:ext>
    </p:extLst>
  </p:cSld>
  <p:clrMap bg1="lt1" tx1="dk1" bg2="lt2" tx2="dk2" accent1="accent1" accent2="accent2" accent3="accent3" accent4="accent4" accent5="accent5" accent6="accent6" hlink="hlink" folHlink="folHlink"/>
  <p:sldLayoutIdLst>
    <p:sldLayoutId id="2147483919" r:id="rId1"/>
    <p:sldLayoutId id="2147483920" r:id="rId2"/>
    <p:sldLayoutId id="2147483921" r:id="rId3"/>
    <p:sldLayoutId id="2147483922" r:id="rId4"/>
    <p:sldLayoutId id="2147483923" r:id="rId5"/>
    <p:sldLayoutId id="2147483924" r:id="rId6"/>
    <p:sldLayoutId id="2147483925" r:id="rId7"/>
    <p:sldLayoutId id="2147483926" r:id="rId8"/>
    <p:sldLayoutId id="2147483927" r:id="rId9"/>
    <p:sldLayoutId id="2147483928" r:id="rId10"/>
    <p:sldLayoutId id="2147483929" r:id="rId11"/>
    <p:sldLayoutId id="2147483930" r:id="rId12"/>
    <p:sldLayoutId id="2147483931" r:id="rId13"/>
    <p:sldLayoutId id="2147483932" r:id="rId14"/>
    <p:sldLayoutId id="2147483933" r:id="rId15"/>
    <p:sldLayoutId id="2147483934" r:id="rId16"/>
    <p:sldLayoutId id="2147483935" r:id="rId17"/>
    <p:sldLayoutId id="2147483936" r:id="rId18"/>
    <p:sldLayoutId id="2147483937" r:id="rId19"/>
    <p:sldLayoutId id="2147483752" r:id="rId20"/>
    <p:sldLayoutId id="2147483753" r:id="rId21"/>
    <p:sldLayoutId id="2147483754" r:id="rId22"/>
    <p:sldLayoutId id="2147483755" r:id="rId23"/>
    <p:sldLayoutId id="2147483756" r:id="rId24"/>
    <p:sldLayoutId id="2147483757" r:id="rId25"/>
    <p:sldLayoutId id="2147483758" r:id="rId26"/>
  </p:sldLayoutIdLst>
  <p:txStyles>
    <p:title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CB591879-AACD-4C47-BD10-7BEFE9E5C0A0}"/>
              </a:ext>
            </a:extLst>
          </p:cNvPr>
          <p:cNvSpPr>
            <a:spLocks noGrp="1"/>
          </p:cNvSpPr>
          <p:nvPr>
            <p:ph type="ctrTitle"/>
          </p:nvPr>
        </p:nvSpPr>
        <p:spPr>
          <a:xfrm rot="21420000">
            <a:off x="492990" y="673083"/>
            <a:ext cx="10153671" cy="2766528"/>
          </a:xfrm>
        </p:spPr>
        <p:txBody>
          <a:bodyPr>
            <a:noAutofit/>
          </a:bodyPr>
          <a:lstStyle/>
          <a:p>
            <a:pPr eaLnBrk="1" hangingPunct="1">
              <a:lnSpc>
                <a:spcPct val="90000"/>
              </a:lnSpc>
              <a:defRPr/>
            </a:pPr>
            <a:r>
              <a:rPr lang="en-US" altLang="en-US" sz="6000" dirty="0">
                <a:latin typeface="+mn-lt"/>
              </a:rPr>
              <a:t>Candidate Challenge Hearings </a:t>
            </a:r>
            <a:br>
              <a:rPr lang="en-US" altLang="en-US" sz="6000" dirty="0">
                <a:latin typeface="+mn-lt"/>
              </a:rPr>
            </a:br>
            <a:r>
              <a:rPr lang="en-US" altLang="en-US" sz="6000" dirty="0">
                <a:latin typeface="+mn-lt"/>
              </a:rPr>
              <a:t>Before County Election Board</a:t>
            </a:r>
          </a:p>
        </p:txBody>
      </p:sp>
      <p:sp>
        <p:nvSpPr>
          <p:cNvPr id="3" name="Subtitle 2">
            <a:extLst>
              <a:ext uri="{FF2B5EF4-FFF2-40B4-BE49-F238E27FC236}">
                <a16:creationId xmlns:a16="http://schemas.microsoft.com/office/drawing/2014/main" id="{B6835204-188D-4E96-8788-933B0AB6D4F0}"/>
              </a:ext>
            </a:extLst>
          </p:cNvPr>
          <p:cNvSpPr>
            <a:spLocks noGrp="1"/>
          </p:cNvSpPr>
          <p:nvPr>
            <p:ph type="subTitle" idx="1"/>
          </p:nvPr>
        </p:nvSpPr>
        <p:spPr>
          <a:xfrm>
            <a:off x="1957167" y="3703417"/>
            <a:ext cx="8277666" cy="1636775"/>
          </a:xfrm>
        </p:spPr>
        <p:txBody>
          <a:bodyPr>
            <a:noAutofit/>
          </a:bodyPr>
          <a:lstStyle/>
          <a:p>
            <a:pPr eaLnBrk="1" hangingPunct="1">
              <a:lnSpc>
                <a:spcPct val="90000"/>
              </a:lnSpc>
              <a:buFont typeface="Arial" charset="0"/>
              <a:buNone/>
              <a:defRPr/>
            </a:pPr>
            <a:r>
              <a:rPr lang="en-US" sz="2000" dirty="0"/>
              <a:t>Presented by: Brad King</a:t>
            </a:r>
          </a:p>
          <a:p>
            <a:pPr eaLnBrk="1" hangingPunct="1">
              <a:lnSpc>
                <a:spcPct val="90000"/>
              </a:lnSpc>
              <a:buFont typeface="Arial" charset="0"/>
              <a:buNone/>
              <a:defRPr/>
            </a:pPr>
            <a:r>
              <a:rPr lang="en-US" sz="2000" dirty="0"/>
              <a:t>Republican Co-Director, Indiana Election Division</a:t>
            </a:r>
          </a:p>
          <a:p>
            <a:pPr eaLnBrk="1" hangingPunct="1">
              <a:lnSpc>
                <a:spcPct val="90000"/>
              </a:lnSpc>
              <a:buFont typeface="Arial" charset="0"/>
              <a:buNone/>
              <a:defRPr/>
            </a:pPr>
            <a:r>
              <a:rPr lang="en-US" sz="2000" dirty="0"/>
              <a:t>2024 Election Administrators’ Conference</a:t>
            </a:r>
          </a:p>
          <a:p>
            <a:pPr eaLnBrk="1" hangingPunct="1">
              <a:lnSpc>
                <a:spcPct val="90000"/>
              </a:lnSpc>
              <a:buFont typeface="Arial" charset="0"/>
              <a:buNone/>
              <a:defRPr/>
            </a:pPr>
            <a:r>
              <a:rPr lang="en-US" sz="2000" dirty="0"/>
              <a:t>December 11-13, 2023 Indianapolis, Indiana</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7493D6-C49A-4CCD-9F5C-5875CED2D2E8}"/>
              </a:ext>
            </a:extLst>
          </p:cNvPr>
          <p:cNvSpPr>
            <a:spLocks noGrp="1"/>
          </p:cNvSpPr>
          <p:nvPr>
            <p:ph type="title"/>
          </p:nvPr>
        </p:nvSpPr>
        <p:spPr>
          <a:xfrm>
            <a:off x="696075" y="154044"/>
            <a:ext cx="10396882" cy="1151965"/>
          </a:xfrm>
        </p:spPr>
        <p:txBody>
          <a:bodyPr>
            <a:normAutofit fontScale="90000"/>
          </a:bodyPr>
          <a:lstStyle/>
          <a:p>
            <a:br>
              <a:rPr lang="en-US" dirty="0"/>
            </a:br>
            <a:r>
              <a:rPr lang="en-US" dirty="0"/>
              <a:t>CEB Meeting Procedures</a:t>
            </a:r>
          </a:p>
        </p:txBody>
      </p:sp>
      <p:sp>
        <p:nvSpPr>
          <p:cNvPr id="3" name="Content Placeholder 2">
            <a:extLst>
              <a:ext uri="{FF2B5EF4-FFF2-40B4-BE49-F238E27FC236}">
                <a16:creationId xmlns:a16="http://schemas.microsoft.com/office/drawing/2014/main" id="{E0D40BBC-FAC6-4578-A948-8C49BDFD6DA1}"/>
              </a:ext>
            </a:extLst>
          </p:cNvPr>
          <p:cNvSpPr>
            <a:spLocks noGrp="1"/>
          </p:cNvSpPr>
          <p:nvPr>
            <p:ph idx="1"/>
          </p:nvPr>
        </p:nvSpPr>
        <p:spPr>
          <a:xfrm>
            <a:off x="609600" y="1888958"/>
            <a:ext cx="10972800" cy="4239015"/>
          </a:xfrm>
        </p:spPr>
        <p:txBody>
          <a:bodyPr>
            <a:normAutofit fontScale="92500"/>
          </a:bodyPr>
          <a:lstStyle/>
          <a:p>
            <a:endParaRPr lang="en-US" altLang="en-US" dirty="0"/>
          </a:p>
          <a:p>
            <a:r>
              <a:rPr lang="en-US" altLang="en-US" dirty="0"/>
              <a:t>After staff presents documentation of candidate challenge, recognize challenger (or attorney representing challenger) to present case.</a:t>
            </a:r>
          </a:p>
          <a:p>
            <a:r>
              <a:rPr lang="en-US" altLang="en-US" dirty="0"/>
              <a:t>After presentation of challenger’s case, recognize candidate (or attorney representing candidate) for an opportunity to cross-examine by asking questions to challenger or challenger’s witnesses.</a:t>
            </a:r>
          </a:p>
          <a:p>
            <a:r>
              <a:rPr lang="en-US" altLang="en-US" dirty="0"/>
              <a:t>After presentation of challenger’s case, recognize challenged candidate to present the candidate’s case.</a:t>
            </a:r>
          </a:p>
          <a:p>
            <a:r>
              <a:rPr lang="en-US" altLang="en-US" dirty="0"/>
              <a:t>After presentation of challenged candidate’s case, recognize challenger (or attorney representing challenger) for an opportunity to cross-examine by asking questions to candidate or candidate’s  witnesses.</a:t>
            </a:r>
          </a:p>
          <a:p>
            <a:endParaRPr lang="en-US" altLang="en-US" dirty="0"/>
          </a:p>
          <a:p>
            <a:endParaRPr lang="en-US" altLang="en-US" dirty="0"/>
          </a:p>
          <a:p>
            <a:endParaRPr lang="en-US" dirty="0"/>
          </a:p>
        </p:txBody>
      </p:sp>
    </p:spTree>
    <p:extLst>
      <p:ext uri="{BB962C8B-B14F-4D97-AF65-F5344CB8AC3E}">
        <p14:creationId xmlns:p14="http://schemas.microsoft.com/office/powerpoint/2010/main" val="7679604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7493D6-C49A-4CCD-9F5C-5875CED2D2E8}"/>
              </a:ext>
            </a:extLst>
          </p:cNvPr>
          <p:cNvSpPr>
            <a:spLocks noGrp="1"/>
          </p:cNvSpPr>
          <p:nvPr>
            <p:ph type="title"/>
          </p:nvPr>
        </p:nvSpPr>
        <p:spPr>
          <a:xfrm>
            <a:off x="798817" y="154044"/>
            <a:ext cx="10396882" cy="1151965"/>
          </a:xfrm>
        </p:spPr>
        <p:txBody>
          <a:bodyPr>
            <a:normAutofit fontScale="90000"/>
          </a:bodyPr>
          <a:lstStyle/>
          <a:p>
            <a:br>
              <a:rPr lang="en-US" dirty="0"/>
            </a:br>
            <a:r>
              <a:rPr lang="en-US" dirty="0"/>
              <a:t>CEB Meeting Procedures</a:t>
            </a:r>
          </a:p>
        </p:txBody>
      </p:sp>
      <p:sp>
        <p:nvSpPr>
          <p:cNvPr id="3" name="Content Placeholder 2">
            <a:extLst>
              <a:ext uri="{FF2B5EF4-FFF2-40B4-BE49-F238E27FC236}">
                <a16:creationId xmlns:a16="http://schemas.microsoft.com/office/drawing/2014/main" id="{E0D40BBC-FAC6-4578-A948-8C49BDFD6DA1}"/>
              </a:ext>
            </a:extLst>
          </p:cNvPr>
          <p:cNvSpPr>
            <a:spLocks noGrp="1"/>
          </p:cNvSpPr>
          <p:nvPr>
            <p:ph idx="1"/>
          </p:nvPr>
        </p:nvSpPr>
        <p:spPr>
          <a:xfrm>
            <a:off x="510858" y="1621830"/>
            <a:ext cx="10972800" cy="4239015"/>
          </a:xfrm>
        </p:spPr>
        <p:txBody>
          <a:bodyPr>
            <a:normAutofit fontScale="92500"/>
          </a:bodyPr>
          <a:lstStyle/>
          <a:p>
            <a:endParaRPr lang="en-US" altLang="en-US" dirty="0"/>
          </a:p>
          <a:p>
            <a:r>
              <a:rPr lang="en-US" altLang="en-US" dirty="0"/>
              <a:t>After both sides have presented their cases, Chair asks if there is a motion to grant (or deny) the challenge. If the motion is seconded, CEB has public discussion. No motion can be made simply by referring to agenda number or item. IC 5-14-1.5-4.</a:t>
            </a:r>
          </a:p>
          <a:p>
            <a:r>
              <a:rPr lang="en-US" altLang="en-US" dirty="0"/>
              <a:t>If motion not seconded, the motion dies. Chair then asks for another motion and second.</a:t>
            </a:r>
          </a:p>
          <a:p>
            <a:r>
              <a:rPr lang="en-US" altLang="en-US" dirty="0"/>
              <a:t>CEB must have discussion on motion in public. NO EXECUTIVE SESSION allowed. IC 5-14-1.5-6.</a:t>
            </a:r>
          </a:p>
          <a:p>
            <a:r>
              <a:rPr lang="en-US" altLang="en-US" dirty="0"/>
              <a:t>When CEB finishes discussion, Chair calls the question and asks for each member’s vote. Secret ballots are prohibited. IC 5-14-1.5-3(b)</a:t>
            </a:r>
          </a:p>
          <a:p>
            <a:r>
              <a:rPr lang="en-US" altLang="en-US" dirty="0"/>
              <a:t>Chair declares whether motion passes or fails. If motion passes, Chair declares that the challenge has been granted (or denied) and that the candidate’s name will (or will not) be printed on the ballot.</a:t>
            </a:r>
          </a:p>
          <a:p>
            <a:endParaRPr lang="en-US" altLang="en-US" dirty="0"/>
          </a:p>
          <a:p>
            <a:endParaRPr lang="en-US" dirty="0"/>
          </a:p>
        </p:txBody>
      </p:sp>
    </p:spTree>
    <p:extLst>
      <p:ext uri="{BB962C8B-B14F-4D97-AF65-F5344CB8AC3E}">
        <p14:creationId xmlns:p14="http://schemas.microsoft.com/office/powerpoint/2010/main" val="42312400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7493D6-C49A-4CCD-9F5C-5875CED2D2E8}"/>
              </a:ext>
            </a:extLst>
          </p:cNvPr>
          <p:cNvSpPr>
            <a:spLocks noGrp="1"/>
          </p:cNvSpPr>
          <p:nvPr>
            <p:ph type="title"/>
          </p:nvPr>
        </p:nvSpPr>
        <p:spPr>
          <a:xfrm>
            <a:off x="778269" y="154044"/>
            <a:ext cx="10396882" cy="1151965"/>
          </a:xfrm>
        </p:spPr>
        <p:txBody>
          <a:bodyPr>
            <a:normAutofit fontScale="90000"/>
          </a:bodyPr>
          <a:lstStyle/>
          <a:p>
            <a:br>
              <a:rPr lang="en-US" dirty="0"/>
            </a:br>
            <a:r>
              <a:rPr lang="en-US" dirty="0"/>
              <a:t>CEB Meeting Procedures</a:t>
            </a:r>
          </a:p>
        </p:txBody>
      </p:sp>
      <p:sp>
        <p:nvSpPr>
          <p:cNvPr id="3" name="Content Placeholder 2">
            <a:extLst>
              <a:ext uri="{FF2B5EF4-FFF2-40B4-BE49-F238E27FC236}">
                <a16:creationId xmlns:a16="http://schemas.microsoft.com/office/drawing/2014/main" id="{E0D40BBC-FAC6-4578-A948-8C49BDFD6DA1}"/>
              </a:ext>
            </a:extLst>
          </p:cNvPr>
          <p:cNvSpPr>
            <a:spLocks noGrp="1"/>
          </p:cNvSpPr>
          <p:nvPr>
            <p:ph idx="1"/>
          </p:nvPr>
        </p:nvSpPr>
        <p:spPr>
          <a:xfrm>
            <a:off x="609600" y="1457443"/>
            <a:ext cx="10972800" cy="4239015"/>
          </a:xfrm>
        </p:spPr>
        <p:txBody>
          <a:bodyPr>
            <a:normAutofit/>
          </a:bodyPr>
          <a:lstStyle/>
          <a:p>
            <a:endParaRPr lang="en-US" altLang="en-US" dirty="0"/>
          </a:p>
          <a:p>
            <a:r>
              <a:rPr lang="en-US" altLang="en-US" dirty="0"/>
              <a:t>“As meeting progresses”, a memoranda of the following “must be kept”. IC 5-14-1.5-4.</a:t>
            </a:r>
          </a:p>
          <a:p>
            <a:pPr lvl="1"/>
            <a:r>
              <a:rPr lang="en-US" altLang="en-US" dirty="0"/>
              <a:t>Date, time, and place of meeting.</a:t>
            </a:r>
          </a:p>
          <a:p>
            <a:pPr lvl="1"/>
            <a:r>
              <a:rPr lang="en-US" altLang="en-US" dirty="0"/>
              <a:t>Members present or absent.</a:t>
            </a:r>
          </a:p>
          <a:p>
            <a:pPr lvl="1"/>
            <a:r>
              <a:rPr lang="en-US" altLang="en-US" dirty="0"/>
              <a:t>“General substance of all matters proposed, discussed, or decided.</a:t>
            </a:r>
          </a:p>
          <a:p>
            <a:pPr lvl="1"/>
            <a:r>
              <a:rPr lang="en-US" altLang="en-US" dirty="0"/>
              <a:t>Record of any roll call votes taken, identifying how each CEB member voted.</a:t>
            </a:r>
          </a:p>
          <a:p>
            <a:r>
              <a:rPr lang="en-US" altLang="en-US" dirty="0"/>
              <a:t>Memorandum must be available “within reasonable period of time after meeting”.</a:t>
            </a:r>
          </a:p>
          <a:p>
            <a:r>
              <a:rPr lang="en-US" altLang="en-US" dirty="0"/>
              <a:t>Minutes not strictly required, but if prepared, are open for public inspection and copying (presumably after CEB votes to approve minutes). CEB Minutes are kept forever.</a:t>
            </a:r>
          </a:p>
          <a:p>
            <a:endParaRPr lang="en-US" dirty="0"/>
          </a:p>
        </p:txBody>
      </p:sp>
    </p:spTree>
    <p:extLst>
      <p:ext uri="{BB962C8B-B14F-4D97-AF65-F5344CB8AC3E}">
        <p14:creationId xmlns:p14="http://schemas.microsoft.com/office/powerpoint/2010/main" val="34488773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7493D6-C49A-4CCD-9F5C-5875CED2D2E8}"/>
              </a:ext>
            </a:extLst>
          </p:cNvPr>
          <p:cNvSpPr>
            <a:spLocks noGrp="1"/>
          </p:cNvSpPr>
          <p:nvPr>
            <p:ph type="title"/>
          </p:nvPr>
        </p:nvSpPr>
        <p:spPr>
          <a:xfrm>
            <a:off x="609600" y="154044"/>
            <a:ext cx="10396882" cy="1151965"/>
          </a:xfrm>
        </p:spPr>
        <p:txBody>
          <a:bodyPr>
            <a:normAutofit fontScale="90000"/>
          </a:bodyPr>
          <a:lstStyle/>
          <a:p>
            <a:br>
              <a:rPr lang="en-US" dirty="0"/>
            </a:br>
            <a:r>
              <a:rPr lang="en-US" dirty="0"/>
              <a:t>Special CEB Hearing Procedures</a:t>
            </a:r>
          </a:p>
        </p:txBody>
      </p:sp>
      <p:sp>
        <p:nvSpPr>
          <p:cNvPr id="3" name="Content Placeholder 2">
            <a:extLst>
              <a:ext uri="{FF2B5EF4-FFF2-40B4-BE49-F238E27FC236}">
                <a16:creationId xmlns:a16="http://schemas.microsoft.com/office/drawing/2014/main" id="{E0D40BBC-FAC6-4578-A948-8C49BDFD6DA1}"/>
              </a:ext>
            </a:extLst>
          </p:cNvPr>
          <p:cNvSpPr>
            <a:spLocks noGrp="1"/>
          </p:cNvSpPr>
          <p:nvPr>
            <p:ph idx="1"/>
          </p:nvPr>
        </p:nvSpPr>
        <p:spPr>
          <a:xfrm>
            <a:off x="321641" y="1457444"/>
            <a:ext cx="10972800" cy="4239015"/>
          </a:xfrm>
        </p:spPr>
        <p:txBody>
          <a:bodyPr>
            <a:normAutofit/>
          </a:bodyPr>
          <a:lstStyle/>
          <a:p>
            <a:pPr marL="0" indent="0">
              <a:buNone/>
            </a:pPr>
            <a:endParaRPr lang="en-US" altLang="en-US" dirty="0"/>
          </a:p>
          <a:p>
            <a:r>
              <a:rPr lang="en-US" altLang="en-US" dirty="0"/>
              <a:t>Challenge of validity or denial of independent, school board, or minor party candidate petitions of nomination for general election. After Circuit Court Clerk or Secretary of State certifies or denies certification of petition, ruling can be contested before CEB or Indiana Election Commission by filing CAN-1 challenge form. Filing deadline: noon, August 23, 2024 (IC 3-8-6-14).</a:t>
            </a:r>
          </a:p>
          <a:p>
            <a:r>
              <a:rPr lang="en-US" altLang="en-US" dirty="0"/>
              <a:t>Challenge to party filling general election ballot vacancy. CAN-1 challenge form filing deadline with CEB or Indiana Election Commission: noon, August 23, 2024 (IC 3-13-1-16.5; 3-13-1-20.5) </a:t>
            </a:r>
          </a:p>
          <a:p>
            <a:r>
              <a:rPr lang="en-US" altLang="en-US" dirty="0"/>
              <a:t>Deadline to rule on challenges: September 6, 2024. (IC 3-8-6-12; 3-8-6-14; 3-13-1-16.5)</a:t>
            </a:r>
          </a:p>
          <a:p>
            <a:endParaRPr lang="en-US" altLang="en-US" dirty="0"/>
          </a:p>
          <a:p>
            <a:endParaRPr lang="en-US" dirty="0"/>
          </a:p>
        </p:txBody>
      </p:sp>
    </p:spTree>
    <p:extLst>
      <p:ext uri="{BB962C8B-B14F-4D97-AF65-F5344CB8AC3E}">
        <p14:creationId xmlns:p14="http://schemas.microsoft.com/office/powerpoint/2010/main" val="13796118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7493D6-C49A-4CCD-9F5C-5875CED2D2E8}"/>
              </a:ext>
            </a:extLst>
          </p:cNvPr>
          <p:cNvSpPr>
            <a:spLocks noGrp="1"/>
          </p:cNvSpPr>
          <p:nvPr>
            <p:ph type="title"/>
          </p:nvPr>
        </p:nvSpPr>
        <p:spPr>
          <a:xfrm>
            <a:off x="0" y="0"/>
            <a:ext cx="12516492" cy="1151965"/>
          </a:xfrm>
        </p:spPr>
        <p:txBody>
          <a:bodyPr>
            <a:normAutofit fontScale="90000"/>
          </a:bodyPr>
          <a:lstStyle/>
          <a:p>
            <a:br>
              <a:rPr lang="en-US" dirty="0"/>
            </a:br>
            <a:r>
              <a:rPr lang="en-US" sz="5200" dirty="0"/>
              <a:t>Alternative “Virtual” CEB Meeting Procedures</a:t>
            </a:r>
          </a:p>
        </p:txBody>
      </p:sp>
      <p:sp>
        <p:nvSpPr>
          <p:cNvPr id="3" name="Content Placeholder 2">
            <a:extLst>
              <a:ext uri="{FF2B5EF4-FFF2-40B4-BE49-F238E27FC236}">
                <a16:creationId xmlns:a16="http://schemas.microsoft.com/office/drawing/2014/main" id="{E0D40BBC-FAC6-4578-A948-8C49BDFD6DA1}"/>
              </a:ext>
            </a:extLst>
          </p:cNvPr>
          <p:cNvSpPr>
            <a:spLocks noGrp="1"/>
          </p:cNvSpPr>
          <p:nvPr>
            <p:ph idx="1"/>
          </p:nvPr>
        </p:nvSpPr>
        <p:spPr>
          <a:xfrm>
            <a:off x="503275" y="1421126"/>
            <a:ext cx="10972800" cy="4239015"/>
          </a:xfrm>
        </p:spPr>
        <p:txBody>
          <a:bodyPr>
            <a:normAutofit fontScale="85000" lnSpcReduction="10000"/>
          </a:bodyPr>
          <a:lstStyle/>
          <a:p>
            <a:endParaRPr lang="en-US" altLang="en-US" dirty="0"/>
          </a:p>
          <a:p>
            <a:r>
              <a:rPr lang="en-US" altLang="en-US" dirty="0"/>
              <a:t>CEB can adopt policy that allows member to participate in meeting “by an electronic means of communication”.</a:t>
            </a:r>
          </a:p>
          <a:p>
            <a:r>
              <a:rPr lang="en-US" altLang="en-US" dirty="0"/>
              <a:t>Policy may:</a:t>
            </a:r>
          </a:p>
          <a:p>
            <a:pPr lvl="1"/>
            <a:r>
              <a:rPr lang="en-US" altLang="en-US" dirty="0"/>
              <a:t>Limit number of members who can participate by electronic means in any one meeting.</a:t>
            </a:r>
          </a:p>
          <a:p>
            <a:pPr lvl="1"/>
            <a:r>
              <a:rPr lang="en-US" altLang="en-US" dirty="0"/>
              <a:t>Limit total number of CEB meetings that can be conducted in calendar year by electronic communication.</a:t>
            </a:r>
          </a:p>
          <a:p>
            <a:pPr lvl="1"/>
            <a:r>
              <a:rPr lang="en-US" altLang="en-US" dirty="0"/>
              <a:t>Require member to give advance notice of plan to attend meeting electronically.</a:t>
            </a:r>
          </a:p>
          <a:p>
            <a:r>
              <a:rPr lang="en-US" altLang="en-US" dirty="0"/>
              <a:t>Memorandum must state which members were present physically, electronically, or absent from meeting, identify the method of electronic meeting used and that public attended and observed public meeting.</a:t>
            </a:r>
          </a:p>
          <a:p>
            <a:r>
              <a:rPr lang="en-US" altLang="en-US" dirty="0"/>
              <a:t>At least 50% of CEB members must be physically present.</a:t>
            </a:r>
          </a:p>
          <a:p>
            <a:r>
              <a:rPr lang="en-US" altLang="en-US" dirty="0"/>
              <a:t>All votes at meeting must be taken by roll call. IC 5-14-1.5-3.5</a:t>
            </a:r>
          </a:p>
          <a:p>
            <a:pPr marL="0" indent="0">
              <a:buNone/>
            </a:pPr>
            <a:endParaRPr lang="en-US" dirty="0"/>
          </a:p>
        </p:txBody>
      </p:sp>
    </p:spTree>
    <p:extLst>
      <p:ext uri="{BB962C8B-B14F-4D97-AF65-F5344CB8AC3E}">
        <p14:creationId xmlns:p14="http://schemas.microsoft.com/office/powerpoint/2010/main" val="14353102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7493D6-C49A-4CCD-9F5C-5875CED2D2E8}"/>
              </a:ext>
            </a:extLst>
          </p:cNvPr>
          <p:cNvSpPr>
            <a:spLocks noGrp="1"/>
          </p:cNvSpPr>
          <p:nvPr>
            <p:ph type="title"/>
          </p:nvPr>
        </p:nvSpPr>
        <p:spPr>
          <a:xfrm>
            <a:off x="897559" y="260497"/>
            <a:ext cx="10396882" cy="1151965"/>
          </a:xfrm>
        </p:spPr>
        <p:txBody>
          <a:bodyPr>
            <a:normAutofit fontScale="90000"/>
          </a:bodyPr>
          <a:lstStyle/>
          <a:p>
            <a:pPr algn="ctr"/>
            <a:br>
              <a:rPr lang="en-US" dirty="0"/>
            </a:br>
            <a:r>
              <a:rPr lang="en-US" dirty="0"/>
              <a:t>Special Expedited Indiana Election Commission Candidate Hearings</a:t>
            </a:r>
            <a:br>
              <a:rPr lang="en-US" dirty="0"/>
            </a:br>
            <a:endParaRPr lang="en-US" dirty="0"/>
          </a:p>
        </p:txBody>
      </p:sp>
      <p:sp>
        <p:nvSpPr>
          <p:cNvPr id="3" name="Content Placeholder 2">
            <a:extLst>
              <a:ext uri="{FF2B5EF4-FFF2-40B4-BE49-F238E27FC236}">
                <a16:creationId xmlns:a16="http://schemas.microsoft.com/office/drawing/2014/main" id="{E0D40BBC-FAC6-4578-A948-8C49BDFD6DA1}"/>
              </a:ext>
            </a:extLst>
          </p:cNvPr>
          <p:cNvSpPr>
            <a:spLocks noGrp="1"/>
          </p:cNvSpPr>
          <p:nvPr>
            <p:ph idx="1"/>
          </p:nvPr>
        </p:nvSpPr>
        <p:spPr>
          <a:xfrm>
            <a:off x="609600" y="1197842"/>
            <a:ext cx="10972800" cy="4239015"/>
          </a:xfrm>
        </p:spPr>
        <p:txBody>
          <a:bodyPr>
            <a:normAutofit/>
          </a:bodyPr>
          <a:lstStyle/>
          <a:p>
            <a:pPr marL="0" indent="0">
              <a:buNone/>
            </a:pPr>
            <a:endParaRPr lang="en-US" altLang="en-US" dirty="0"/>
          </a:p>
          <a:p>
            <a:r>
              <a:rPr lang="en-US" altLang="en-US" dirty="0"/>
              <a:t>Filing of challenge to remove candidate for statewide office or state legislative office from general election ballot. Deadline to file CAN-1 with Indiana Election Commission: noon, August 23, 2024.</a:t>
            </a:r>
          </a:p>
          <a:p>
            <a:r>
              <a:rPr lang="en-US" altLang="en-US" dirty="0"/>
              <a:t>IEC must meet within 3 business days after challenge filed and announce decision within 1 business day after concluding hearing.</a:t>
            </a:r>
          </a:p>
          <a:p>
            <a:r>
              <a:rPr lang="en-US" altLang="en-US" dirty="0"/>
              <a:t>If candidate challenge still pending on September 6, 2024, challenge is terminated and candidate remains on general election ballot. </a:t>
            </a:r>
          </a:p>
          <a:p>
            <a:r>
              <a:rPr lang="en-US" altLang="en-US" dirty="0"/>
              <a:t>Potential impact on multiple counties, even all 92 counties, depending on election district for office. (IC 3-8-8)</a:t>
            </a:r>
            <a:endParaRPr lang="en-US" dirty="0"/>
          </a:p>
        </p:txBody>
      </p:sp>
    </p:spTree>
    <p:extLst>
      <p:ext uri="{BB962C8B-B14F-4D97-AF65-F5344CB8AC3E}">
        <p14:creationId xmlns:p14="http://schemas.microsoft.com/office/powerpoint/2010/main" val="14135970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7493D6-C49A-4CCD-9F5C-5875CED2D2E8}"/>
              </a:ext>
            </a:extLst>
          </p:cNvPr>
          <p:cNvSpPr>
            <a:spLocks noGrp="1"/>
          </p:cNvSpPr>
          <p:nvPr>
            <p:ph type="title"/>
          </p:nvPr>
        </p:nvSpPr>
        <p:spPr/>
        <p:txBody>
          <a:bodyPr>
            <a:normAutofit fontScale="90000"/>
          </a:bodyPr>
          <a:lstStyle/>
          <a:p>
            <a:br>
              <a:rPr lang="en-US" dirty="0"/>
            </a:br>
            <a:r>
              <a:rPr lang="en-US" dirty="0"/>
              <a:t>Time Waits for </a:t>
            </a:r>
            <a:r>
              <a:rPr lang="en-US"/>
              <a:t>No One</a:t>
            </a:r>
            <a:br>
              <a:rPr lang="en-US"/>
            </a:br>
            <a:br>
              <a:rPr lang="en-US" dirty="0"/>
            </a:br>
            <a:endParaRPr lang="en-US" dirty="0"/>
          </a:p>
        </p:txBody>
      </p:sp>
      <p:sp>
        <p:nvSpPr>
          <p:cNvPr id="3" name="Content Placeholder 2">
            <a:extLst>
              <a:ext uri="{FF2B5EF4-FFF2-40B4-BE49-F238E27FC236}">
                <a16:creationId xmlns:a16="http://schemas.microsoft.com/office/drawing/2014/main" id="{E0D40BBC-FAC6-4578-A948-8C49BDFD6DA1}"/>
              </a:ext>
            </a:extLst>
          </p:cNvPr>
          <p:cNvSpPr>
            <a:spLocks noGrp="1"/>
          </p:cNvSpPr>
          <p:nvPr>
            <p:ph idx="1"/>
          </p:nvPr>
        </p:nvSpPr>
        <p:spPr>
          <a:xfrm>
            <a:off x="482010" y="1006456"/>
            <a:ext cx="10972800" cy="4239015"/>
          </a:xfrm>
        </p:spPr>
        <p:txBody>
          <a:bodyPr>
            <a:normAutofit/>
          </a:bodyPr>
          <a:lstStyle/>
          <a:p>
            <a:r>
              <a:rPr lang="en-US" altLang="en-US" dirty="0"/>
              <a:t>Ballot delivery deadline to county is September 16, 2024. IC 3-11-4-15 </a:t>
            </a:r>
          </a:p>
          <a:p>
            <a:r>
              <a:rPr lang="en-US" altLang="en-US" dirty="0"/>
              <a:t>Absentee ballots must be transmitted to approved applicants by Saturday, September 21, 2024. IC 3-11-4-18</a:t>
            </a:r>
          </a:p>
          <a:p>
            <a:r>
              <a:rPr lang="en-US" altLang="en-US" dirty="0"/>
              <a:t>SO “TIME IS OF THE ESSENCE”!</a:t>
            </a:r>
          </a:p>
          <a:p>
            <a:endParaRPr lang="en-US" altLang="en-US" dirty="0"/>
          </a:p>
        </p:txBody>
      </p:sp>
    </p:spTree>
    <p:extLst>
      <p:ext uri="{BB962C8B-B14F-4D97-AF65-F5344CB8AC3E}">
        <p14:creationId xmlns:p14="http://schemas.microsoft.com/office/powerpoint/2010/main" val="1728125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BD670C-37A6-1913-CEE3-F834D418F5E8}"/>
              </a:ext>
            </a:extLst>
          </p:cNvPr>
          <p:cNvSpPr>
            <a:spLocks noGrp="1"/>
          </p:cNvSpPr>
          <p:nvPr>
            <p:ph type="title"/>
          </p:nvPr>
        </p:nvSpPr>
        <p:spPr/>
        <p:txBody>
          <a:bodyPr>
            <a:normAutofit/>
          </a:bodyPr>
          <a:lstStyle/>
          <a:p>
            <a:r>
              <a:rPr lang="en-US" dirty="0"/>
              <a:t>Role of “County Attorney”</a:t>
            </a:r>
          </a:p>
        </p:txBody>
      </p:sp>
      <p:sp>
        <p:nvSpPr>
          <p:cNvPr id="3" name="Content Placeholder 2">
            <a:extLst>
              <a:ext uri="{FF2B5EF4-FFF2-40B4-BE49-F238E27FC236}">
                <a16:creationId xmlns:a16="http://schemas.microsoft.com/office/drawing/2014/main" id="{A259AAE8-C9D9-1CB6-3532-065F77497ABC}"/>
              </a:ext>
            </a:extLst>
          </p:cNvPr>
          <p:cNvSpPr>
            <a:spLocks noGrp="1"/>
          </p:cNvSpPr>
          <p:nvPr>
            <p:ph idx="1"/>
          </p:nvPr>
        </p:nvSpPr>
        <p:spPr/>
        <p:txBody>
          <a:bodyPr>
            <a:normAutofit/>
          </a:bodyPr>
          <a:lstStyle/>
          <a:p>
            <a:r>
              <a:rPr lang="en-US" dirty="0"/>
              <a:t>Rule Attorneys should always follow: “Always know who is your client” and “Never be the attorney for a </a:t>
            </a:r>
            <a:r>
              <a:rPr lang="en-US" i="1" dirty="0"/>
              <a:t>situation</a:t>
            </a:r>
            <a:r>
              <a:rPr lang="en-US" dirty="0"/>
              <a:t>”.</a:t>
            </a:r>
          </a:p>
          <a:p>
            <a:r>
              <a:rPr lang="en-US" dirty="0"/>
              <a:t>Before 2024 election begins, ask your “County Attorney”:</a:t>
            </a:r>
          </a:p>
          <a:p>
            <a:pPr lvl="1"/>
            <a:r>
              <a:rPr lang="en-US" dirty="0"/>
              <a:t>“Who is your client? Is it County Commissioners only?”</a:t>
            </a:r>
          </a:p>
          <a:p>
            <a:pPr lvl="1"/>
            <a:r>
              <a:rPr lang="en-US" dirty="0"/>
              <a:t>“Does your contract require (or permit) you to represent other county offices, such as circuit court clerk, county election board, county council?”</a:t>
            </a:r>
          </a:p>
          <a:p>
            <a:pPr lvl="1"/>
            <a:r>
              <a:rPr lang="en-US" dirty="0"/>
              <a:t>If not, clerk or county election board should seek guidance from county commissioners and county council.</a:t>
            </a:r>
          </a:p>
          <a:p>
            <a:pPr lvl="1"/>
            <a:endParaRPr lang="en-US" dirty="0"/>
          </a:p>
          <a:p>
            <a:pPr lvl="1"/>
            <a:endParaRPr lang="en-US" dirty="0"/>
          </a:p>
        </p:txBody>
      </p:sp>
    </p:spTree>
    <p:extLst>
      <p:ext uri="{BB962C8B-B14F-4D97-AF65-F5344CB8AC3E}">
        <p14:creationId xmlns:p14="http://schemas.microsoft.com/office/powerpoint/2010/main" val="22066370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810D92-D9CE-5FDC-D118-D888CAEE9723}"/>
              </a:ext>
            </a:extLst>
          </p:cNvPr>
          <p:cNvSpPr>
            <a:spLocks noGrp="1"/>
          </p:cNvSpPr>
          <p:nvPr>
            <p:ph type="title"/>
          </p:nvPr>
        </p:nvSpPr>
        <p:spPr/>
        <p:txBody>
          <a:bodyPr/>
          <a:lstStyle/>
          <a:p>
            <a:r>
              <a:rPr lang="en-US" dirty="0"/>
              <a:t>Scope of Representation</a:t>
            </a:r>
          </a:p>
        </p:txBody>
      </p:sp>
      <p:sp>
        <p:nvSpPr>
          <p:cNvPr id="3" name="Content Placeholder 2">
            <a:extLst>
              <a:ext uri="{FF2B5EF4-FFF2-40B4-BE49-F238E27FC236}">
                <a16:creationId xmlns:a16="http://schemas.microsoft.com/office/drawing/2014/main" id="{2DA55E75-21C2-0F8B-046F-431F0C647C69}"/>
              </a:ext>
            </a:extLst>
          </p:cNvPr>
          <p:cNvSpPr>
            <a:spLocks noGrp="1"/>
          </p:cNvSpPr>
          <p:nvPr>
            <p:ph idx="1"/>
          </p:nvPr>
        </p:nvSpPr>
        <p:spPr>
          <a:xfrm>
            <a:off x="685800" y="1621608"/>
            <a:ext cx="10396883" cy="3311189"/>
          </a:xfrm>
        </p:spPr>
        <p:txBody>
          <a:bodyPr/>
          <a:lstStyle/>
          <a:p>
            <a:r>
              <a:rPr lang="en-US" dirty="0"/>
              <a:t>Can County Attorney request “Outside Counsel” if appeal from CEB decision filed?</a:t>
            </a:r>
          </a:p>
          <a:p>
            <a:r>
              <a:rPr lang="en-US" dirty="0"/>
              <a:t>Specialized counsel for proceedings in appellate court (state or federal)</a:t>
            </a:r>
          </a:p>
          <a:p>
            <a:r>
              <a:rPr lang="en-US" dirty="0"/>
              <a:t>Role of Indiana Attorney General (does State of Indiana have interest if constitutionality of statute challenged?)</a:t>
            </a:r>
          </a:p>
          <a:p>
            <a:endParaRPr lang="en-US" dirty="0"/>
          </a:p>
          <a:p>
            <a:endParaRPr lang="en-US" dirty="0"/>
          </a:p>
        </p:txBody>
      </p:sp>
    </p:spTree>
    <p:extLst>
      <p:ext uri="{BB962C8B-B14F-4D97-AF65-F5344CB8AC3E}">
        <p14:creationId xmlns:p14="http://schemas.microsoft.com/office/powerpoint/2010/main" val="17486002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7537AE-5904-523D-8AFB-26927863BC8C}"/>
              </a:ext>
            </a:extLst>
          </p:cNvPr>
          <p:cNvSpPr>
            <a:spLocks noGrp="1"/>
          </p:cNvSpPr>
          <p:nvPr>
            <p:ph type="title"/>
          </p:nvPr>
        </p:nvSpPr>
        <p:spPr/>
        <p:txBody>
          <a:bodyPr/>
          <a:lstStyle/>
          <a:p>
            <a:r>
              <a:rPr lang="en-US" dirty="0"/>
              <a:t>Thanks!</a:t>
            </a:r>
          </a:p>
        </p:txBody>
      </p:sp>
    </p:spTree>
    <p:extLst>
      <p:ext uri="{BB962C8B-B14F-4D97-AF65-F5344CB8AC3E}">
        <p14:creationId xmlns:p14="http://schemas.microsoft.com/office/powerpoint/2010/main" val="6194350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a:extLst>
              <a:ext uri="{FF2B5EF4-FFF2-40B4-BE49-F238E27FC236}">
                <a16:creationId xmlns:a16="http://schemas.microsoft.com/office/drawing/2014/main" id="{0F907329-00E3-4A37-BEBE-677EC165199F}"/>
              </a:ext>
            </a:extLst>
          </p:cNvPr>
          <p:cNvSpPr>
            <a:spLocks noGrp="1"/>
          </p:cNvSpPr>
          <p:nvPr>
            <p:ph type="title"/>
          </p:nvPr>
        </p:nvSpPr>
        <p:spPr>
          <a:xfrm>
            <a:off x="1268415" y="353482"/>
            <a:ext cx="9601196" cy="1303867"/>
          </a:xfrm>
        </p:spPr>
        <p:txBody>
          <a:bodyPr>
            <a:normAutofit/>
          </a:bodyPr>
          <a:lstStyle/>
          <a:p>
            <a:r>
              <a:rPr lang="en-US" altLang="en-US" sz="4000" dirty="0"/>
              <a:t>Mrs. Kravitz</a:t>
            </a:r>
          </a:p>
        </p:txBody>
      </p:sp>
      <p:sp>
        <p:nvSpPr>
          <p:cNvPr id="55300" name="Slide Number Placeholder 3">
            <a:extLst>
              <a:ext uri="{FF2B5EF4-FFF2-40B4-BE49-F238E27FC236}">
                <a16:creationId xmlns:a16="http://schemas.microsoft.com/office/drawing/2014/main" id="{05A3C251-0AB2-45F0-8489-38BFE2A4C5F5}"/>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spcBef>
                <a:spcPct val="0"/>
              </a:spcBef>
              <a:buFontTx/>
              <a:buNone/>
            </a:pPr>
            <a:fld id="{12D2511A-EEA7-47E1-B6CB-03A84503788A}" type="slidenum">
              <a:rPr lang="en-US" altLang="en-US" sz="1200"/>
              <a:pPr>
                <a:spcBef>
                  <a:spcPct val="0"/>
                </a:spcBef>
                <a:buFontTx/>
                <a:buNone/>
              </a:pPr>
              <a:t>2</a:t>
            </a:fld>
            <a:endParaRPr lang="en-US" altLang="en-US" sz="1200"/>
          </a:p>
        </p:txBody>
      </p:sp>
      <p:pic>
        <p:nvPicPr>
          <p:cNvPr id="4" name="Content Placeholder 3" descr="A person looking through a window">
            <a:extLst>
              <a:ext uri="{FF2B5EF4-FFF2-40B4-BE49-F238E27FC236}">
                <a16:creationId xmlns:a16="http://schemas.microsoft.com/office/drawing/2014/main" id="{0D4E1293-E003-1FE5-084E-B01BF92590FC}"/>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316715" y="1513197"/>
            <a:ext cx="6262206" cy="4099356"/>
          </a:xfrm>
        </p:spPr>
      </p:pic>
    </p:spTree>
    <p:extLst>
      <p:ext uri="{BB962C8B-B14F-4D97-AF65-F5344CB8AC3E}">
        <p14:creationId xmlns:p14="http://schemas.microsoft.com/office/powerpoint/2010/main" val="27203767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a:extLst>
              <a:ext uri="{FF2B5EF4-FFF2-40B4-BE49-F238E27FC236}">
                <a16:creationId xmlns:a16="http://schemas.microsoft.com/office/drawing/2014/main" id="{0F907329-00E3-4A37-BEBE-677EC165199F}"/>
              </a:ext>
            </a:extLst>
          </p:cNvPr>
          <p:cNvSpPr>
            <a:spLocks noGrp="1"/>
          </p:cNvSpPr>
          <p:nvPr>
            <p:ph type="title"/>
          </p:nvPr>
        </p:nvSpPr>
        <p:spPr>
          <a:xfrm>
            <a:off x="1268415" y="353482"/>
            <a:ext cx="9601196" cy="1303867"/>
          </a:xfrm>
        </p:spPr>
        <p:txBody>
          <a:bodyPr>
            <a:normAutofit/>
          </a:bodyPr>
          <a:lstStyle/>
          <a:p>
            <a:r>
              <a:rPr lang="en-US" altLang="en-US" sz="4000" dirty="0"/>
              <a:t> </a:t>
            </a:r>
            <a:r>
              <a:rPr lang="en-US" altLang="en-US" sz="4000" i="1" dirty="0"/>
              <a:t>Kravitz v. Stevens  </a:t>
            </a:r>
            <a:r>
              <a:rPr lang="en-US" altLang="en-US" sz="4000" dirty="0"/>
              <a:t>Candidate Challenge</a:t>
            </a:r>
          </a:p>
        </p:txBody>
      </p:sp>
      <p:sp>
        <p:nvSpPr>
          <p:cNvPr id="55299" name="Content Placeholder 2">
            <a:extLst>
              <a:ext uri="{FF2B5EF4-FFF2-40B4-BE49-F238E27FC236}">
                <a16:creationId xmlns:a16="http://schemas.microsoft.com/office/drawing/2014/main" id="{8D6CDB65-9082-4355-826A-957CFE27EFB2}"/>
              </a:ext>
            </a:extLst>
          </p:cNvPr>
          <p:cNvSpPr>
            <a:spLocks noGrp="1"/>
          </p:cNvSpPr>
          <p:nvPr>
            <p:ph idx="1"/>
          </p:nvPr>
        </p:nvSpPr>
        <p:spPr>
          <a:xfrm>
            <a:off x="418227" y="1544334"/>
            <a:ext cx="11037458" cy="4094865"/>
          </a:xfrm>
        </p:spPr>
        <p:txBody>
          <a:bodyPr>
            <a:normAutofit/>
          </a:bodyPr>
          <a:lstStyle/>
          <a:p>
            <a:r>
              <a:rPr lang="en-US" altLang="en-US" dirty="0"/>
              <a:t>Mrs. Kravitz contacts the Clerk’s office to say she knows some things about candidate Samantha Stevens</a:t>
            </a:r>
            <a:r>
              <a:rPr lang="en-US" altLang="en-US" sz="2400" dirty="0"/>
              <a:t>:</a:t>
            </a:r>
            <a:r>
              <a:rPr lang="en-US" altLang="en-US" dirty="0"/>
              <a:t> </a:t>
            </a:r>
            <a:endParaRPr lang="en-US" altLang="en-US" sz="2400" dirty="0"/>
          </a:p>
          <a:p>
            <a:pPr lvl="1"/>
            <a:r>
              <a:rPr lang="en-US" altLang="en-US" dirty="0"/>
              <a:t>Samantha doesn’t really live at the address on her declaration of candidacy.</a:t>
            </a:r>
          </a:p>
          <a:p>
            <a:pPr lvl="1"/>
            <a:r>
              <a:rPr lang="en-US" altLang="en-US" dirty="0"/>
              <a:t>Samantha isn’t really a member of the political party whose primary she’s running in. </a:t>
            </a:r>
          </a:p>
          <a:p>
            <a:pPr lvl="1"/>
            <a:r>
              <a:rPr lang="en-US" altLang="en-US" dirty="0"/>
              <a:t>Samantha had some trouble with the law years ago, and thinks she was convicted of nose-twitching without a license.</a:t>
            </a:r>
          </a:p>
          <a:p>
            <a:pPr lvl="1"/>
            <a:r>
              <a:rPr lang="en-US" altLang="en-US" dirty="0"/>
              <a:t>Samantha works for the county and she is running for Commissioner. </a:t>
            </a:r>
          </a:p>
          <a:p>
            <a:pPr lvl="1"/>
            <a:r>
              <a:rPr lang="en-US" altLang="en-US" dirty="0"/>
              <a:t>Samantha’s salary is partly paid with federal funds. Isn’t that against the Hatch Act?</a:t>
            </a:r>
          </a:p>
          <a:p>
            <a:pPr marL="457200" lvl="1" indent="0">
              <a:buNone/>
            </a:pPr>
            <a:r>
              <a:rPr lang="en-US" altLang="en-US" dirty="0"/>
              <a:t>Mrs. Kravitz wants to know what the Clerk’s office is going to do about this! </a:t>
            </a:r>
            <a:endParaRPr lang="en-US" altLang="en-US" sz="2000" dirty="0"/>
          </a:p>
          <a:p>
            <a:pPr marL="457200" lvl="1" indent="0">
              <a:buNone/>
            </a:pPr>
            <a:endParaRPr lang="en-US" altLang="en-US" dirty="0"/>
          </a:p>
        </p:txBody>
      </p:sp>
      <p:sp>
        <p:nvSpPr>
          <p:cNvPr id="55300" name="Slide Number Placeholder 3">
            <a:extLst>
              <a:ext uri="{FF2B5EF4-FFF2-40B4-BE49-F238E27FC236}">
                <a16:creationId xmlns:a16="http://schemas.microsoft.com/office/drawing/2014/main" id="{05A3C251-0AB2-45F0-8489-38BFE2A4C5F5}"/>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spcBef>
                <a:spcPct val="0"/>
              </a:spcBef>
              <a:buFontTx/>
              <a:buNone/>
            </a:pPr>
            <a:fld id="{12D2511A-EEA7-47E1-B6CB-03A84503788A}" type="slidenum">
              <a:rPr lang="en-US" altLang="en-US" sz="1200"/>
              <a:pPr>
                <a:spcBef>
                  <a:spcPct val="0"/>
                </a:spcBef>
                <a:buFontTx/>
                <a:buNone/>
              </a:pPr>
              <a:t>3</a:t>
            </a:fld>
            <a:endParaRPr lang="en-US" altLang="en-US" sz="1200"/>
          </a:p>
        </p:txBody>
      </p:sp>
      <p:sp>
        <p:nvSpPr>
          <p:cNvPr id="55301" name="TextBox 1">
            <a:extLst>
              <a:ext uri="{FF2B5EF4-FFF2-40B4-BE49-F238E27FC236}">
                <a16:creationId xmlns:a16="http://schemas.microsoft.com/office/drawing/2014/main" id="{CEA69836-E41F-4838-9287-D65012C3F1B8}"/>
              </a:ext>
            </a:extLst>
          </p:cNvPr>
          <p:cNvSpPr txBox="1">
            <a:spLocks noChangeArrowheads="1"/>
          </p:cNvSpPr>
          <p:nvPr/>
        </p:nvSpPr>
        <p:spPr bwMode="auto">
          <a:xfrm>
            <a:off x="2438400" y="6477001"/>
            <a:ext cx="23622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spcBef>
                <a:spcPct val="0"/>
              </a:spcBef>
              <a:buFontTx/>
              <a:buNone/>
            </a:pPr>
            <a:r>
              <a:rPr lang="en-US" altLang="en-US" sz="1200" dirty="0">
                <a:latin typeface="Arial" panose="020B0604020202020204" pitchFamily="34" charset="0"/>
              </a:rPr>
              <a:t>IC 3-8-1-2</a:t>
            </a:r>
          </a:p>
        </p:txBody>
      </p:sp>
    </p:spTree>
    <p:extLst>
      <p:ext uri="{BB962C8B-B14F-4D97-AF65-F5344CB8AC3E}">
        <p14:creationId xmlns:p14="http://schemas.microsoft.com/office/powerpoint/2010/main" val="34365912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7493D6-C49A-4CCD-9F5C-5875CED2D2E8}"/>
              </a:ext>
            </a:extLst>
          </p:cNvPr>
          <p:cNvSpPr>
            <a:spLocks noGrp="1"/>
          </p:cNvSpPr>
          <p:nvPr>
            <p:ph type="title"/>
          </p:nvPr>
        </p:nvSpPr>
        <p:spPr>
          <a:xfrm>
            <a:off x="685801" y="521413"/>
            <a:ext cx="10396882" cy="1151965"/>
          </a:xfrm>
        </p:spPr>
        <p:txBody>
          <a:bodyPr/>
          <a:lstStyle/>
          <a:p>
            <a:r>
              <a:rPr lang="en-US" dirty="0"/>
              <a:t>What do we tell Mrs. Kravitz?</a:t>
            </a:r>
          </a:p>
        </p:txBody>
      </p:sp>
      <p:sp>
        <p:nvSpPr>
          <p:cNvPr id="3" name="Content Placeholder 2">
            <a:extLst>
              <a:ext uri="{FF2B5EF4-FFF2-40B4-BE49-F238E27FC236}">
                <a16:creationId xmlns:a16="http://schemas.microsoft.com/office/drawing/2014/main" id="{E0D40BBC-FAC6-4578-A948-8C49BDFD6DA1}"/>
              </a:ext>
            </a:extLst>
          </p:cNvPr>
          <p:cNvSpPr>
            <a:spLocks noGrp="1"/>
          </p:cNvSpPr>
          <p:nvPr>
            <p:ph idx="1"/>
          </p:nvPr>
        </p:nvSpPr>
        <p:spPr>
          <a:xfrm>
            <a:off x="397842" y="1673378"/>
            <a:ext cx="10972800" cy="4239015"/>
          </a:xfrm>
        </p:spPr>
        <p:txBody>
          <a:bodyPr>
            <a:normAutofit/>
          </a:bodyPr>
          <a:lstStyle/>
          <a:p>
            <a:endParaRPr lang="en-US" altLang="en-US" dirty="0"/>
          </a:p>
          <a:p>
            <a:r>
              <a:rPr lang="en-US" altLang="en-US" dirty="0"/>
              <a:t>If Mrs. Kravitz is a registered voter of the election district (the county in this case), she or County Chairman Larry Tate can file a candidate challenge to Samantha’s filing and bring the matter to the county election board for a hearing and decision</a:t>
            </a:r>
          </a:p>
          <a:p>
            <a:r>
              <a:rPr lang="en-US" altLang="en-US" dirty="0"/>
              <a:t>Candidate filing is made using CAN-1 form, a sworn statement setting forth the facts and legal arguments for candidate disqualification and must be filed with county for local office not later than noon, February 16, 2024. </a:t>
            </a:r>
          </a:p>
          <a:p>
            <a:r>
              <a:rPr lang="en-US" altLang="en-US" dirty="0"/>
              <a:t>If candidate is running for state level office in primary, same form must be filed by that deadline with Indiana Election Division for hearing conducted before Indiana Election Commission.</a:t>
            </a:r>
          </a:p>
          <a:p>
            <a:pPr marL="457200" lvl="1" indent="0">
              <a:buNone/>
            </a:pPr>
            <a:endParaRPr lang="en-US" altLang="en-US" dirty="0"/>
          </a:p>
          <a:p>
            <a:endParaRPr lang="en-US" dirty="0"/>
          </a:p>
        </p:txBody>
      </p:sp>
    </p:spTree>
    <p:extLst>
      <p:ext uri="{BB962C8B-B14F-4D97-AF65-F5344CB8AC3E}">
        <p14:creationId xmlns:p14="http://schemas.microsoft.com/office/powerpoint/2010/main" val="18737172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7493D6-C49A-4CCD-9F5C-5875CED2D2E8}"/>
              </a:ext>
            </a:extLst>
          </p:cNvPr>
          <p:cNvSpPr>
            <a:spLocks noGrp="1"/>
          </p:cNvSpPr>
          <p:nvPr>
            <p:ph type="title"/>
          </p:nvPr>
        </p:nvSpPr>
        <p:spPr>
          <a:xfrm>
            <a:off x="706350" y="521413"/>
            <a:ext cx="10396882" cy="1151965"/>
          </a:xfrm>
        </p:spPr>
        <p:txBody>
          <a:bodyPr>
            <a:normAutofit/>
          </a:bodyPr>
          <a:lstStyle/>
          <a:p>
            <a:r>
              <a:rPr lang="en-US" dirty="0"/>
              <a:t>County Election Board Hearings</a:t>
            </a:r>
          </a:p>
        </p:txBody>
      </p:sp>
      <p:sp>
        <p:nvSpPr>
          <p:cNvPr id="3" name="Content Placeholder 2">
            <a:extLst>
              <a:ext uri="{FF2B5EF4-FFF2-40B4-BE49-F238E27FC236}">
                <a16:creationId xmlns:a16="http://schemas.microsoft.com/office/drawing/2014/main" id="{E0D40BBC-FAC6-4578-A948-8C49BDFD6DA1}"/>
              </a:ext>
            </a:extLst>
          </p:cNvPr>
          <p:cNvSpPr>
            <a:spLocks noGrp="1"/>
          </p:cNvSpPr>
          <p:nvPr>
            <p:ph idx="1"/>
          </p:nvPr>
        </p:nvSpPr>
        <p:spPr>
          <a:xfrm>
            <a:off x="445212" y="1539638"/>
            <a:ext cx="10972800" cy="4239015"/>
          </a:xfrm>
        </p:spPr>
        <p:txBody>
          <a:bodyPr>
            <a:normAutofit lnSpcReduction="10000"/>
          </a:bodyPr>
          <a:lstStyle/>
          <a:p>
            <a:endParaRPr lang="en-US" altLang="en-US" dirty="0"/>
          </a:p>
          <a:p>
            <a:r>
              <a:rPr lang="en-US" altLang="en-US" dirty="0"/>
              <a:t>County Election Board must determine by noon February 29, 2024 if challenged declaration of candidacy is valid. IC 3-8-2-14; IC 3-8-2-18</a:t>
            </a:r>
          </a:p>
          <a:p>
            <a:r>
              <a:rPr lang="en-US" altLang="en-US" dirty="0"/>
              <a:t>Decision of CEB can be appealed by either candidate or challenger to circuit court, superior court, or St Joseph County probate court within 30 days after decision. IC 3-6-5-34; IC 3-6-5.2-9; IC 3-6-5.4-10; IC 3-6-5.6-10</a:t>
            </a:r>
          </a:p>
          <a:p>
            <a:r>
              <a:rPr lang="en-US" altLang="en-US" dirty="0"/>
              <a:t>Possible further appeals to Court of Appeals or Indiana Supreme Court.</a:t>
            </a:r>
          </a:p>
          <a:p>
            <a:r>
              <a:rPr lang="en-US" altLang="en-US" dirty="0"/>
              <a:t>Ballot delivery deadline to county is March 18, 2024. IC 3-11-4-15 Absentee ballots must be transmitted to approved applicants by March 23, 2024. IC 3-11-4-18</a:t>
            </a:r>
          </a:p>
          <a:p>
            <a:r>
              <a:rPr lang="en-US" altLang="en-US" dirty="0"/>
              <a:t>SO “TIME IS OF THE ESSENCE”!</a:t>
            </a:r>
          </a:p>
          <a:p>
            <a:endParaRPr lang="en-US" dirty="0"/>
          </a:p>
        </p:txBody>
      </p:sp>
    </p:spTree>
    <p:extLst>
      <p:ext uri="{BB962C8B-B14F-4D97-AF65-F5344CB8AC3E}">
        <p14:creationId xmlns:p14="http://schemas.microsoft.com/office/powerpoint/2010/main" val="18944425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7493D6-C49A-4CCD-9F5C-5875CED2D2E8}"/>
              </a:ext>
            </a:extLst>
          </p:cNvPr>
          <p:cNvSpPr>
            <a:spLocks noGrp="1"/>
          </p:cNvSpPr>
          <p:nvPr>
            <p:ph type="title"/>
          </p:nvPr>
        </p:nvSpPr>
        <p:spPr>
          <a:xfrm>
            <a:off x="388090" y="249865"/>
            <a:ext cx="10972800" cy="1151965"/>
          </a:xfrm>
        </p:spPr>
        <p:txBody>
          <a:bodyPr>
            <a:noAutofit/>
          </a:bodyPr>
          <a:lstStyle/>
          <a:p>
            <a:r>
              <a:rPr lang="en-US" sz="4400" dirty="0"/>
              <a:t>Mrs. Kravitz files CAN-1 Candidate Challenge</a:t>
            </a:r>
          </a:p>
        </p:txBody>
      </p:sp>
      <p:sp>
        <p:nvSpPr>
          <p:cNvPr id="3" name="Content Placeholder 2">
            <a:extLst>
              <a:ext uri="{FF2B5EF4-FFF2-40B4-BE49-F238E27FC236}">
                <a16:creationId xmlns:a16="http://schemas.microsoft.com/office/drawing/2014/main" id="{E0D40BBC-FAC6-4578-A948-8C49BDFD6DA1}"/>
              </a:ext>
            </a:extLst>
          </p:cNvPr>
          <p:cNvSpPr>
            <a:spLocks noGrp="1"/>
          </p:cNvSpPr>
          <p:nvPr>
            <p:ph idx="1"/>
          </p:nvPr>
        </p:nvSpPr>
        <p:spPr>
          <a:xfrm>
            <a:off x="609600" y="1309492"/>
            <a:ext cx="10972800" cy="4239015"/>
          </a:xfrm>
        </p:spPr>
        <p:txBody>
          <a:bodyPr>
            <a:normAutofit lnSpcReduction="10000"/>
          </a:bodyPr>
          <a:lstStyle/>
          <a:p>
            <a:endParaRPr lang="en-US" altLang="en-US" dirty="0"/>
          </a:p>
          <a:p>
            <a:r>
              <a:rPr lang="en-US" altLang="en-US" dirty="0"/>
              <a:t>Notify County Election Board members that meeting is required to rule on the challenge. Ask Chairman to set date, time, and location for meeting.</a:t>
            </a:r>
          </a:p>
          <a:p>
            <a:r>
              <a:rPr lang="en-US" altLang="en-US" dirty="0"/>
              <a:t>Notify challenged candidate in writing (but beware</a:t>
            </a:r>
            <a:r>
              <a:rPr lang="en-US" altLang="en-US" i="1" dirty="0"/>
              <a:t> slow  </a:t>
            </a:r>
            <a:r>
              <a:rPr lang="en-US" altLang="en-US" dirty="0"/>
              <a:t>certified US mail!). You may also want to contact challenged candidate by telephone if number available, send copy of CAN-1 challenge by other methods, such as email if address available.</a:t>
            </a:r>
          </a:p>
          <a:p>
            <a:r>
              <a:rPr lang="en-US" altLang="en-US" dirty="0"/>
              <a:t>No legal notice required to be published for CEB meeting BUT</a:t>
            </a:r>
          </a:p>
          <a:p>
            <a:r>
              <a:rPr lang="en-US" altLang="en-US" dirty="0"/>
              <a:t>Indiana Open Door Law requires at least 48 hours public notice of date, time, and location of meeting, with posting of copy of notice at principal office of CEB, and notice sent to media who have filed annual request for notice. IC 5-14-1.5-4; IC 5-14-1.5-5</a:t>
            </a:r>
          </a:p>
          <a:p>
            <a:endParaRPr lang="en-US" dirty="0"/>
          </a:p>
        </p:txBody>
      </p:sp>
    </p:spTree>
    <p:extLst>
      <p:ext uri="{BB962C8B-B14F-4D97-AF65-F5344CB8AC3E}">
        <p14:creationId xmlns:p14="http://schemas.microsoft.com/office/powerpoint/2010/main" val="32314460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7493D6-C49A-4CCD-9F5C-5875CED2D2E8}"/>
              </a:ext>
            </a:extLst>
          </p:cNvPr>
          <p:cNvSpPr>
            <a:spLocks noGrp="1"/>
          </p:cNvSpPr>
          <p:nvPr>
            <p:ph type="title"/>
          </p:nvPr>
        </p:nvSpPr>
        <p:spPr>
          <a:xfrm>
            <a:off x="738964" y="38911"/>
            <a:ext cx="10396882" cy="1151965"/>
          </a:xfrm>
        </p:spPr>
        <p:txBody>
          <a:bodyPr>
            <a:normAutofit fontScale="90000"/>
          </a:bodyPr>
          <a:lstStyle/>
          <a:p>
            <a:br>
              <a:rPr lang="en-US" dirty="0"/>
            </a:br>
            <a:r>
              <a:rPr lang="en-US" dirty="0"/>
              <a:t>CEB Meeting Procedures</a:t>
            </a:r>
          </a:p>
        </p:txBody>
      </p:sp>
      <p:sp>
        <p:nvSpPr>
          <p:cNvPr id="3" name="Content Placeholder 2">
            <a:extLst>
              <a:ext uri="{FF2B5EF4-FFF2-40B4-BE49-F238E27FC236}">
                <a16:creationId xmlns:a16="http://schemas.microsoft.com/office/drawing/2014/main" id="{E0D40BBC-FAC6-4578-A948-8C49BDFD6DA1}"/>
              </a:ext>
            </a:extLst>
          </p:cNvPr>
          <p:cNvSpPr>
            <a:spLocks noGrp="1"/>
          </p:cNvSpPr>
          <p:nvPr>
            <p:ph idx="1"/>
          </p:nvPr>
        </p:nvSpPr>
        <p:spPr>
          <a:xfrm>
            <a:off x="396949" y="1616150"/>
            <a:ext cx="10972800" cy="3278447"/>
          </a:xfrm>
        </p:spPr>
        <p:txBody>
          <a:bodyPr>
            <a:normAutofit/>
          </a:bodyPr>
          <a:lstStyle/>
          <a:p>
            <a:endParaRPr lang="en-US" altLang="en-US" dirty="0"/>
          </a:p>
          <a:p>
            <a:r>
              <a:rPr lang="en-US" altLang="en-US" dirty="0"/>
              <a:t>Agenda is NOT required, but if agenda is used, copy must be posted at entrance to meeting location before the meeting begins. IC 5-14-1.5-4.</a:t>
            </a:r>
          </a:p>
          <a:p>
            <a:r>
              <a:rPr lang="en-US" altLang="en-US" dirty="0"/>
              <a:t>Determine if meeting will be recorded by CEB (using court reporter for transcript, video, or other method), especially if likelihood of appeal to courts.</a:t>
            </a:r>
          </a:p>
          <a:p>
            <a:r>
              <a:rPr lang="en-US" altLang="en-US" dirty="0"/>
              <a:t>Convene meeting on time specified in notice, if possible. Some slight delay permitted under Open Door Law if necessary for quorum or other defensible reason. </a:t>
            </a:r>
          </a:p>
          <a:p>
            <a:endParaRPr lang="en-US" dirty="0"/>
          </a:p>
        </p:txBody>
      </p:sp>
    </p:spTree>
    <p:extLst>
      <p:ext uri="{BB962C8B-B14F-4D97-AF65-F5344CB8AC3E}">
        <p14:creationId xmlns:p14="http://schemas.microsoft.com/office/powerpoint/2010/main" val="24345945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7493D6-C49A-4CCD-9F5C-5875CED2D2E8}"/>
              </a:ext>
            </a:extLst>
          </p:cNvPr>
          <p:cNvSpPr>
            <a:spLocks noGrp="1"/>
          </p:cNvSpPr>
          <p:nvPr>
            <p:ph type="title"/>
          </p:nvPr>
        </p:nvSpPr>
        <p:spPr>
          <a:xfrm>
            <a:off x="749596" y="154044"/>
            <a:ext cx="10396882" cy="1151965"/>
          </a:xfrm>
        </p:spPr>
        <p:txBody>
          <a:bodyPr>
            <a:normAutofit fontScale="90000"/>
          </a:bodyPr>
          <a:lstStyle/>
          <a:p>
            <a:br>
              <a:rPr lang="en-US" dirty="0"/>
            </a:br>
            <a:r>
              <a:rPr lang="en-US" dirty="0"/>
              <a:t>CEB Meeting Procedures</a:t>
            </a:r>
          </a:p>
        </p:txBody>
      </p:sp>
      <p:sp>
        <p:nvSpPr>
          <p:cNvPr id="3" name="Content Placeholder 2">
            <a:extLst>
              <a:ext uri="{FF2B5EF4-FFF2-40B4-BE49-F238E27FC236}">
                <a16:creationId xmlns:a16="http://schemas.microsoft.com/office/drawing/2014/main" id="{E0D40BBC-FAC6-4578-A948-8C49BDFD6DA1}"/>
              </a:ext>
            </a:extLst>
          </p:cNvPr>
          <p:cNvSpPr>
            <a:spLocks noGrp="1"/>
          </p:cNvSpPr>
          <p:nvPr>
            <p:ph idx="1"/>
          </p:nvPr>
        </p:nvSpPr>
        <p:spPr>
          <a:xfrm>
            <a:off x="365052" y="1788108"/>
            <a:ext cx="10972800" cy="3661220"/>
          </a:xfrm>
        </p:spPr>
        <p:txBody>
          <a:bodyPr>
            <a:normAutofit/>
          </a:bodyPr>
          <a:lstStyle/>
          <a:p>
            <a:endParaRPr lang="en-US" altLang="en-US" dirty="0"/>
          </a:p>
          <a:p>
            <a:r>
              <a:rPr lang="en-US" altLang="en-US" dirty="0"/>
              <a:t>After meeting called to order, determine if quorum present (including any proxy appointed by CEB member)</a:t>
            </a:r>
          </a:p>
          <a:p>
            <a:r>
              <a:rPr lang="en-US" altLang="en-US" dirty="0"/>
              <a:t>Have staff document for record that Open Door Law notice was complied with.</a:t>
            </a:r>
          </a:p>
          <a:p>
            <a:r>
              <a:rPr lang="en-US" altLang="en-US" dirty="0"/>
              <a:t>Before beginning challenge proceeding, adopt basic rules of procedure: staff documents filing of challenge; decide how long each person may speak (without counting time spent answering questions from CEB members). </a:t>
            </a:r>
          </a:p>
          <a:p>
            <a:r>
              <a:rPr lang="en-US" altLang="en-US" dirty="0"/>
              <a:t>NOT NECESSARY TO FOLLOW ALL RULES USED IN FORMAL TRIAL.</a:t>
            </a:r>
          </a:p>
          <a:p>
            <a:endParaRPr lang="en-US" dirty="0"/>
          </a:p>
        </p:txBody>
      </p:sp>
    </p:spTree>
    <p:extLst>
      <p:ext uri="{BB962C8B-B14F-4D97-AF65-F5344CB8AC3E}">
        <p14:creationId xmlns:p14="http://schemas.microsoft.com/office/powerpoint/2010/main" val="4193526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7493D6-C49A-4CCD-9F5C-5875CED2D2E8}"/>
              </a:ext>
            </a:extLst>
          </p:cNvPr>
          <p:cNvSpPr>
            <a:spLocks noGrp="1"/>
          </p:cNvSpPr>
          <p:nvPr>
            <p:ph type="title"/>
          </p:nvPr>
        </p:nvSpPr>
        <p:spPr>
          <a:xfrm>
            <a:off x="770862" y="154044"/>
            <a:ext cx="10396882" cy="1151965"/>
          </a:xfrm>
        </p:spPr>
        <p:txBody>
          <a:bodyPr>
            <a:normAutofit fontScale="90000"/>
          </a:bodyPr>
          <a:lstStyle/>
          <a:p>
            <a:br>
              <a:rPr lang="en-US" dirty="0"/>
            </a:br>
            <a:r>
              <a:rPr lang="en-US" dirty="0"/>
              <a:t>CEB Meeting Procedures</a:t>
            </a:r>
          </a:p>
        </p:txBody>
      </p:sp>
      <p:sp>
        <p:nvSpPr>
          <p:cNvPr id="3" name="Content Placeholder 2">
            <a:extLst>
              <a:ext uri="{FF2B5EF4-FFF2-40B4-BE49-F238E27FC236}">
                <a16:creationId xmlns:a16="http://schemas.microsoft.com/office/drawing/2014/main" id="{E0D40BBC-FAC6-4578-A948-8C49BDFD6DA1}"/>
              </a:ext>
            </a:extLst>
          </p:cNvPr>
          <p:cNvSpPr>
            <a:spLocks noGrp="1"/>
          </p:cNvSpPr>
          <p:nvPr>
            <p:ph idx="1"/>
          </p:nvPr>
        </p:nvSpPr>
        <p:spPr>
          <a:xfrm>
            <a:off x="448338" y="1197842"/>
            <a:ext cx="10972800" cy="4239015"/>
          </a:xfrm>
        </p:spPr>
        <p:txBody>
          <a:bodyPr>
            <a:normAutofit/>
          </a:bodyPr>
          <a:lstStyle/>
          <a:p>
            <a:endParaRPr lang="en-US" altLang="en-US" dirty="0"/>
          </a:p>
          <a:p>
            <a:r>
              <a:rPr lang="en-US" altLang="en-US" dirty="0"/>
              <a:t>Remind audience of basic public meeting etiquette: address remarks to chair, not other persons in room, do not interrupt. </a:t>
            </a:r>
          </a:p>
          <a:p>
            <a:r>
              <a:rPr lang="en-US" altLang="en-US" dirty="0"/>
              <a:t>Chair must maintain order even if emotions high or opinions or facts disputed. Get a gavel, and learn how to use it.</a:t>
            </a:r>
          </a:p>
          <a:p>
            <a:r>
              <a:rPr lang="en-US" altLang="en-US" dirty="0"/>
              <a:t>Before taking any testimony, ask all persons who wish to testify to stand if possible for administration of oath. </a:t>
            </a:r>
          </a:p>
          <a:p>
            <a:endParaRPr lang="en-US" altLang="en-US" dirty="0"/>
          </a:p>
          <a:p>
            <a:endParaRPr lang="en-US" dirty="0"/>
          </a:p>
        </p:txBody>
      </p:sp>
    </p:spTree>
    <p:extLst>
      <p:ext uri="{BB962C8B-B14F-4D97-AF65-F5344CB8AC3E}">
        <p14:creationId xmlns:p14="http://schemas.microsoft.com/office/powerpoint/2010/main" val="1552358032"/>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ain Event">
  <a:themeElements>
    <a:clrScheme name="Main Event">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Main Event">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1EFBDE3-1A95-4E3D-81AD-1F53D65BEA0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Main Event</Template>
  <TotalTime>1414</TotalTime>
  <Words>1711</Words>
  <Application>Microsoft Office PowerPoint</Application>
  <PresentationFormat>Widescreen</PresentationFormat>
  <Paragraphs>113</Paragraphs>
  <Slides>19</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Calibri</vt:lpstr>
      <vt:lpstr>Impact</vt:lpstr>
      <vt:lpstr>Main Event</vt:lpstr>
      <vt:lpstr>Candidate Challenge Hearings  Before County Election Board</vt:lpstr>
      <vt:lpstr>Mrs. Kravitz</vt:lpstr>
      <vt:lpstr> Kravitz v. Stevens  Candidate Challenge</vt:lpstr>
      <vt:lpstr>What do we tell Mrs. Kravitz?</vt:lpstr>
      <vt:lpstr>County Election Board Hearings</vt:lpstr>
      <vt:lpstr>Mrs. Kravitz files CAN-1 Candidate Challenge</vt:lpstr>
      <vt:lpstr> CEB Meeting Procedures</vt:lpstr>
      <vt:lpstr> CEB Meeting Procedures</vt:lpstr>
      <vt:lpstr> CEB Meeting Procedures</vt:lpstr>
      <vt:lpstr> CEB Meeting Procedures</vt:lpstr>
      <vt:lpstr> CEB Meeting Procedures</vt:lpstr>
      <vt:lpstr> CEB Meeting Procedures</vt:lpstr>
      <vt:lpstr> Special CEB Hearing Procedures</vt:lpstr>
      <vt:lpstr> Alternative “Virtual” CEB Meeting Procedures</vt:lpstr>
      <vt:lpstr> Special Expedited Indiana Election Commission Candidate Hearings </vt:lpstr>
      <vt:lpstr> Time Waits for No One  </vt:lpstr>
      <vt:lpstr>Role of “County Attorney”</vt:lpstr>
      <vt:lpstr>Scope of Representation</vt:lpstr>
      <vt:lpstr>Thanks!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Warycha, Valerie S</dc:creator>
  <cp:lastModifiedBy>Warycha, Valerie S</cp:lastModifiedBy>
  <cp:revision>64</cp:revision>
  <dcterms:created xsi:type="dcterms:W3CDTF">2021-11-29T18:30:14Z</dcterms:created>
  <dcterms:modified xsi:type="dcterms:W3CDTF">2023-12-04T20:31:32Z</dcterms:modified>
</cp:coreProperties>
</file>