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8" r:id="rId9"/>
    <p:sldId id="269" r:id="rId10"/>
    <p:sldId id="263" r:id="rId11"/>
    <p:sldId id="270" r:id="rId12"/>
    <p:sldId id="272" r:id="rId13"/>
    <p:sldId id="273" r:id="rId14"/>
    <p:sldId id="274"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18F365-17AE-4364-AF69-38404519B27B}" v="2" dt="2025-02-12T19:58:22.2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20" autoAdjust="0"/>
    <p:restoredTop sz="94660"/>
  </p:normalViewPr>
  <p:slideViewPr>
    <p:cSldViewPr snapToGrid="0">
      <p:cViewPr varScale="1">
        <p:scale>
          <a:sx n="112" d="100"/>
          <a:sy n="112" d="100"/>
        </p:scale>
        <p:origin x="16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D9E31A-38D2-4974-9001-DC4D17018525}"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4189603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D9E31A-38D2-4974-9001-DC4D17018525}"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159281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D9E31A-38D2-4974-9001-DC4D17018525}"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3779763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EB379E-71AE-4905-B081-8B0EA5A890DD}"/>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865238" cy="6858000"/>
          </a:xfrm>
          <a:prstGeom prst="rect">
            <a:avLst/>
          </a:prstGeom>
        </p:spPr>
      </p:pic>
      <p:sp>
        <p:nvSpPr>
          <p:cNvPr id="2" name="Title 1"/>
          <p:cNvSpPr>
            <a:spLocks noGrp="1"/>
          </p:cNvSpPr>
          <p:nvPr>
            <p:ph type="title"/>
          </p:nvPr>
        </p:nvSpPr>
        <p:spPr>
          <a:xfrm>
            <a:off x="628650" y="365126"/>
            <a:ext cx="7886700" cy="1040887"/>
          </a:xfrm>
        </p:spPr>
        <p:txBody>
          <a:bodyPr anchor="b" anchorCtr="0"/>
          <a:lstStyle>
            <a:lvl1pPr>
              <a:defRPr b="1"/>
            </a:lvl1pPr>
          </a:lstStyle>
          <a:p>
            <a:r>
              <a:rPr lang="en-US" dirty="0"/>
              <a:t>Click to edit Master title style</a:t>
            </a:r>
          </a:p>
        </p:txBody>
      </p:sp>
      <p:sp>
        <p:nvSpPr>
          <p:cNvPr id="3" name="Content Placeholder 2"/>
          <p:cNvSpPr>
            <a:spLocks noGrp="1"/>
          </p:cNvSpPr>
          <p:nvPr>
            <p:ph idx="1"/>
          </p:nvPr>
        </p:nvSpPr>
        <p:spPr>
          <a:xfrm>
            <a:off x="628650" y="1514172"/>
            <a:ext cx="7886700" cy="46627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067675" y="365126"/>
            <a:ext cx="762000" cy="315911"/>
          </a:xfrm>
        </p:spPr>
        <p:txBody>
          <a:bodyPr/>
          <a:lstStyle/>
          <a:p>
            <a:fld id="{726BAF98-46E7-4C37-B261-F056495A87FD}" type="slidenum">
              <a:rPr lang="en-US" smtClean="0"/>
              <a:t>‹#›</a:t>
            </a:fld>
            <a:endParaRPr lang="en-US"/>
          </a:p>
        </p:txBody>
      </p:sp>
      <p:cxnSp>
        <p:nvCxnSpPr>
          <p:cNvPr id="9" name="Straight Arrow Connector 8">
            <a:extLst>
              <a:ext uri="{FF2B5EF4-FFF2-40B4-BE49-F238E27FC236}">
                <a16:creationId xmlns:a16="http://schemas.microsoft.com/office/drawing/2014/main" id="{9A38E2A0-E63A-4AA9-A981-A5A2758DC24D}"/>
              </a:ext>
            </a:extLst>
          </p:cNvPr>
          <p:cNvCxnSpPr>
            <a:cxnSpLocks/>
          </p:cNvCxnSpPr>
          <p:nvPr userDrawn="1"/>
        </p:nvCxnSpPr>
        <p:spPr>
          <a:xfrm>
            <a:off x="628650" y="1406013"/>
            <a:ext cx="8096250" cy="0"/>
          </a:xfrm>
          <a:prstGeom prst="straightConnector1">
            <a:avLst/>
          </a:prstGeom>
          <a:ln w="63500">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902286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D9E31A-38D2-4974-9001-DC4D17018525}" type="datetimeFigureOut">
              <a:rPr lang="en-US" smtClean="0"/>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1901102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9E31A-38D2-4974-9001-DC4D17018525}"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383865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D9E31A-38D2-4974-9001-DC4D17018525}" type="datetimeFigureOut">
              <a:rPr lang="en-US" smtClean="0"/>
              <a:t>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3891076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D9E31A-38D2-4974-9001-DC4D17018525}" type="datetimeFigureOut">
              <a:rPr lang="en-US" smtClean="0"/>
              <a:t>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2278653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D9E31A-38D2-4974-9001-DC4D17018525}" type="datetimeFigureOut">
              <a:rPr lang="en-US" smtClean="0"/>
              <a:t>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3477931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D9E31A-38D2-4974-9001-DC4D17018525}"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218981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D9E31A-38D2-4974-9001-DC4D17018525}" type="datetimeFigureOut">
              <a:rPr lang="en-US" smtClean="0"/>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AF98-46E7-4C37-B261-F056495A87FD}" type="slidenum">
              <a:rPr lang="en-US" smtClean="0"/>
              <a:t>‹#›</a:t>
            </a:fld>
            <a:endParaRPr lang="en-US"/>
          </a:p>
        </p:txBody>
      </p:sp>
    </p:spTree>
    <p:extLst>
      <p:ext uri="{BB962C8B-B14F-4D97-AF65-F5344CB8AC3E}">
        <p14:creationId xmlns:p14="http://schemas.microsoft.com/office/powerpoint/2010/main" val="141080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D9E31A-38D2-4974-9001-DC4D17018525}" type="datetimeFigureOut">
              <a:rPr lang="en-US" smtClean="0"/>
              <a:t>2/25/2025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BAF98-46E7-4C37-B261-F056495A87FD}" type="slidenum">
              <a:rPr lang="en-US" smtClean="0"/>
              <a:t>‹#›</a:t>
            </a:fld>
            <a:endParaRPr lang="en-US"/>
          </a:p>
        </p:txBody>
      </p:sp>
    </p:spTree>
    <p:extLst>
      <p:ext uri="{BB962C8B-B14F-4D97-AF65-F5344CB8AC3E}">
        <p14:creationId xmlns:p14="http://schemas.microsoft.com/office/powerpoint/2010/main" val="4018355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in.gov/iara/3266.htm" TargetMode="External"/><Relationship Id="rId2" Type="http://schemas.openxmlformats.org/officeDocument/2006/relationships/hyperlink" Target="https://www.in.gov/iar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indianavoters.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3DF2D10-2FA2-409A-9942-E26A53A6914D}"/>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0" y="-1"/>
            <a:ext cx="3429000" cy="6858001"/>
          </a:xfrm>
          <a:prstGeom prst="rect">
            <a:avLst/>
          </a:prstGeom>
        </p:spPr>
      </p:pic>
      <p:sp>
        <p:nvSpPr>
          <p:cNvPr id="2" name="Title 1">
            <a:extLst>
              <a:ext uri="{FF2B5EF4-FFF2-40B4-BE49-F238E27FC236}">
                <a16:creationId xmlns:a16="http://schemas.microsoft.com/office/drawing/2014/main" id="{94A0FBD9-1B0F-48FA-A1DA-681C3DC0941F}"/>
              </a:ext>
            </a:extLst>
          </p:cNvPr>
          <p:cNvSpPr>
            <a:spLocks noGrp="1"/>
          </p:cNvSpPr>
          <p:nvPr>
            <p:ph type="ctrTitle"/>
          </p:nvPr>
        </p:nvSpPr>
        <p:spPr>
          <a:xfrm>
            <a:off x="3657600" y="1440699"/>
            <a:ext cx="5392396" cy="2387600"/>
          </a:xfrm>
        </p:spPr>
        <p:txBody>
          <a:bodyPr>
            <a:noAutofit/>
          </a:bodyPr>
          <a:lstStyle/>
          <a:p>
            <a:pPr algn="l"/>
            <a:r>
              <a:rPr lang="en-US" sz="4800" b="1" dirty="0"/>
              <a:t>VR Basics,</a:t>
            </a:r>
            <a:br>
              <a:rPr lang="en-US" sz="4800" b="1" dirty="0"/>
            </a:br>
            <a:r>
              <a:rPr lang="en-US" sz="4800" b="1" dirty="0"/>
              <a:t>Declinations, </a:t>
            </a:r>
            <a:br>
              <a:rPr lang="en-US" sz="4800" b="1" dirty="0"/>
            </a:br>
            <a:r>
              <a:rPr lang="en-US" sz="4800" b="1" dirty="0"/>
              <a:t>VLM Project Preview, &amp; Spring Cleaning</a:t>
            </a:r>
          </a:p>
        </p:txBody>
      </p:sp>
      <p:sp>
        <p:nvSpPr>
          <p:cNvPr id="3" name="Subtitle 2">
            <a:extLst>
              <a:ext uri="{FF2B5EF4-FFF2-40B4-BE49-F238E27FC236}">
                <a16:creationId xmlns:a16="http://schemas.microsoft.com/office/drawing/2014/main" id="{E781912A-A8C4-4DF0-919C-2C3CC213320F}"/>
              </a:ext>
            </a:extLst>
          </p:cNvPr>
          <p:cNvSpPr>
            <a:spLocks noGrp="1"/>
          </p:cNvSpPr>
          <p:nvPr>
            <p:ph type="subTitle" idx="1"/>
          </p:nvPr>
        </p:nvSpPr>
        <p:spPr>
          <a:xfrm>
            <a:off x="3657600" y="4012037"/>
            <a:ext cx="5238572" cy="1655762"/>
          </a:xfrm>
        </p:spPr>
        <p:txBody>
          <a:bodyPr>
            <a:normAutofit/>
          </a:bodyPr>
          <a:lstStyle/>
          <a:p>
            <a:pPr algn="l"/>
            <a:r>
              <a:rPr lang="en-US" sz="2000" dirty="0"/>
              <a:t>Presented by Angie Nussmeyer</a:t>
            </a:r>
            <a:br>
              <a:rPr lang="en-US" sz="2000" dirty="0"/>
            </a:br>
            <a:r>
              <a:rPr lang="en-US" sz="2000" dirty="0"/>
              <a:t>Co-Director, Indiana Election Division</a:t>
            </a:r>
          </a:p>
          <a:p>
            <a:pPr algn="l"/>
            <a:r>
              <a:rPr lang="en-US" sz="2000" dirty="0"/>
              <a:t>Northern &amp; Southern District Clerk’s Conference</a:t>
            </a:r>
          </a:p>
          <a:p>
            <a:pPr algn="l"/>
            <a:r>
              <a:rPr lang="en-US" sz="2000" dirty="0"/>
              <a:t>March 2025</a:t>
            </a:r>
          </a:p>
        </p:txBody>
      </p:sp>
      <p:sp>
        <p:nvSpPr>
          <p:cNvPr id="5" name="TextBox 4">
            <a:extLst>
              <a:ext uri="{FF2B5EF4-FFF2-40B4-BE49-F238E27FC236}">
                <a16:creationId xmlns:a16="http://schemas.microsoft.com/office/drawing/2014/main" id="{645226BB-F4FB-47EC-ACFD-8E3982F02064}"/>
              </a:ext>
            </a:extLst>
          </p:cNvPr>
          <p:cNvSpPr txBox="1"/>
          <p:nvPr/>
        </p:nvSpPr>
        <p:spPr>
          <a:xfrm>
            <a:off x="3771900" y="6205553"/>
            <a:ext cx="4572000" cy="215444"/>
          </a:xfrm>
          <a:prstGeom prst="rect">
            <a:avLst/>
          </a:prstGeom>
          <a:noFill/>
        </p:spPr>
        <p:txBody>
          <a:bodyPr wrap="square">
            <a:spAutoFit/>
          </a:bodyPr>
          <a:lstStyle/>
          <a:p>
            <a:pPr algn="r"/>
            <a:r>
              <a:rPr lang="en-US" sz="800" i="1" dirty="0"/>
              <a:t>Background photo created by kues1 - www.freepik.com</a:t>
            </a:r>
          </a:p>
        </p:txBody>
      </p:sp>
    </p:spTree>
    <p:extLst>
      <p:ext uri="{BB962C8B-B14F-4D97-AF65-F5344CB8AC3E}">
        <p14:creationId xmlns:p14="http://schemas.microsoft.com/office/powerpoint/2010/main" val="923485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6296D-1A47-4345-B070-5B7B43AF9F5A}"/>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BBB407EF-F532-40CF-96AC-C6D8CA87B8F9}"/>
              </a:ext>
            </a:extLst>
          </p:cNvPr>
          <p:cNvSpPr>
            <a:spLocks noGrp="1"/>
          </p:cNvSpPr>
          <p:nvPr>
            <p:ph idx="1"/>
          </p:nvPr>
        </p:nvSpPr>
        <p:spPr/>
        <p:txBody>
          <a:bodyPr>
            <a:normAutofit/>
          </a:bodyPr>
          <a:lstStyle/>
          <a:p>
            <a:r>
              <a:rPr lang="en-US" dirty="0"/>
              <a:t>Full-Service Agencies</a:t>
            </a:r>
          </a:p>
          <a:p>
            <a:pPr lvl="1"/>
            <a:r>
              <a:rPr lang="en-US" dirty="0"/>
              <a:t>DWD, FSSA &amp; law enforcements agencies have access to special voter registration form called VRG-6</a:t>
            </a:r>
          </a:p>
          <a:p>
            <a:pPr lvl="2"/>
            <a:r>
              <a:rPr lang="en-US" dirty="0"/>
              <a:t>Must ask IED for form as it is NOT on the public site</a:t>
            </a:r>
          </a:p>
          <a:p>
            <a:pPr lvl="3"/>
            <a:r>
              <a:rPr lang="en-US" dirty="0"/>
              <a:t>NVRA tracking code uses the state form number</a:t>
            </a:r>
          </a:p>
          <a:p>
            <a:pPr lvl="3"/>
            <a:endParaRPr lang="en-US" dirty="0"/>
          </a:p>
          <a:p>
            <a:pPr lvl="3"/>
            <a:endParaRPr lang="en-US" dirty="0"/>
          </a:p>
          <a:p>
            <a:pPr lvl="2"/>
            <a:endParaRPr lang="en-US" dirty="0"/>
          </a:p>
          <a:p>
            <a:endParaRPr lang="en-US" dirty="0"/>
          </a:p>
        </p:txBody>
      </p:sp>
      <p:sp>
        <p:nvSpPr>
          <p:cNvPr id="4" name="TextBox 3">
            <a:extLst>
              <a:ext uri="{FF2B5EF4-FFF2-40B4-BE49-F238E27FC236}">
                <a16:creationId xmlns:a16="http://schemas.microsoft.com/office/drawing/2014/main" id="{AFF43741-79C7-4221-B694-55DDC051E6EB}"/>
              </a:ext>
            </a:extLst>
          </p:cNvPr>
          <p:cNvSpPr txBox="1"/>
          <p:nvPr/>
        </p:nvSpPr>
        <p:spPr>
          <a:xfrm>
            <a:off x="5276675" y="6375633"/>
            <a:ext cx="3238675" cy="246221"/>
          </a:xfrm>
          <a:prstGeom prst="rect">
            <a:avLst/>
          </a:prstGeom>
          <a:noFill/>
        </p:spPr>
        <p:txBody>
          <a:bodyPr wrap="square" rtlCol="0">
            <a:spAutoFit/>
          </a:bodyPr>
          <a:lstStyle/>
          <a:p>
            <a:r>
              <a:rPr lang="en-US" sz="1000" dirty="0"/>
              <a:t>IC 3-7-15 | IC 3-7-16 | IC 3-7-18 | IC 3-7-36 | IC 3-11-4-3</a:t>
            </a:r>
          </a:p>
        </p:txBody>
      </p:sp>
      <p:pic>
        <p:nvPicPr>
          <p:cNvPr id="6" name="Picture 5">
            <a:extLst>
              <a:ext uri="{FF2B5EF4-FFF2-40B4-BE49-F238E27FC236}">
                <a16:creationId xmlns:a16="http://schemas.microsoft.com/office/drawing/2014/main" id="{9FAACE1D-8F9E-35EE-2116-4917B8C68E70}"/>
              </a:ext>
            </a:extLst>
          </p:cNvPr>
          <p:cNvPicPr>
            <a:picLocks noChangeAspect="1"/>
          </p:cNvPicPr>
          <p:nvPr/>
        </p:nvPicPr>
        <p:blipFill>
          <a:blip r:embed="rId2"/>
          <a:stretch>
            <a:fillRect/>
          </a:stretch>
        </p:blipFill>
        <p:spPr>
          <a:xfrm>
            <a:off x="1303500" y="3317904"/>
            <a:ext cx="5755326" cy="1777639"/>
          </a:xfrm>
          <a:prstGeom prst="rect">
            <a:avLst/>
          </a:prstGeom>
        </p:spPr>
      </p:pic>
      <p:pic>
        <p:nvPicPr>
          <p:cNvPr id="8" name="Picture 7">
            <a:extLst>
              <a:ext uri="{FF2B5EF4-FFF2-40B4-BE49-F238E27FC236}">
                <a16:creationId xmlns:a16="http://schemas.microsoft.com/office/drawing/2014/main" id="{B4667632-382E-3339-4054-22C0582E62F3}"/>
              </a:ext>
            </a:extLst>
          </p:cNvPr>
          <p:cNvPicPr>
            <a:picLocks noChangeAspect="1"/>
          </p:cNvPicPr>
          <p:nvPr/>
        </p:nvPicPr>
        <p:blipFill>
          <a:blip r:embed="rId3"/>
          <a:stretch>
            <a:fillRect/>
          </a:stretch>
        </p:blipFill>
        <p:spPr>
          <a:xfrm>
            <a:off x="1257300" y="5095543"/>
            <a:ext cx="5690431" cy="580489"/>
          </a:xfrm>
          <a:prstGeom prst="rect">
            <a:avLst/>
          </a:prstGeom>
        </p:spPr>
      </p:pic>
      <p:pic>
        <p:nvPicPr>
          <p:cNvPr id="10" name="Picture 9">
            <a:extLst>
              <a:ext uri="{FF2B5EF4-FFF2-40B4-BE49-F238E27FC236}">
                <a16:creationId xmlns:a16="http://schemas.microsoft.com/office/drawing/2014/main" id="{0FDC2425-F861-1B57-57A1-552197E5B6F8}"/>
              </a:ext>
            </a:extLst>
          </p:cNvPr>
          <p:cNvPicPr>
            <a:picLocks noChangeAspect="1"/>
          </p:cNvPicPr>
          <p:nvPr/>
        </p:nvPicPr>
        <p:blipFill>
          <a:blip r:embed="rId4"/>
          <a:stretch>
            <a:fillRect/>
          </a:stretch>
        </p:blipFill>
        <p:spPr>
          <a:xfrm>
            <a:off x="1257301" y="5671715"/>
            <a:ext cx="5801526" cy="634423"/>
          </a:xfrm>
          <a:prstGeom prst="rect">
            <a:avLst/>
          </a:prstGeom>
        </p:spPr>
      </p:pic>
    </p:spTree>
    <p:extLst>
      <p:ext uri="{BB962C8B-B14F-4D97-AF65-F5344CB8AC3E}">
        <p14:creationId xmlns:p14="http://schemas.microsoft.com/office/powerpoint/2010/main" val="2746717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863AD-5007-C07C-60C8-3596ED70D5FD}"/>
              </a:ext>
            </a:extLst>
          </p:cNvPr>
          <p:cNvSpPr>
            <a:spLocks noGrp="1"/>
          </p:cNvSpPr>
          <p:nvPr>
            <p:ph type="title"/>
          </p:nvPr>
        </p:nvSpPr>
        <p:spPr/>
        <p:txBody>
          <a:bodyPr/>
          <a:lstStyle/>
          <a:p>
            <a:r>
              <a:rPr lang="en-US" dirty="0"/>
              <a:t>VRG-6 Declinations</a:t>
            </a:r>
          </a:p>
        </p:txBody>
      </p:sp>
      <p:pic>
        <p:nvPicPr>
          <p:cNvPr id="5" name="Picture 4">
            <a:extLst>
              <a:ext uri="{FF2B5EF4-FFF2-40B4-BE49-F238E27FC236}">
                <a16:creationId xmlns:a16="http://schemas.microsoft.com/office/drawing/2014/main" id="{211FD527-7E49-03A2-675C-9363D6577CDA}"/>
              </a:ext>
            </a:extLst>
          </p:cNvPr>
          <p:cNvPicPr>
            <a:picLocks noChangeAspect="1"/>
          </p:cNvPicPr>
          <p:nvPr/>
        </p:nvPicPr>
        <p:blipFill>
          <a:blip r:embed="rId2"/>
          <a:stretch>
            <a:fillRect/>
          </a:stretch>
        </p:blipFill>
        <p:spPr>
          <a:xfrm>
            <a:off x="1615155" y="1598931"/>
            <a:ext cx="5913689" cy="3998417"/>
          </a:xfrm>
          <a:prstGeom prst="rect">
            <a:avLst/>
          </a:prstGeom>
        </p:spPr>
      </p:pic>
      <p:sp>
        <p:nvSpPr>
          <p:cNvPr id="7" name="TextBox 6">
            <a:extLst>
              <a:ext uri="{FF2B5EF4-FFF2-40B4-BE49-F238E27FC236}">
                <a16:creationId xmlns:a16="http://schemas.microsoft.com/office/drawing/2014/main" id="{4F9F2B71-2DC6-505C-4A6B-2A98928CF718}"/>
              </a:ext>
            </a:extLst>
          </p:cNvPr>
          <p:cNvSpPr txBox="1"/>
          <p:nvPr/>
        </p:nvSpPr>
        <p:spPr>
          <a:xfrm>
            <a:off x="1170774" y="5819686"/>
            <a:ext cx="7344576" cy="369332"/>
          </a:xfrm>
          <a:prstGeom prst="rect">
            <a:avLst/>
          </a:prstGeom>
          <a:noFill/>
        </p:spPr>
        <p:txBody>
          <a:bodyPr wrap="square" rtlCol="0">
            <a:spAutoFit/>
          </a:bodyPr>
          <a:lstStyle/>
          <a:p>
            <a:r>
              <a:rPr lang="en-US" i="1" dirty="0"/>
              <a:t>Image is the top half of VRG-6 form; lower half is similar to state VR form</a:t>
            </a:r>
          </a:p>
        </p:txBody>
      </p:sp>
    </p:spTree>
    <p:extLst>
      <p:ext uri="{BB962C8B-B14F-4D97-AF65-F5344CB8AC3E}">
        <p14:creationId xmlns:p14="http://schemas.microsoft.com/office/powerpoint/2010/main" val="301525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3AD7F-9ABF-53E3-75FD-84BF9FDC31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98789-3615-DF6B-A6C2-5A1DCD45A89E}"/>
              </a:ext>
            </a:extLst>
          </p:cNvPr>
          <p:cNvSpPr>
            <a:spLocks noGrp="1"/>
          </p:cNvSpPr>
          <p:nvPr>
            <p:ph type="title"/>
          </p:nvPr>
        </p:nvSpPr>
        <p:spPr/>
        <p:txBody>
          <a:bodyPr/>
          <a:lstStyle/>
          <a:p>
            <a:r>
              <a:rPr lang="en-US" dirty="0"/>
              <a:t>VRG-6 Declinations</a:t>
            </a:r>
          </a:p>
        </p:txBody>
      </p:sp>
      <p:sp>
        <p:nvSpPr>
          <p:cNvPr id="3" name="Content Placeholder 2">
            <a:extLst>
              <a:ext uri="{FF2B5EF4-FFF2-40B4-BE49-F238E27FC236}">
                <a16:creationId xmlns:a16="http://schemas.microsoft.com/office/drawing/2014/main" id="{F65DB721-20DC-7753-8221-58E286A68B19}"/>
              </a:ext>
            </a:extLst>
          </p:cNvPr>
          <p:cNvSpPr>
            <a:spLocks noGrp="1"/>
          </p:cNvSpPr>
          <p:nvPr>
            <p:ph idx="1"/>
          </p:nvPr>
        </p:nvSpPr>
        <p:spPr/>
        <p:txBody>
          <a:bodyPr>
            <a:normAutofit fontScale="92500" lnSpcReduction="10000"/>
          </a:bodyPr>
          <a:lstStyle/>
          <a:p>
            <a:r>
              <a:rPr lang="en-US" dirty="0"/>
              <a:t>For ALL full-service agencies EXCEPT BMV….</a:t>
            </a:r>
          </a:p>
          <a:p>
            <a:pPr lvl="1"/>
            <a:r>
              <a:rPr lang="en-US" dirty="0"/>
              <a:t>Agency files </a:t>
            </a:r>
            <a:r>
              <a:rPr lang="en-US" u="sng" dirty="0"/>
              <a:t>paper</a:t>
            </a:r>
            <a:r>
              <a:rPr lang="en-US" dirty="0"/>
              <a:t> VRG-6 forms &amp; declinations with county VR official not later than 5 days after receiving form from voter</a:t>
            </a:r>
          </a:p>
          <a:p>
            <a:pPr lvl="2"/>
            <a:r>
              <a:rPr lang="en-US" dirty="0"/>
              <a:t>VRG-9 cover sheet is used</a:t>
            </a:r>
          </a:p>
          <a:p>
            <a:pPr lvl="1"/>
            <a:r>
              <a:rPr lang="en-US" dirty="0"/>
              <a:t>VR official provides VRG-8 form to agency confirming receipt of VRG-6 forms &amp; declinations</a:t>
            </a:r>
          </a:p>
          <a:p>
            <a:r>
              <a:rPr lang="en-US" dirty="0"/>
              <a:t>BMV VRG-6 &amp; declinations are sent </a:t>
            </a:r>
            <a:r>
              <a:rPr lang="en-US" u="sng" dirty="0"/>
              <a:t>electronically</a:t>
            </a:r>
            <a:r>
              <a:rPr lang="en-US" dirty="0"/>
              <a:t> to SVRS</a:t>
            </a:r>
          </a:p>
          <a:p>
            <a:pPr lvl="1"/>
            <a:r>
              <a:rPr lang="en-US" dirty="0"/>
              <a:t>No need to use the VRG-8 &amp; VRG-9 forms</a:t>
            </a:r>
          </a:p>
          <a:p>
            <a:r>
              <a:rPr lang="en-US" dirty="0"/>
              <a:t>Process registration half the same as any other VR form</a:t>
            </a:r>
          </a:p>
          <a:p>
            <a:pPr lvl="1"/>
            <a:r>
              <a:rPr lang="en-US" dirty="0"/>
              <a:t>BMV registrations come through the SVRS BMV Hopper</a:t>
            </a:r>
          </a:p>
          <a:p>
            <a:pPr lvl="1"/>
            <a:r>
              <a:rPr lang="en-US" dirty="0"/>
              <a:t>All other full-service agency registrations are on paper</a:t>
            </a:r>
          </a:p>
          <a:p>
            <a:pPr lvl="2"/>
            <a:endParaRPr lang="en-US" dirty="0"/>
          </a:p>
          <a:p>
            <a:pPr lvl="1"/>
            <a:endParaRPr lang="en-US" dirty="0"/>
          </a:p>
          <a:p>
            <a:pPr lvl="1"/>
            <a:endParaRPr lang="en-US" dirty="0"/>
          </a:p>
        </p:txBody>
      </p:sp>
    </p:spTree>
    <p:extLst>
      <p:ext uri="{BB962C8B-B14F-4D97-AF65-F5344CB8AC3E}">
        <p14:creationId xmlns:p14="http://schemas.microsoft.com/office/powerpoint/2010/main" val="2577309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81284-0ACC-FDE7-C7F2-4B98A044E5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857C9B-CA1C-6338-7F74-F608555A0483}"/>
              </a:ext>
            </a:extLst>
          </p:cNvPr>
          <p:cNvSpPr>
            <a:spLocks noGrp="1"/>
          </p:cNvSpPr>
          <p:nvPr>
            <p:ph type="title"/>
          </p:nvPr>
        </p:nvSpPr>
        <p:spPr/>
        <p:txBody>
          <a:bodyPr/>
          <a:lstStyle/>
          <a:p>
            <a:r>
              <a:rPr lang="en-US" dirty="0"/>
              <a:t>VRG-6 Declinations</a:t>
            </a:r>
          </a:p>
        </p:txBody>
      </p:sp>
      <p:sp>
        <p:nvSpPr>
          <p:cNvPr id="3" name="Content Placeholder 2">
            <a:extLst>
              <a:ext uri="{FF2B5EF4-FFF2-40B4-BE49-F238E27FC236}">
                <a16:creationId xmlns:a16="http://schemas.microsoft.com/office/drawing/2014/main" id="{30B94EAE-75A4-2F1C-A268-DC3268F08C2B}"/>
              </a:ext>
            </a:extLst>
          </p:cNvPr>
          <p:cNvSpPr>
            <a:spLocks noGrp="1"/>
          </p:cNvSpPr>
          <p:nvPr>
            <p:ph idx="1"/>
          </p:nvPr>
        </p:nvSpPr>
        <p:spPr>
          <a:xfrm>
            <a:off x="628650" y="1514172"/>
            <a:ext cx="7886700" cy="3835495"/>
          </a:xfrm>
        </p:spPr>
        <p:txBody>
          <a:bodyPr>
            <a:normAutofit lnSpcReduction="10000"/>
          </a:bodyPr>
          <a:lstStyle/>
          <a:p>
            <a:r>
              <a:rPr lang="en-US" dirty="0"/>
              <a:t>Review declinations for list maintenance purposes</a:t>
            </a:r>
          </a:p>
          <a:p>
            <a:pPr lvl="1"/>
            <a:r>
              <a:rPr lang="en-US" dirty="0"/>
              <a:t>Does address on declination match the residence address on their current registration record?</a:t>
            </a:r>
          </a:p>
          <a:p>
            <a:pPr lvl="2"/>
            <a:r>
              <a:rPr lang="en-US" dirty="0"/>
              <a:t>If a MATCH, cannot be used for list maintenance</a:t>
            </a:r>
          </a:p>
          <a:p>
            <a:pPr lvl="3"/>
            <a:r>
              <a:rPr lang="en-US" dirty="0"/>
              <a:t>Minor variations in the address are OK (missing Dr. for example)</a:t>
            </a:r>
          </a:p>
          <a:p>
            <a:pPr lvl="2"/>
            <a:r>
              <a:rPr lang="en-US" dirty="0"/>
              <a:t>If NOT a match, a statewide address mailing confirmation (SAMC) notice is sent to the voter</a:t>
            </a:r>
          </a:p>
          <a:p>
            <a:pPr lvl="3"/>
            <a:r>
              <a:rPr lang="en-US" dirty="0"/>
              <a:t>Generated in SVRS</a:t>
            </a:r>
          </a:p>
          <a:p>
            <a:pPr lvl="3"/>
            <a:r>
              <a:rPr lang="en-US" dirty="0"/>
              <a:t>Allows voter to confirm current registration address, update it within their county, or cancel it</a:t>
            </a:r>
          </a:p>
          <a:p>
            <a:pPr lvl="3"/>
            <a:r>
              <a:rPr lang="en-US" dirty="0"/>
              <a:t>If voter fails to respond after 30-days or the SAMC is returned as undeliverable, then voter’s status is changed to inactive (assuming not in a freeze period)</a:t>
            </a:r>
          </a:p>
          <a:p>
            <a:pPr lvl="3"/>
            <a:endParaRPr lang="en-US" dirty="0"/>
          </a:p>
          <a:p>
            <a:pPr lvl="2"/>
            <a:endParaRPr lang="en-US" dirty="0"/>
          </a:p>
          <a:p>
            <a:pPr lvl="1"/>
            <a:endParaRPr lang="en-US" dirty="0"/>
          </a:p>
          <a:p>
            <a:pPr lvl="1"/>
            <a:endParaRPr lang="en-US" dirty="0"/>
          </a:p>
        </p:txBody>
      </p:sp>
      <p:sp>
        <p:nvSpPr>
          <p:cNvPr id="4" name="TextBox 3">
            <a:extLst>
              <a:ext uri="{FF2B5EF4-FFF2-40B4-BE49-F238E27FC236}">
                <a16:creationId xmlns:a16="http://schemas.microsoft.com/office/drawing/2014/main" id="{EB54E00C-CE6E-B0A3-46FD-4606C2E47771}"/>
              </a:ext>
            </a:extLst>
          </p:cNvPr>
          <p:cNvSpPr txBox="1"/>
          <p:nvPr/>
        </p:nvSpPr>
        <p:spPr>
          <a:xfrm>
            <a:off x="922946" y="5457826"/>
            <a:ext cx="7592404" cy="830997"/>
          </a:xfrm>
          <a:prstGeom prst="rect">
            <a:avLst/>
          </a:prstGeom>
          <a:noFill/>
        </p:spPr>
        <p:txBody>
          <a:bodyPr wrap="square" rtlCol="0">
            <a:spAutoFit/>
          </a:bodyPr>
          <a:lstStyle/>
          <a:p>
            <a:r>
              <a:rPr lang="en-US" sz="1600" i="1" dirty="0"/>
              <a:t>NOTE: SAMC would NOT be sent if voter’s name does not match; county may wish to follow-up with the voter, though name changes can be handled in multiple ways through the voting process without major impact to voter</a:t>
            </a:r>
          </a:p>
        </p:txBody>
      </p:sp>
      <p:sp>
        <p:nvSpPr>
          <p:cNvPr id="5" name="TextBox 4">
            <a:extLst>
              <a:ext uri="{FF2B5EF4-FFF2-40B4-BE49-F238E27FC236}">
                <a16:creationId xmlns:a16="http://schemas.microsoft.com/office/drawing/2014/main" id="{5AF6D8BC-F430-4E2F-679C-50855181424F}"/>
              </a:ext>
            </a:extLst>
          </p:cNvPr>
          <p:cNvSpPr txBox="1"/>
          <p:nvPr/>
        </p:nvSpPr>
        <p:spPr>
          <a:xfrm>
            <a:off x="7366475" y="6375633"/>
            <a:ext cx="1148875" cy="246221"/>
          </a:xfrm>
          <a:prstGeom prst="rect">
            <a:avLst/>
          </a:prstGeom>
          <a:noFill/>
        </p:spPr>
        <p:txBody>
          <a:bodyPr wrap="square" rtlCol="0">
            <a:spAutoFit/>
          </a:bodyPr>
          <a:lstStyle/>
          <a:p>
            <a:r>
              <a:rPr lang="en-US" sz="1000" dirty="0"/>
              <a:t>IC 3-7-38.2-2(e)(8)</a:t>
            </a:r>
          </a:p>
        </p:txBody>
      </p:sp>
    </p:spTree>
    <p:extLst>
      <p:ext uri="{BB962C8B-B14F-4D97-AF65-F5344CB8AC3E}">
        <p14:creationId xmlns:p14="http://schemas.microsoft.com/office/powerpoint/2010/main" val="3300708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34905-6E0A-C77B-288E-5AC29F67DFCE}"/>
              </a:ext>
            </a:extLst>
          </p:cNvPr>
          <p:cNvSpPr>
            <a:spLocks noGrp="1"/>
          </p:cNvSpPr>
          <p:nvPr>
            <p:ph type="title"/>
          </p:nvPr>
        </p:nvSpPr>
        <p:spPr/>
        <p:txBody>
          <a:bodyPr/>
          <a:lstStyle/>
          <a:p>
            <a:r>
              <a:rPr lang="en-US" dirty="0"/>
              <a:t>Statewide VLM Project Preview</a:t>
            </a:r>
          </a:p>
        </p:txBody>
      </p:sp>
      <p:sp>
        <p:nvSpPr>
          <p:cNvPr id="3" name="Content Placeholder 2">
            <a:extLst>
              <a:ext uri="{FF2B5EF4-FFF2-40B4-BE49-F238E27FC236}">
                <a16:creationId xmlns:a16="http://schemas.microsoft.com/office/drawing/2014/main" id="{EA23D105-2AB5-1FC3-FD37-1A99D4FB42E5}"/>
              </a:ext>
            </a:extLst>
          </p:cNvPr>
          <p:cNvSpPr>
            <a:spLocks noGrp="1"/>
          </p:cNvSpPr>
          <p:nvPr>
            <p:ph idx="1"/>
          </p:nvPr>
        </p:nvSpPr>
        <p:spPr/>
        <p:txBody>
          <a:bodyPr>
            <a:normAutofit fontScale="92500" lnSpcReduction="10000"/>
          </a:bodyPr>
          <a:lstStyle/>
          <a:p>
            <a:r>
              <a:rPr lang="en-US" dirty="0"/>
              <a:t>Anticipate a start date in May/June 2025</a:t>
            </a:r>
          </a:p>
          <a:p>
            <a:pPr lvl="1"/>
            <a:r>
              <a:rPr lang="en-US" dirty="0"/>
              <a:t>Working to finalize plans now</a:t>
            </a:r>
          </a:p>
          <a:p>
            <a:r>
              <a:rPr lang="en-US" dirty="0"/>
              <a:t>Postcard (card 1) </a:t>
            </a:r>
          </a:p>
          <a:p>
            <a:pPr lvl="1"/>
            <a:r>
              <a:rPr lang="en-US" dirty="0"/>
              <a:t>Sent to all </a:t>
            </a:r>
            <a:r>
              <a:rPr lang="en-US" u="sng" dirty="0"/>
              <a:t>active</a:t>
            </a:r>
            <a:r>
              <a:rPr lang="en-US" dirty="0"/>
              <a:t> voters in Indiana by non-forwardable mail </a:t>
            </a:r>
          </a:p>
          <a:p>
            <a:pPr lvl="2"/>
            <a:r>
              <a:rPr lang="en-US" dirty="0"/>
              <a:t>Uses mailing address on their registration record</a:t>
            </a:r>
          </a:p>
          <a:p>
            <a:r>
              <a:rPr lang="en-US" dirty="0"/>
              <a:t>SAMC-style Card (card 2)</a:t>
            </a:r>
          </a:p>
          <a:p>
            <a:pPr lvl="1"/>
            <a:r>
              <a:rPr lang="en-US" dirty="0"/>
              <a:t>Sent to voter when card 1 is returned as undeliverable</a:t>
            </a:r>
          </a:p>
          <a:p>
            <a:pPr lvl="2"/>
            <a:r>
              <a:rPr lang="en-US" dirty="0"/>
              <a:t>Uses forwarding service, if such a request on file with USPS</a:t>
            </a:r>
          </a:p>
          <a:p>
            <a:pPr lvl="1"/>
            <a:r>
              <a:rPr lang="en-US" dirty="0"/>
              <a:t>Allows voter to confirm, update, or cancel Indiana registration</a:t>
            </a:r>
          </a:p>
          <a:p>
            <a:pPr lvl="2"/>
            <a:r>
              <a:rPr lang="en-US" dirty="0"/>
              <a:t>Must be returned within 30-days</a:t>
            </a:r>
          </a:p>
          <a:p>
            <a:pPr lvl="2"/>
            <a:r>
              <a:rPr lang="en-US" dirty="0"/>
              <a:t>If not returned after 30-days or returned is undeliverable, voter’s registration status is moved to </a:t>
            </a:r>
            <a:r>
              <a:rPr lang="en-US" u="sng" dirty="0"/>
              <a:t>inactive</a:t>
            </a:r>
            <a:r>
              <a:rPr lang="en-US" dirty="0"/>
              <a:t>, assuming not in a freeze period</a:t>
            </a:r>
          </a:p>
          <a:p>
            <a:pPr lvl="1"/>
            <a:endParaRPr lang="en-US" dirty="0"/>
          </a:p>
        </p:txBody>
      </p:sp>
      <p:sp>
        <p:nvSpPr>
          <p:cNvPr id="4" name="TextBox 3">
            <a:extLst>
              <a:ext uri="{FF2B5EF4-FFF2-40B4-BE49-F238E27FC236}">
                <a16:creationId xmlns:a16="http://schemas.microsoft.com/office/drawing/2014/main" id="{9221844B-D181-02FB-ADBE-39E99B492A23}"/>
              </a:ext>
            </a:extLst>
          </p:cNvPr>
          <p:cNvSpPr txBox="1"/>
          <p:nvPr/>
        </p:nvSpPr>
        <p:spPr>
          <a:xfrm>
            <a:off x="6614445" y="6375633"/>
            <a:ext cx="1900905" cy="246221"/>
          </a:xfrm>
          <a:prstGeom prst="rect">
            <a:avLst/>
          </a:prstGeom>
          <a:noFill/>
        </p:spPr>
        <p:txBody>
          <a:bodyPr wrap="square" rtlCol="0">
            <a:spAutoFit/>
          </a:bodyPr>
          <a:lstStyle/>
          <a:p>
            <a:r>
              <a:rPr lang="en-US" sz="1000" dirty="0"/>
              <a:t>IC 3-7-38.2-16.1 | IC 3-7-38.2-17</a:t>
            </a:r>
          </a:p>
        </p:txBody>
      </p:sp>
    </p:spTree>
    <p:extLst>
      <p:ext uri="{BB962C8B-B14F-4D97-AF65-F5344CB8AC3E}">
        <p14:creationId xmlns:p14="http://schemas.microsoft.com/office/powerpoint/2010/main" val="2693264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5C6F0-6277-49E2-990C-714F592A652C}"/>
              </a:ext>
            </a:extLst>
          </p:cNvPr>
          <p:cNvSpPr>
            <a:spLocks noGrp="1"/>
          </p:cNvSpPr>
          <p:nvPr>
            <p:ph type="title"/>
          </p:nvPr>
        </p:nvSpPr>
        <p:spPr/>
        <p:txBody>
          <a:bodyPr/>
          <a:lstStyle/>
          <a:p>
            <a:r>
              <a:rPr lang="en-US" dirty="0"/>
              <a:t>Spring Cleaning</a:t>
            </a:r>
          </a:p>
        </p:txBody>
      </p:sp>
      <p:sp>
        <p:nvSpPr>
          <p:cNvPr id="3" name="Content Placeholder 2">
            <a:extLst>
              <a:ext uri="{FF2B5EF4-FFF2-40B4-BE49-F238E27FC236}">
                <a16:creationId xmlns:a16="http://schemas.microsoft.com/office/drawing/2014/main" id="{457E282B-0A2C-4174-9797-31F40884B47B}"/>
              </a:ext>
            </a:extLst>
          </p:cNvPr>
          <p:cNvSpPr>
            <a:spLocks noGrp="1"/>
          </p:cNvSpPr>
          <p:nvPr>
            <p:ph idx="1"/>
          </p:nvPr>
        </p:nvSpPr>
        <p:spPr/>
        <p:txBody>
          <a:bodyPr/>
          <a:lstStyle/>
          <a:p>
            <a:r>
              <a:rPr lang="en-US" dirty="0"/>
              <a:t>Election Materials</a:t>
            </a:r>
          </a:p>
          <a:p>
            <a:pPr lvl="1"/>
            <a:r>
              <a:rPr lang="en-US" dirty="0"/>
              <a:t>Subject to 22-month retention schedule</a:t>
            </a:r>
          </a:p>
          <a:p>
            <a:pPr lvl="1"/>
            <a:r>
              <a:rPr lang="en-US" dirty="0"/>
              <a:t>Election records from November 2022 or earlier can be destroyed</a:t>
            </a:r>
          </a:p>
          <a:p>
            <a:pPr lvl="2"/>
            <a:r>
              <a:rPr lang="en-US" dirty="0"/>
              <a:t>May 2023 election materials may be destroyed on or after March 2, 2025</a:t>
            </a:r>
          </a:p>
          <a:p>
            <a:pPr lvl="2"/>
            <a:r>
              <a:rPr lang="en-US" dirty="0"/>
              <a:t>November 2023 election materials may be destroyed on or after September 7, 2025</a:t>
            </a:r>
          </a:p>
        </p:txBody>
      </p:sp>
      <p:sp>
        <p:nvSpPr>
          <p:cNvPr id="4" name="TextBox 3">
            <a:extLst>
              <a:ext uri="{FF2B5EF4-FFF2-40B4-BE49-F238E27FC236}">
                <a16:creationId xmlns:a16="http://schemas.microsoft.com/office/drawing/2014/main" id="{1BD50D64-BA65-48FB-9C98-77675C9D7B4A}"/>
              </a:ext>
            </a:extLst>
          </p:cNvPr>
          <p:cNvSpPr txBox="1"/>
          <p:nvPr/>
        </p:nvSpPr>
        <p:spPr>
          <a:xfrm>
            <a:off x="7533314" y="6375633"/>
            <a:ext cx="982036" cy="246221"/>
          </a:xfrm>
          <a:prstGeom prst="rect">
            <a:avLst/>
          </a:prstGeom>
          <a:noFill/>
        </p:spPr>
        <p:txBody>
          <a:bodyPr wrap="square" rtlCol="0">
            <a:spAutoFit/>
          </a:bodyPr>
          <a:lstStyle/>
          <a:p>
            <a:r>
              <a:rPr lang="en-US" sz="1000" dirty="0"/>
              <a:t>IC 3-10-1-31.1</a:t>
            </a:r>
          </a:p>
        </p:txBody>
      </p:sp>
    </p:spTree>
    <p:extLst>
      <p:ext uri="{BB962C8B-B14F-4D97-AF65-F5344CB8AC3E}">
        <p14:creationId xmlns:p14="http://schemas.microsoft.com/office/powerpoint/2010/main" val="1656632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7D680-1C9F-4620-B74D-96A6AEC0C811}"/>
              </a:ext>
            </a:extLst>
          </p:cNvPr>
          <p:cNvSpPr>
            <a:spLocks noGrp="1"/>
          </p:cNvSpPr>
          <p:nvPr>
            <p:ph type="title"/>
          </p:nvPr>
        </p:nvSpPr>
        <p:spPr/>
        <p:txBody>
          <a:bodyPr/>
          <a:lstStyle/>
          <a:p>
            <a:r>
              <a:rPr lang="en-US" dirty="0"/>
              <a:t>Spring Cleaning</a:t>
            </a:r>
          </a:p>
        </p:txBody>
      </p:sp>
      <p:sp>
        <p:nvSpPr>
          <p:cNvPr id="3" name="Content Placeholder 2">
            <a:extLst>
              <a:ext uri="{FF2B5EF4-FFF2-40B4-BE49-F238E27FC236}">
                <a16:creationId xmlns:a16="http://schemas.microsoft.com/office/drawing/2014/main" id="{E520384A-FEED-401B-AC72-840CD04FCDFD}"/>
              </a:ext>
            </a:extLst>
          </p:cNvPr>
          <p:cNvSpPr>
            <a:spLocks noGrp="1"/>
          </p:cNvSpPr>
          <p:nvPr>
            <p:ph idx="1"/>
          </p:nvPr>
        </p:nvSpPr>
        <p:spPr/>
        <p:txBody>
          <a:bodyPr>
            <a:normAutofit lnSpcReduction="10000"/>
          </a:bodyPr>
          <a:lstStyle/>
          <a:p>
            <a:r>
              <a:rPr lang="en-US" dirty="0"/>
              <a:t>Voter Registration</a:t>
            </a:r>
          </a:p>
          <a:p>
            <a:pPr lvl="1"/>
            <a:r>
              <a:rPr lang="en-US" dirty="0"/>
              <a:t>Paper registrations for voters moved into CANCELLED status may be destroyed NO EARLIER than two years after the next general election following cancellation</a:t>
            </a:r>
          </a:p>
          <a:p>
            <a:pPr lvl="2"/>
            <a:r>
              <a:rPr lang="en-US" dirty="0"/>
              <a:t>Example 1: Registration cancelled on Dec. 1, 2020. County VR official can destroy paper record on or after Nov. 8, 2024, which is two years after the general election following the voter’s cancellation</a:t>
            </a:r>
          </a:p>
          <a:p>
            <a:pPr lvl="2"/>
            <a:r>
              <a:rPr lang="en-US" dirty="0"/>
              <a:t>Example 2: Registration cancelled on Sept. 1, 2020. County VR official can destroy paper record on or after Nov. 3, 2022, which is two years after the general election following the voter’s cancellation</a:t>
            </a:r>
          </a:p>
          <a:p>
            <a:pPr lvl="1"/>
            <a:r>
              <a:rPr lang="en-US" dirty="0"/>
              <a:t>SVRS database maintains voter’s electronic record in perpetuity</a:t>
            </a:r>
          </a:p>
          <a:p>
            <a:pPr lvl="2"/>
            <a:r>
              <a:rPr lang="en-US" dirty="0"/>
              <a:t>Paper registrations are to be scanned &amp; added to SVRS documents</a:t>
            </a:r>
          </a:p>
        </p:txBody>
      </p:sp>
      <p:sp>
        <p:nvSpPr>
          <p:cNvPr id="4" name="TextBox 3">
            <a:extLst>
              <a:ext uri="{FF2B5EF4-FFF2-40B4-BE49-F238E27FC236}">
                <a16:creationId xmlns:a16="http://schemas.microsoft.com/office/drawing/2014/main" id="{50B3941C-5F4D-426F-A0F1-A4EED85A6FCA}"/>
              </a:ext>
            </a:extLst>
          </p:cNvPr>
          <p:cNvSpPr txBox="1"/>
          <p:nvPr/>
        </p:nvSpPr>
        <p:spPr>
          <a:xfrm>
            <a:off x="7533314" y="6375633"/>
            <a:ext cx="982036" cy="246221"/>
          </a:xfrm>
          <a:prstGeom prst="rect">
            <a:avLst/>
          </a:prstGeom>
          <a:noFill/>
        </p:spPr>
        <p:txBody>
          <a:bodyPr wrap="square" rtlCol="0">
            <a:spAutoFit/>
          </a:bodyPr>
          <a:lstStyle/>
          <a:p>
            <a:r>
              <a:rPr lang="en-US" sz="1000" dirty="0"/>
              <a:t>IC 3-10-1-31.1</a:t>
            </a:r>
          </a:p>
        </p:txBody>
      </p:sp>
    </p:spTree>
    <p:extLst>
      <p:ext uri="{BB962C8B-B14F-4D97-AF65-F5344CB8AC3E}">
        <p14:creationId xmlns:p14="http://schemas.microsoft.com/office/powerpoint/2010/main" val="626577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EA14E-9228-4C65-B2E4-E8A054F148ED}"/>
              </a:ext>
            </a:extLst>
          </p:cNvPr>
          <p:cNvSpPr>
            <a:spLocks noGrp="1"/>
          </p:cNvSpPr>
          <p:nvPr>
            <p:ph type="title"/>
          </p:nvPr>
        </p:nvSpPr>
        <p:spPr/>
        <p:txBody>
          <a:bodyPr/>
          <a:lstStyle/>
          <a:p>
            <a:r>
              <a:rPr lang="en-US" dirty="0"/>
              <a:t>Spring Cleaning</a:t>
            </a:r>
          </a:p>
        </p:txBody>
      </p:sp>
      <p:sp>
        <p:nvSpPr>
          <p:cNvPr id="3" name="Content Placeholder 2">
            <a:extLst>
              <a:ext uri="{FF2B5EF4-FFF2-40B4-BE49-F238E27FC236}">
                <a16:creationId xmlns:a16="http://schemas.microsoft.com/office/drawing/2014/main" id="{A047B9B8-42FD-4EF2-9487-FB7C0AF1B907}"/>
              </a:ext>
            </a:extLst>
          </p:cNvPr>
          <p:cNvSpPr>
            <a:spLocks noGrp="1"/>
          </p:cNvSpPr>
          <p:nvPr>
            <p:ph idx="1"/>
          </p:nvPr>
        </p:nvSpPr>
        <p:spPr/>
        <p:txBody>
          <a:bodyPr>
            <a:normAutofit fontScale="92500" lnSpcReduction="10000"/>
          </a:bodyPr>
          <a:lstStyle/>
          <a:p>
            <a:r>
              <a:rPr lang="en-US" dirty="0"/>
              <a:t> Campaign Finance</a:t>
            </a:r>
          </a:p>
          <a:p>
            <a:pPr lvl="1"/>
            <a:r>
              <a:rPr lang="en-US" dirty="0"/>
              <a:t>All Committee CFA-4 Reports (except Judge!)</a:t>
            </a:r>
          </a:p>
          <a:p>
            <a:pPr lvl="2"/>
            <a:r>
              <a:rPr lang="en-US" dirty="0"/>
              <a:t>Records must be kept for FOUR years following Dec. 1 after the election</a:t>
            </a:r>
          </a:p>
          <a:p>
            <a:pPr lvl="3"/>
            <a:r>
              <a:rPr lang="en-US" dirty="0"/>
              <a:t>Example: 2024 Pre-Election Report filed in Oct. 2024</a:t>
            </a:r>
          </a:p>
          <a:p>
            <a:pPr lvl="3"/>
            <a:r>
              <a:rPr lang="en-US" dirty="0"/>
              <a:t>Eligible for destruction on or after Dec. 1, 2028</a:t>
            </a:r>
          </a:p>
          <a:p>
            <a:pPr lvl="1"/>
            <a:r>
              <a:rPr lang="en-US" dirty="0"/>
              <a:t>Judicial Candidate Committees</a:t>
            </a:r>
          </a:p>
          <a:p>
            <a:pPr lvl="2"/>
            <a:r>
              <a:rPr lang="en-US" dirty="0"/>
              <a:t>Records must be kept for SIX years following Dec. 1 after the election</a:t>
            </a:r>
          </a:p>
          <a:p>
            <a:pPr lvl="3"/>
            <a:r>
              <a:rPr lang="en-US" dirty="0"/>
              <a:t>Example: 2024 Pre-Election Report filed in Oct. 2024</a:t>
            </a:r>
          </a:p>
          <a:p>
            <a:pPr lvl="3"/>
            <a:r>
              <a:rPr lang="en-US" dirty="0"/>
              <a:t>Eligible for destruction on or after Dec. 1, 2030</a:t>
            </a:r>
          </a:p>
          <a:p>
            <a:pPr lvl="1"/>
            <a:r>
              <a:rPr lang="en-US" dirty="0"/>
              <a:t>Campaign Finance Statement of Organization (CFA-1, CFA-2, CFA-3)</a:t>
            </a:r>
          </a:p>
          <a:p>
            <a:pPr lvl="2"/>
            <a:r>
              <a:rPr lang="en-US" dirty="0"/>
              <a:t>Follow same rules as above, though recommended to keep current statement of organization on file until its next amended or closed</a:t>
            </a:r>
          </a:p>
          <a:p>
            <a:pPr lvl="1"/>
            <a:endParaRPr lang="en-US" dirty="0"/>
          </a:p>
        </p:txBody>
      </p:sp>
      <p:sp>
        <p:nvSpPr>
          <p:cNvPr id="4" name="TextBox 3">
            <a:extLst>
              <a:ext uri="{FF2B5EF4-FFF2-40B4-BE49-F238E27FC236}">
                <a16:creationId xmlns:a16="http://schemas.microsoft.com/office/drawing/2014/main" id="{77F7BFEB-C05F-450F-9686-E094F42AE9A1}"/>
              </a:ext>
            </a:extLst>
          </p:cNvPr>
          <p:cNvSpPr txBox="1"/>
          <p:nvPr/>
        </p:nvSpPr>
        <p:spPr>
          <a:xfrm>
            <a:off x="7533314" y="6375633"/>
            <a:ext cx="982036" cy="246221"/>
          </a:xfrm>
          <a:prstGeom prst="rect">
            <a:avLst/>
          </a:prstGeom>
          <a:noFill/>
        </p:spPr>
        <p:txBody>
          <a:bodyPr wrap="square" rtlCol="0">
            <a:spAutoFit/>
          </a:bodyPr>
          <a:lstStyle/>
          <a:p>
            <a:r>
              <a:rPr lang="en-US" sz="1000" dirty="0"/>
              <a:t>IC 3-9-4-6</a:t>
            </a:r>
          </a:p>
        </p:txBody>
      </p:sp>
    </p:spTree>
    <p:extLst>
      <p:ext uri="{BB962C8B-B14F-4D97-AF65-F5344CB8AC3E}">
        <p14:creationId xmlns:p14="http://schemas.microsoft.com/office/powerpoint/2010/main" val="2209547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EA14E-9228-4C65-B2E4-E8A054F148E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A047B9B8-42FD-4EF2-9487-FB7C0AF1B907}"/>
              </a:ext>
            </a:extLst>
          </p:cNvPr>
          <p:cNvSpPr>
            <a:spLocks noGrp="1"/>
          </p:cNvSpPr>
          <p:nvPr>
            <p:ph idx="1"/>
          </p:nvPr>
        </p:nvSpPr>
        <p:spPr/>
        <p:txBody>
          <a:bodyPr>
            <a:normAutofit fontScale="92500" lnSpcReduction="10000"/>
          </a:bodyPr>
          <a:lstStyle/>
          <a:p>
            <a:pPr lvl="1"/>
            <a:r>
              <a:rPr lang="en-US" dirty="0"/>
              <a:t>State Archives </a:t>
            </a:r>
          </a:p>
          <a:p>
            <a:pPr lvl="2"/>
            <a:r>
              <a:rPr lang="en-US" dirty="0">
                <a:hlinkClick r:id="rId2"/>
              </a:rPr>
              <a:t>https://www.in.gov/iara/</a:t>
            </a:r>
            <a:endParaRPr lang="en-US" dirty="0"/>
          </a:p>
          <a:p>
            <a:pPr lvl="1"/>
            <a:r>
              <a:rPr lang="en-US" dirty="0"/>
              <a:t>State Records Retention Schedule</a:t>
            </a:r>
          </a:p>
          <a:p>
            <a:pPr lvl="2"/>
            <a:r>
              <a:rPr lang="en-US" dirty="0">
                <a:hlinkClick r:id="rId3"/>
              </a:rPr>
              <a:t>https://www.in.gov/iara/3266.htm</a:t>
            </a:r>
            <a:endParaRPr lang="en-US" dirty="0"/>
          </a:p>
          <a:p>
            <a:pPr lvl="1"/>
            <a:r>
              <a:rPr lang="en-US" dirty="0"/>
              <a:t>Indiana Voter Registration Guidebook (PURPLE)</a:t>
            </a:r>
          </a:p>
          <a:p>
            <a:pPr lvl="2"/>
            <a:r>
              <a:rPr lang="en-US" dirty="0"/>
              <a:t>IN.gov/</a:t>
            </a:r>
            <a:r>
              <a:rPr lang="en-US" dirty="0" err="1"/>
              <a:t>sos</a:t>
            </a:r>
            <a:r>
              <a:rPr lang="en-US" dirty="0"/>
              <a:t>/elections</a:t>
            </a:r>
          </a:p>
          <a:p>
            <a:pPr lvl="1"/>
            <a:r>
              <a:rPr lang="en-US" dirty="0"/>
              <a:t>Indiana Election Administrator’s Manual (BLUE)</a:t>
            </a:r>
          </a:p>
          <a:p>
            <a:pPr lvl="2"/>
            <a:r>
              <a:rPr lang="en-US" dirty="0"/>
              <a:t>IN.gov/</a:t>
            </a:r>
            <a:r>
              <a:rPr lang="en-US" dirty="0" err="1"/>
              <a:t>sos</a:t>
            </a:r>
            <a:r>
              <a:rPr lang="en-US" dirty="0"/>
              <a:t>/elections</a:t>
            </a:r>
          </a:p>
          <a:p>
            <a:pPr lvl="1"/>
            <a:r>
              <a:rPr lang="en-US" dirty="0"/>
              <a:t>Federal Voting Assistance Program (FVAP)</a:t>
            </a:r>
          </a:p>
          <a:p>
            <a:pPr lvl="2"/>
            <a:r>
              <a:rPr lang="en-US" dirty="0"/>
              <a:t>Military &amp; Overseas Voters Resource</a:t>
            </a:r>
          </a:p>
          <a:p>
            <a:pPr lvl="2"/>
            <a:r>
              <a:rPr lang="en-US" dirty="0"/>
              <a:t>FVAP.gov</a:t>
            </a:r>
          </a:p>
          <a:p>
            <a:pPr lvl="1"/>
            <a:r>
              <a:rPr lang="en-US" dirty="0"/>
              <a:t>US Election Assistance Commission</a:t>
            </a:r>
          </a:p>
          <a:p>
            <a:pPr lvl="2"/>
            <a:r>
              <a:rPr lang="en-US" dirty="0"/>
              <a:t>Federal Voter Registration Form &amp; Instruction Packet</a:t>
            </a:r>
          </a:p>
          <a:p>
            <a:pPr lvl="2"/>
            <a:r>
              <a:rPr lang="en-US" dirty="0"/>
              <a:t>www.eac.gov</a:t>
            </a:r>
          </a:p>
          <a:p>
            <a:pPr lvl="1"/>
            <a:endParaRPr lang="en-US" dirty="0"/>
          </a:p>
          <a:p>
            <a:pPr lvl="3"/>
            <a:endParaRPr lang="en-US" dirty="0"/>
          </a:p>
        </p:txBody>
      </p:sp>
    </p:spTree>
    <p:extLst>
      <p:ext uri="{BB962C8B-B14F-4D97-AF65-F5344CB8AC3E}">
        <p14:creationId xmlns:p14="http://schemas.microsoft.com/office/powerpoint/2010/main" val="4182598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5C7B6-2C76-4A76-ACA1-562616429554}"/>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24444A44-05B4-4969-A650-1C2732276D34}"/>
              </a:ext>
            </a:extLst>
          </p:cNvPr>
          <p:cNvSpPr>
            <a:spLocks noGrp="1"/>
          </p:cNvSpPr>
          <p:nvPr>
            <p:ph idx="1"/>
          </p:nvPr>
        </p:nvSpPr>
        <p:spPr/>
        <p:txBody>
          <a:bodyPr/>
          <a:lstStyle/>
          <a:p>
            <a:r>
              <a:rPr lang="en-US" dirty="0"/>
              <a:t>State Voter Registration Forms</a:t>
            </a:r>
          </a:p>
          <a:p>
            <a:pPr lvl="1"/>
            <a:r>
              <a:rPr lang="en-US" dirty="0"/>
              <a:t>VRG 7 &amp; VRG 11</a:t>
            </a:r>
          </a:p>
          <a:p>
            <a:pPr lvl="2"/>
            <a:r>
              <a:rPr lang="en-US" dirty="0"/>
              <a:t>Same form, but one has address for IED (VRG-7) on the front &amp; the other allows county to customize return address on front (VRG-11)</a:t>
            </a:r>
          </a:p>
          <a:p>
            <a:pPr lvl="1"/>
            <a:r>
              <a:rPr lang="en-US" dirty="0"/>
              <a:t>Federal Voter Registration Form</a:t>
            </a:r>
          </a:p>
          <a:p>
            <a:pPr lvl="2"/>
            <a:r>
              <a:rPr lang="en-US" dirty="0"/>
              <a:t>Standardized registration form for all US states &amp; territories</a:t>
            </a:r>
          </a:p>
          <a:p>
            <a:pPr lvl="3"/>
            <a:r>
              <a:rPr lang="en-US" dirty="0"/>
              <a:t>Not all questions on federal form need to be answered</a:t>
            </a:r>
          </a:p>
          <a:p>
            <a:pPr lvl="4"/>
            <a:r>
              <a:rPr lang="en-US" dirty="0"/>
              <a:t>For example, Indiana does not have party affiliation when registering to vote so no need to include on federal VR form when filing in Indiana</a:t>
            </a:r>
          </a:p>
          <a:p>
            <a:pPr lvl="3"/>
            <a:r>
              <a:rPr lang="en-US" dirty="0"/>
              <a:t>State specific instructions in the packet found at eac.gov</a:t>
            </a:r>
          </a:p>
        </p:txBody>
      </p:sp>
    </p:spTree>
    <p:extLst>
      <p:ext uri="{BB962C8B-B14F-4D97-AF65-F5344CB8AC3E}">
        <p14:creationId xmlns:p14="http://schemas.microsoft.com/office/powerpoint/2010/main" val="3974879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0F21C-EC1A-43B5-B4A1-69C3F4DC476D}"/>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2CABE82F-5062-4331-9E93-25B16D217E18}"/>
              </a:ext>
            </a:extLst>
          </p:cNvPr>
          <p:cNvSpPr>
            <a:spLocks noGrp="1"/>
          </p:cNvSpPr>
          <p:nvPr>
            <p:ph idx="1"/>
          </p:nvPr>
        </p:nvSpPr>
        <p:spPr/>
        <p:txBody>
          <a:bodyPr>
            <a:normAutofit lnSpcReduction="10000"/>
          </a:bodyPr>
          <a:lstStyle/>
          <a:p>
            <a:r>
              <a:rPr lang="en-US" dirty="0"/>
              <a:t>Required elements on form</a:t>
            </a:r>
          </a:p>
          <a:p>
            <a:pPr lvl="1"/>
            <a:r>
              <a:rPr lang="en-US" dirty="0"/>
              <a:t>Age/Citizenship questions</a:t>
            </a:r>
          </a:p>
          <a:p>
            <a:pPr lvl="2"/>
            <a:r>
              <a:rPr lang="en-US" dirty="0"/>
              <a:t>Must both be marked “yes”</a:t>
            </a:r>
          </a:p>
          <a:p>
            <a:pPr lvl="2"/>
            <a:r>
              <a:rPr lang="en-US" dirty="0"/>
              <a:t>If one or both marked “no,” must reject registration application</a:t>
            </a:r>
          </a:p>
          <a:p>
            <a:pPr lvl="2"/>
            <a:r>
              <a:rPr lang="en-US" dirty="0"/>
              <a:t>If one or both NOT marked, must mark as “incomplete”</a:t>
            </a:r>
          </a:p>
          <a:p>
            <a:pPr lvl="3"/>
            <a:r>
              <a:rPr lang="en-US" dirty="0"/>
              <a:t>Voter can submit a new registration application with marked responses</a:t>
            </a:r>
          </a:p>
          <a:p>
            <a:pPr lvl="3"/>
            <a:r>
              <a:rPr lang="en-US" dirty="0"/>
              <a:t>May not return registration back to voter; once filed with county VR office, must remain with county VR office</a:t>
            </a:r>
          </a:p>
          <a:p>
            <a:pPr lvl="3"/>
            <a:r>
              <a:rPr lang="en-US" dirty="0"/>
              <a:t>May not fill out for voter; voter must personally mark</a:t>
            </a:r>
          </a:p>
          <a:p>
            <a:pPr lvl="1"/>
            <a:r>
              <a:rPr lang="en-US" dirty="0"/>
              <a:t>Signature</a:t>
            </a:r>
          </a:p>
          <a:p>
            <a:pPr lvl="2"/>
            <a:r>
              <a:rPr lang="en-US" dirty="0"/>
              <a:t>Must include voter’s ORIGINAL signature</a:t>
            </a:r>
          </a:p>
          <a:p>
            <a:pPr lvl="3"/>
            <a:r>
              <a:rPr lang="en-US" dirty="0"/>
              <a:t>Paper forms may NOT be emailed or faxed</a:t>
            </a:r>
          </a:p>
          <a:p>
            <a:pPr lvl="3"/>
            <a:r>
              <a:rPr lang="en-US" dirty="0"/>
              <a:t>Exception is Federal Post Card Application (FPCA) &amp; ABS-VPD</a:t>
            </a:r>
          </a:p>
          <a:p>
            <a:pPr lvl="2"/>
            <a:r>
              <a:rPr lang="en-US" dirty="0"/>
              <a:t>Missing signature? Mark as “incomplete”</a:t>
            </a:r>
          </a:p>
          <a:p>
            <a:pPr lvl="2"/>
            <a:endParaRPr lang="en-US" dirty="0"/>
          </a:p>
        </p:txBody>
      </p:sp>
      <p:sp>
        <p:nvSpPr>
          <p:cNvPr id="4" name="TextBox 3">
            <a:extLst>
              <a:ext uri="{FF2B5EF4-FFF2-40B4-BE49-F238E27FC236}">
                <a16:creationId xmlns:a16="http://schemas.microsoft.com/office/drawing/2014/main" id="{30B444DF-B26A-4FEF-9DCF-BB894BB7BE19}"/>
              </a:ext>
            </a:extLst>
          </p:cNvPr>
          <p:cNvSpPr txBox="1"/>
          <p:nvPr/>
        </p:nvSpPr>
        <p:spPr>
          <a:xfrm>
            <a:off x="6191075" y="6375633"/>
            <a:ext cx="2324275" cy="246221"/>
          </a:xfrm>
          <a:prstGeom prst="rect">
            <a:avLst/>
          </a:prstGeom>
          <a:noFill/>
        </p:spPr>
        <p:txBody>
          <a:bodyPr wrap="square" rtlCol="0">
            <a:spAutoFit/>
          </a:bodyPr>
          <a:lstStyle/>
          <a:p>
            <a:r>
              <a:rPr lang="en-US" sz="1000" dirty="0"/>
              <a:t>IC 3-7-22-5 | IC 3-7-32-1 | IC 3-7-34</a:t>
            </a:r>
          </a:p>
        </p:txBody>
      </p:sp>
    </p:spTree>
    <p:extLst>
      <p:ext uri="{BB962C8B-B14F-4D97-AF65-F5344CB8AC3E}">
        <p14:creationId xmlns:p14="http://schemas.microsoft.com/office/powerpoint/2010/main" val="377717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699F5-4DBE-4ABD-9D1E-C4841BD448D6}"/>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B49ABC41-2A86-424F-A6BC-2E5911BC1313}"/>
              </a:ext>
            </a:extLst>
          </p:cNvPr>
          <p:cNvSpPr>
            <a:spLocks noGrp="1"/>
          </p:cNvSpPr>
          <p:nvPr>
            <p:ph idx="1"/>
          </p:nvPr>
        </p:nvSpPr>
        <p:spPr/>
        <p:txBody>
          <a:bodyPr/>
          <a:lstStyle/>
          <a:p>
            <a:r>
              <a:rPr lang="en-US" dirty="0"/>
              <a:t>Required elements</a:t>
            </a:r>
          </a:p>
          <a:p>
            <a:pPr lvl="1"/>
            <a:r>
              <a:rPr lang="en-US" dirty="0"/>
              <a:t>MUST include one of the following ID numbers:</a:t>
            </a:r>
          </a:p>
          <a:p>
            <a:pPr lvl="2"/>
            <a:r>
              <a:rPr lang="en-US" dirty="0"/>
              <a:t>IN Driver’s License Number or Indiana ID, OR</a:t>
            </a:r>
          </a:p>
          <a:p>
            <a:pPr lvl="2"/>
            <a:r>
              <a:rPr lang="en-US" dirty="0"/>
              <a:t>Last 4 digits of Social Security Number, OR</a:t>
            </a:r>
          </a:p>
          <a:p>
            <a:pPr lvl="2"/>
            <a:r>
              <a:rPr lang="en-US" dirty="0"/>
              <a:t>If voter does not have either, mark “NONE” a voter ID number is generated by SVRS</a:t>
            </a:r>
          </a:p>
          <a:p>
            <a:pPr lvl="3"/>
            <a:r>
              <a:rPr lang="en-US" dirty="0"/>
              <a:t>Voter must be prompted for DLN/SSN numbers by poll workers, but the voter is not required to provide the information</a:t>
            </a:r>
          </a:p>
          <a:p>
            <a:pPr lvl="4"/>
            <a:r>
              <a:rPr lang="en-US" dirty="0"/>
              <a:t>Remember, voter swears and affirms under penalties of perjury the individual is a US citizen who will be at least 18-years old by November election</a:t>
            </a:r>
          </a:p>
        </p:txBody>
      </p:sp>
      <p:sp>
        <p:nvSpPr>
          <p:cNvPr id="4" name="TextBox 3">
            <a:extLst>
              <a:ext uri="{FF2B5EF4-FFF2-40B4-BE49-F238E27FC236}">
                <a16:creationId xmlns:a16="http://schemas.microsoft.com/office/drawing/2014/main" id="{EDB973BE-22EC-4334-A032-330324D4D093}"/>
              </a:ext>
            </a:extLst>
          </p:cNvPr>
          <p:cNvSpPr txBox="1"/>
          <p:nvPr/>
        </p:nvSpPr>
        <p:spPr>
          <a:xfrm>
            <a:off x="6795083" y="6375633"/>
            <a:ext cx="1720267" cy="246221"/>
          </a:xfrm>
          <a:prstGeom prst="rect">
            <a:avLst/>
          </a:prstGeom>
          <a:noFill/>
        </p:spPr>
        <p:txBody>
          <a:bodyPr wrap="square" rtlCol="0">
            <a:spAutoFit/>
          </a:bodyPr>
          <a:lstStyle/>
          <a:p>
            <a:r>
              <a:rPr lang="en-US" sz="1000" dirty="0"/>
              <a:t>IC 3-7-13-13 | IC 3-11-8-25.1</a:t>
            </a:r>
          </a:p>
        </p:txBody>
      </p:sp>
    </p:spTree>
    <p:extLst>
      <p:ext uri="{BB962C8B-B14F-4D97-AF65-F5344CB8AC3E}">
        <p14:creationId xmlns:p14="http://schemas.microsoft.com/office/powerpoint/2010/main" val="1313946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36AF5-93DE-4AC9-A094-FDCDB750135E}"/>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FE453B7C-7A4B-4776-9C81-7816A247304D}"/>
              </a:ext>
            </a:extLst>
          </p:cNvPr>
          <p:cNvSpPr>
            <a:spLocks noGrp="1"/>
          </p:cNvSpPr>
          <p:nvPr>
            <p:ph idx="1"/>
          </p:nvPr>
        </p:nvSpPr>
        <p:spPr/>
        <p:txBody>
          <a:bodyPr>
            <a:normAutofit lnSpcReduction="10000"/>
          </a:bodyPr>
          <a:lstStyle/>
          <a:p>
            <a:r>
              <a:rPr lang="en-US" dirty="0"/>
              <a:t>Required Elements</a:t>
            </a:r>
          </a:p>
          <a:p>
            <a:pPr lvl="1"/>
            <a:r>
              <a:rPr lang="en-US" dirty="0"/>
              <a:t>Residence Address</a:t>
            </a:r>
          </a:p>
          <a:p>
            <a:pPr lvl="2"/>
            <a:r>
              <a:rPr lang="en-US" dirty="0"/>
              <a:t>Must be where voter currently resides (See IC 3-5-5 for details)</a:t>
            </a:r>
          </a:p>
          <a:p>
            <a:pPr lvl="3"/>
            <a:r>
              <a:rPr lang="en-US" dirty="0"/>
              <a:t>CANNOT be a PO Box</a:t>
            </a:r>
          </a:p>
          <a:p>
            <a:pPr lvl="3"/>
            <a:r>
              <a:rPr lang="en-US" dirty="0"/>
              <a:t>CANNOT be a business address, unless the person also resides there</a:t>
            </a:r>
          </a:p>
          <a:p>
            <a:pPr lvl="4"/>
            <a:r>
              <a:rPr lang="en-US" dirty="0"/>
              <a:t>SVRS includes a feature to identify the type of address (residential, commercial, PO Box)</a:t>
            </a:r>
          </a:p>
          <a:p>
            <a:pPr lvl="4"/>
            <a:r>
              <a:rPr lang="en-US" dirty="0"/>
              <a:t>Cannot be used on its face to reject a registration, but SHOULD be used for VR official to investigate to inform decision-making</a:t>
            </a:r>
          </a:p>
          <a:p>
            <a:pPr lvl="1"/>
            <a:r>
              <a:rPr lang="en-US" dirty="0"/>
              <a:t>Mailing Address</a:t>
            </a:r>
          </a:p>
          <a:p>
            <a:pPr lvl="2"/>
            <a:r>
              <a:rPr lang="en-US" dirty="0"/>
              <a:t>Can be an address anywhere in the world</a:t>
            </a:r>
          </a:p>
          <a:p>
            <a:pPr lvl="2"/>
            <a:r>
              <a:rPr lang="en-US" dirty="0"/>
              <a:t>Can be a PO Box</a:t>
            </a:r>
          </a:p>
          <a:p>
            <a:pPr lvl="2"/>
            <a:r>
              <a:rPr lang="en-US" dirty="0"/>
              <a:t>Can be a business address</a:t>
            </a:r>
          </a:p>
        </p:txBody>
      </p:sp>
      <p:sp>
        <p:nvSpPr>
          <p:cNvPr id="4" name="TextBox 3">
            <a:extLst>
              <a:ext uri="{FF2B5EF4-FFF2-40B4-BE49-F238E27FC236}">
                <a16:creationId xmlns:a16="http://schemas.microsoft.com/office/drawing/2014/main" id="{35FE6A6F-7F76-4AAD-9426-5A30CA5CACC9}"/>
              </a:ext>
            </a:extLst>
          </p:cNvPr>
          <p:cNvSpPr txBox="1"/>
          <p:nvPr/>
        </p:nvSpPr>
        <p:spPr>
          <a:xfrm>
            <a:off x="7533314" y="6375633"/>
            <a:ext cx="982036" cy="246221"/>
          </a:xfrm>
          <a:prstGeom prst="rect">
            <a:avLst/>
          </a:prstGeom>
          <a:noFill/>
        </p:spPr>
        <p:txBody>
          <a:bodyPr wrap="square" rtlCol="0">
            <a:spAutoFit/>
          </a:bodyPr>
          <a:lstStyle/>
          <a:p>
            <a:r>
              <a:rPr lang="en-US" sz="1000" dirty="0"/>
              <a:t>IC 3-7-31-5</a:t>
            </a:r>
          </a:p>
        </p:txBody>
      </p:sp>
    </p:spTree>
    <p:extLst>
      <p:ext uri="{BB962C8B-B14F-4D97-AF65-F5344CB8AC3E}">
        <p14:creationId xmlns:p14="http://schemas.microsoft.com/office/powerpoint/2010/main" val="38499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24EAB-F61A-488C-A8BA-3E2E616F0FCD}"/>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B6B6FDD7-0999-469C-B29C-77ADEB3FB6D8}"/>
              </a:ext>
            </a:extLst>
          </p:cNvPr>
          <p:cNvSpPr>
            <a:spLocks noGrp="1"/>
          </p:cNvSpPr>
          <p:nvPr>
            <p:ph idx="1"/>
          </p:nvPr>
        </p:nvSpPr>
        <p:spPr/>
        <p:txBody>
          <a:bodyPr>
            <a:normAutofit fontScale="92500" lnSpcReduction="10000"/>
          </a:bodyPr>
          <a:lstStyle/>
          <a:p>
            <a:r>
              <a:rPr lang="en-US" dirty="0"/>
              <a:t>Required Elements</a:t>
            </a:r>
          </a:p>
          <a:p>
            <a:pPr lvl="1"/>
            <a:r>
              <a:rPr lang="en-US" dirty="0"/>
              <a:t>Date of Birth</a:t>
            </a:r>
          </a:p>
          <a:p>
            <a:pPr lvl="2"/>
            <a:r>
              <a:rPr lang="en-US" dirty="0"/>
              <a:t>Must be 18 on or before date of NOVEMBER election</a:t>
            </a:r>
          </a:p>
          <a:p>
            <a:pPr lvl="3"/>
            <a:r>
              <a:rPr lang="en-US" dirty="0"/>
              <a:t>Yes, a 17-year-old can vote in a May primary election if registered by primary election registration deadline</a:t>
            </a:r>
          </a:p>
          <a:p>
            <a:pPr lvl="4"/>
            <a:r>
              <a:rPr lang="en-US" dirty="0"/>
              <a:t>In 2025, it’s possible that a 16-year-old can register to vote as long as they turn 18 by November 3, 2026</a:t>
            </a:r>
          </a:p>
          <a:p>
            <a:pPr lvl="2"/>
            <a:r>
              <a:rPr lang="en-US" dirty="0"/>
              <a:t>In 2025, if a special election, must be 18 on or before date of SPECIAL election to register to vote</a:t>
            </a:r>
          </a:p>
          <a:p>
            <a:pPr lvl="3"/>
            <a:r>
              <a:rPr lang="en-US" dirty="0"/>
              <a:t>If an underage voter is already registered to vote, the poll list should include a disclaimer that the voter is under 18 and therefore, ineligible to vote</a:t>
            </a:r>
          </a:p>
          <a:p>
            <a:r>
              <a:rPr lang="en-US" dirty="0"/>
              <a:t>Optional Elements</a:t>
            </a:r>
          </a:p>
          <a:p>
            <a:pPr lvl="1"/>
            <a:r>
              <a:rPr lang="en-US" dirty="0"/>
              <a:t>Email Address</a:t>
            </a:r>
          </a:p>
          <a:p>
            <a:pPr lvl="1"/>
            <a:r>
              <a:rPr lang="en-US" dirty="0"/>
              <a:t>Phone Number</a:t>
            </a:r>
          </a:p>
        </p:txBody>
      </p:sp>
      <p:sp>
        <p:nvSpPr>
          <p:cNvPr id="4" name="TextBox 3">
            <a:extLst>
              <a:ext uri="{FF2B5EF4-FFF2-40B4-BE49-F238E27FC236}">
                <a16:creationId xmlns:a16="http://schemas.microsoft.com/office/drawing/2014/main" id="{6AAEF371-5826-4F28-95BF-0DEB625051A7}"/>
              </a:ext>
            </a:extLst>
          </p:cNvPr>
          <p:cNvSpPr txBox="1"/>
          <p:nvPr/>
        </p:nvSpPr>
        <p:spPr>
          <a:xfrm>
            <a:off x="6300133" y="6375633"/>
            <a:ext cx="2215218" cy="246221"/>
          </a:xfrm>
          <a:prstGeom prst="rect">
            <a:avLst/>
          </a:prstGeom>
          <a:noFill/>
        </p:spPr>
        <p:txBody>
          <a:bodyPr wrap="square" rtlCol="0">
            <a:spAutoFit/>
          </a:bodyPr>
          <a:lstStyle/>
          <a:p>
            <a:r>
              <a:rPr lang="en-US" sz="1000" dirty="0"/>
              <a:t>IC 3-7-13-1 | IC 3-7-13-2 | IC 3-7-13-3</a:t>
            </a:r>
          </a:p>
        </p:txBody>
      </p:sp>
    </p:spTree>
    <p:extLst>
      <p:ext uri="{BB962C8B-B14F-4D97-AF65-F5344CB8AC3E}">
        <p14:creationId xmlns:p14="http://schemas.microsoft.com/office/powerpoint/2010/main" val="2297947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122FC-0332-4BFF-9997-8D5B34DA51DA}"/>
              </a:ext>
            </a:extLst>
          </p:cNvPr>
          <p:cNvSpPr>
            <a:spLocks noGrp="1"/>
          </p:cNvSpPr>
          <p:nvPr>
            <p:ph type="title"/>
          </p:nvPr>
        </p:nvSpPr>
        <p:spPr/>
        <p:txBody>
          <a:bodyPr/>
          <a:lstStyle/>
          <a:p>
            <a:r>
              <a:rPr lang="en-US" dirty="0"/>
              <a:t>Voter Registration Basics	</a:t>
            </a:r>
          </a:p>
        </p:txBody>
      </p:sp>
      <p:sp>
        <p:nvSpPr>
          <p:cNvPr id="3" name="Content Placeholder 2">
            <a:extLst>
              <a:ext uri="{FF2B5EF4-FFF2-40B4-BE49-F238E27FC236}">
                <a16:creationId xmlns:a16="http://schemas.microsoft.com/office/drawing/2014/main" id="{89B0638C-7937-42E2-9E64-79B9E87ADE7B}"/>
              </a:ext>
            </a:extLst>
          </p:cNvPr>
          <p:cNvSpPr>
            <a:spLocks noGrp="1"/>
          </p:cNvSpPr>
          <p:nvPr>
            <p:ph idx="1"/>
          </p:nvPr>
        </p:nvSpPr>
        <p:spPr/>
        <p:txBody>
          <a:bodyPr>
            <a:normAutofit/>
          </a:bodyPr>
          <a:lstStyle/>
          <a:p>
            <a:r>
              <a:rPr lang="en-US" dirty="0"/>
              <a:t>Online Voter Registration</a:t>
            </a:r>
          </a:p>
          <a:p>
            <a:pPr lvl="1"/>
            <a:r>
              <a:rPr lang="en-US" dirty="0">
                <a:hlinkClick r:id="rId2"/>
              </a:rPr>
              <a:t>www.indianavoters.com</a:t>
            </a:r>
            <a:endParaRPr lang="en-US" dirty="0"/>
          </a:p>
          <a:p>
            <a:pPr lvl="1"/>
            <a:r>
              <a:rPr lang="en-US" dirty="0"/>
              <a:t>Requires an Indiana driver’s license or Indiana ID card to register</a:t>
            </a:r>
          </a:p>
          <a:p>
            <a:pPr lvl="2"/>
            <a:r>
              <a:rPr lang="en-US" dirty="0"/>
              <a:t>Pulls BMV signature over to voter record; cannot do the same with SSN or random voter ID number</a:t>
            </a:r>
          </a:p>
          <a:p>
            <a:r>
              <a:rPr lang="en-US" dirty="0"/>
              <a:t>Full-Service Agencies</a:t>
            </a:r>
          </a:p>
          <a:p>
            <a:pPr lvl="1"/>
            <a:r>
              <a:rPr lang="en-US" dirty="0"/>
              <a:t>BMV – voter asked if voter wishes to register when getting an ID or driver’s license (meaning a credential)</a:t>
            </a:r>
          </a:p>
          <a:p>
            <a:pPr lvl="2"/>
            <a:r>
              <a:rPr lang="en-US" dirty="0"/>
              <a:t>Forms available at BMV, but BMV does NOT collect VR forms to turn into county</a:t>
            </a:r>
          </a:p>
          <a:p>
            <a:pPr lvl="2"/>
            <a:r>
              <a:rPr lang="en-US" dirty="0"/>
              <a:t>Registration during credential transaction comes through your BMV hopper</a:t>
            </a:r>
          </a:p>
          <a:p>
            <a:pPr marL="457200" lvl="1" indent="0">
              <a:buNone/>
            </a:pPr>
            <a:endParaRPr lang="en-US" dirty="0"/>
          </a:p>
        </p:txBody>
      </p:sp>
      <p:sp>
        <p:nvSpPr>
          <p:cNvPr id="4" name="TextBox 3">
            <a:extLst>
              <a:ext uri="{FF2B5EF4-FFF2-40B4-BE49-F238E27FC236}">
                <a16:creationId xmlns:a16="http://schemas.microsoft.com/office/drawing/2014/main" id="{B0704250-5061-4DBE-875A-0B97FAFE686F}"/>
              </a:ext>
            </a:extLst>
          </p:cNvPr>
          <p:cNvSpPr txBox="1"/>
          <p:nvPr/>
        </p:nvSpPr>
        <p:spPr>
          <a:xfrm>
            <a:off x="6895750" y="6375633"/>
            <a:ext cx="1619600" cy="246221"/>
          </a:xfrm>
          <a:prstGeom prst="rect">
            <a:avLst/>
          </a:prstGeom>
          <a:noFill/>
        </p:spPr>
        <p:txBody>
          <a:bodyPr wrap="square" rtlCol="0">
            <a:spAutoFit/>
          </a:bodyPr>
          <a:lstStyle/>
          <a:p>
            <a:r>
              <a:rPr lang="en-US" sz="1000" dirty="0"/>
              <a:t>IC 3-7-26.7 | IC 3-7-14</a:t>
            </a:r>
          </a:p>
        </p:txBody>
      </p:sp>
    </p:spTree>
    <p:extLst>
      <p:ext uri="{BB962C8B-B14F-4D97-AF65-F5344CB8AC3E}">
        <p14:creationId xmlns:p14="http://schemas.microsoft.com/office/powerpoint/2010/main" val="2635091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57895-0F1E-C85D-2733-DEA84F606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E5C7E3-805D-E56F-80E2-57F2C8C8D335}"/>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123FEE2D-E79A-8134-E4EC-A2C00CB2A07E}"/>
              </a:ext>
            </a:extLst>
          </p:cNvPr>
          <p:cNvSpPr>
            <a:spLocks noGrp="1"/>
          </p:cNvSpPr>
          <p:nvPr>
            <p:ph idx="1"/>
          </p:nvPr>
        </p:nvSpPr>
        <p:spPr/>
        <p:txBody>
          <a:bodyPr>
            <a:normAutofit/>
          </a:bodyPr>
          <a:lstStyle/>
          <a:p>
            <a:r>
              <a:rPr lang="en-US" dirty="0"/>
              <a:t>Federal Post Card Application (FPCA)</a:t>
            </a:r>
          </a:p>
          <a:p>
            <a:pPr lvl="1"/>
            <a:r>
              <a:rPr lang="en-US" dirty="0"/>
              <a:t>Dual voter registration &amp; absentee application form created by US Department of Defense</a:t>
            </a:r>
          </a:p>
          <a:p>
            <a:pPr lvl="2"/>
            <a:r>
              <a:rPr lang="en-US" dirty="0"/>
              <a:t>ONLY used by military, their spouses &amp; dependents &amp; overseas voters</a:t>
            </a:r>
          </a:p>
          <a:p>
            <a:pPr lvl="1"/>
            <a:r>
              <a:rPr lang="en-US" dirty="0"/>
              <a:t>CAN be filed in 2025</a:t>
            </a:r>
          </a:p>
          <a:p>
            <a:pPr lvl="2"/>
            <a:r>
              <a:rPr lang="en-US" dirty="0"/>
              <a:t>Most likely just used for voter registration changes</a:t>
            </a:r>
          </a:p>
          <a:p>
            <a:pPr lvl="2"/>
            <a:r>
              <a:rPr lang="en-US" dirty="0"/>
              <a:t>Absentee only application from Jan 1 to Dec. 31, 2025</a:t>
            </a:r>
          </a:p>
          <a:p>
            <a:pPr lvl="3"/>
            <a:r>
              <a:rPr lang="en-US" dirty="0"/>
              <a:t>Unless you have a special election, no absentee ballot will be sent to voter this year</a:t>
            </a:r>
          </a:p>
          <a:p>
            <a:pPr lvl="3"/>
            <a:r>
              <a:rPr lang="en-US" dirty="0"/>
              <a:t>FPCA voter must re-apply on or after Jan 1, 2026 for absentee in 2026</a:t>
            </a:r>
          </a:p>
          <a:p>
            <a:pPr lvl="1"/>
            <a:endParaRPr lang="en-US" dirty="0"/>
          </a:p>
        </p:txBody>
      </p:sp>
      <p:sp>
        <p:nvSpPr>
          <p:cNvPr id="4" name="TextBox 3">
            <a:extLst>
              <a:ext uri="{FF2B5EF4-FFF2-40B4-BE49-F238E27FC236}">
                <a16:creationId xmlns:a16="http://schemas.microsoft.com/office/drawing/2014/main" id="{91B62F3A-AD79-058F-0214-6D2E41406718}"/>
              </a:ext>
            </a:extLst>
          </p:cNvPr>
          <p:cNvSpPr txBox="1"/>
          <p:nvPr/>
        </p:nvSpPr>
        <p:spPr>
          <a:xfrm>
            <a:off x="5276675" y="6375633"/>
            <a:ext cx="3238675" cy="246221"/>
          </a:xfrm>
          <a:prstGeom prst="rect">
            <a:avLst/>
          </a:prstGeom>
          <a:noFill/>
        </p:spPr>
        <p:txBody>
          <a:bodyPr wrap="square" rtlCol="0">
            <a:spAutoFit/>
          </a:bodyPr>
          <a:lstStyle/>
          <a:p>
            <a:r>
              <a:rPr lang="en-US" sz="1000" dirty="0"/>
              <a:t>IC 3-7-15 | IC 3-7-16 | IC 3-7-18 | IC 3-7-36 | IC 3-11-4-3</a:t>
            </a:r>
          </a:p>
        </p:txBody>
      </p:sp>
    </p:spTree>
    <p:extLst>
      <p:ext uri="{BB962C8B-B14F-4D97-AF65-F5344CB8AC3E}">
        <p14:creationId xmlns:p14="http://schemas.microsoft.com/office/powerpoint/2010/main" val="1486655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A9B2D-F8B0-4795-9304-1ABC0B875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802BE6-2BB5-1961-E559-B7679AF3410E}"/>
              </a:ext>
            </a:extLst>
          </p:cNvPr>
          <p:cNvSpPr>
            <a:spLocks noGrp="1"/>
          </p:cNvSpPr>
          <p:nvPr>
            <p:ph type="title"/>
          </p:nvPr>
        </p:nvSpPr>
        <p:spPr/>
        <p:txBody>
          <a:bodyPr/>
          <a:lstStyle/>
          <a:p>
            <a:r>
              <a:rPr lang="en-US" dirty="0"/>
              <a:t>Voter Registration Basics</a:t>
            </a:r>
          </a:p>
        </p:txBody>
      </p:sp>
      <p:sp>
        <p:nvSpPr>
          <p:cNvPr id="3" name="Content Placeholder 2">
            <a:extLst>
              <a:ext uri="{FF2B5EF4-FFF2-40B4-BE49-F238E27FC236}">
                <a16:creationId xmlns:a16="http://schemas.microsoft.com/office/drawing/2014/main" id="{CBAF691D-C700-6DD0-BAB6-5DB41FF50B0C}"/>
              </a:ext>
            </a:extLst>
          </p:cNvPr>
          <p:cNvSpPr>
            <a:spLocks noGrp="1"/>
          </p:cNvSpPr>
          <p:nvPr>
            <p:ph idx="1"/>
          </p:nvPr>
        </p:nvSpPr>
        <p:spPr/>
        <p:txBody>
          <a:bodyPr>
            <a:normAutofit/>
          </a:bodyPr>
          <a:lstStyle/>
          <a:p>
            <a:r>
              <a:rPr lang="en-US" dirty="0"/>
              <a:t>Voters with Print Disabilities (ABS-VPD)</a:t>
            </a:r>
          </a:p>
          <a:p>
            <a:pPr lvl="1"/>
            <a:r>
              <a:rPr lang="en-US" dirty="0"/>
              <a:t>Voter with no vision, low vision or lack of manual dexterity to complete a form</a:t>
            </a:r>
          </a:p>
          <a:p>
            <a:pPr lvl="2"/>
            <a:r>
              <a:rPr lang="en-US" dirty="0"/>
              <a:t>NOT for folks without access to a printer</a:t>
            </a:r>
          </a:p>
          <a:p>
            <a:pPr lvl="1"/>
            <a:r>
              <a:rPr lang="en-US" dirty="0"/>
              <a:t>Dual voter registration &amp; absentee form</a:t>
            </a:r>
          </a:p>
          <a:p>
            <a:pPr lvl="2"/>
            <a:r>
              <a:rPr lang="en-US" dirty="0"/>
              <a:t>In 2025, likely just used for voter registration purposes</a:t>
            </a:r>
          </a:p>
          <a:p>
            <a:pPr lvl="3"/>
            <a:r>
              <a:rPr lang="en-US" dirty="0"/>
              <a:t>If having a special election, then absentee application can be accepted if voter lives in a precinct where election is happening</a:t>
            </a:r>
          </a:p>
          <a:p>
            <a:pPr lvl="3"/>
            <a:r>
              <a:rPr lang="en-US" dirty="0"/>
              <a:t>For May 2025 special election, Democracy Live is available to support counties with providing an accessible online balloting solution for this group of voters</a:t>
            </a:r>
          </a:p>
          <a:p>
            <a:pPr lvl="1"/>
            <a:endParaRPr lang="en-US" dirty="0"/>
          </a:p>
        </p:txBody>
      </p:sp>
      <p:sp>
        <p:nvSpPr>
          <p:cNvPr id="4" name="TextBox 3">
            <a:extLst>
              <a:ext uri="{FF2B5EF4-FFF2-40B4-BE49-F238E27FC236}">
                <a16:creationId xmlns:a16="http://schemas.microsoft.com/office/drawing/2014/main" id="{D81D6228-4D50-F6E1-A76E-5E114B1E35CB}"/>
              </a:ext>
            </a:extLst>
          </p:cNvPr>
          <p:cNvSpPr txBox="1"/>
          <p:nvPr/>
        </p:nvSpPr>
        <p:spPr>
          <a:xfrm>
            <a:off x="5276675" y="6375633"/>
            <a:ext cx="3238675" cy="246221"/>
          </a:xfrm>
          <a:prstGeom prst="rect">
            <a:avLst/>
          </a:prstGeom>
          <a:noFill/>
        </p:spPr>
        <p:txBody>
          <a:bodyPr wrap="square" rtlCol="0">
            <a:spAutoFit/>
          </a:bodyPr>
          <a:lstStyle/>
          <a:p>
            <a:r>
              <a:rPr lang="en-US" sz="1000" dirty="0"/>
              <a:t>IC 3-7-15 | IC 3-7-16 | IC 3-7-18 | IC 3-7-36 | IC 3-11-4-3</a:t>
            </a:r>
          </a:p>
        </p:txBody>
      </p:sp>
    </p:spTree>
    <p:extLst>
      <p:ext uri="{BB962C8B-B14F-4D97-AF65-F5344CB8AC3E}">
        <p14:creationId xmlns:p14="http://schemas.microsoft.com/office/powerpoint/2010/main" val="27267544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Office Theme</Template>
  <TotalTime>423</TotalTime>
  <Words>1744</Words>
  <Application>Microsoft Office PowerPoint</Application>
  <PresentationFormat>On-screen Show (4:3)</PresentationFormat>
  <Paragraphs>182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VR Basics, Declinations,  VLM Project Preview, &amp; Spring Cleaning</vt:lpstr>
      <vt:lpstr>Voter Registration Basics</vt:lpstr>
      <vt:lpstr>Voter Registration Basics</vt:lpstr>
      <vt:lpstr>Voter Registration Basics</vt:lpstr>
      <vt:lpstr>Voter Registration Basics</vt:lpstr>
      <vt:lpstr>Voter Registration Basics</vt:lpstr>
      <vt:lpstr>Voter Registration Basics </vt:lpstr>
      <vt:lpstr>Voter Registration Basics</vt:lpstr>
      <vt:lpstr>Voter Registration Basics</vt:lpstr>
      <vt:lpstr>Voter Registration Basics</vt:lpstr>
      <vt:lpstr>VRG-6 Declinations</vt:lpstr>
      <vt:lpstr>VRG-6 Declinations</vt:lpstr>
      <vt:lpstr>VRG-6 Declinations</vt:lpstr>
      <vt:lpstr>Statewide VLM Project Preview</vt:lpstr>
      <vt:lpstr>Spring Cleaning</vt:lpstr>
      <vt:lpstr>Spring Cleaning</vt:lpstr>
      <vt:lpstr>Spring Cleaning</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Nussmeyer, Angela M</dc:creator>
  <cp:lastModifiedBy>Nussmeyer, Angela M</cp:lastModifiedBy>
  <cp:revision>20</cp:revision>
  <dcterms:created xsi:type="dcterms:W3CDTF">2021-02-23T21:29:41Z</dcterms:created>
  <dcterms:modified xsi:type="dcterms:W3CDTF">2025-02-25T19:51:08Z</dcterms:modified>
</cp:coreProperties>
</file>