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6"/>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B4254-1E14-497D-BFBF-89963820ACB5}" type="datetimeFigureOut">
              <a:rPr lang="en-US" smtClean="0"/>
              <a:pPr/>
              <a:t>8/15/2014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BC148B-F2FE-4C73-BD5D-880124C344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B4254-1E14-497D-BFBF-89963820ACB5}" type="datetimeFigureOut">
              <a:rPr lang="en-US" smtClean="0"/>
              <a:pPr/>
              <a:t>8/15/2014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C148B-F2FE-4C73-BD5D-880124C344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jpeg"/><Relationship Id="rId7"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5312105" y="1311276"/>
            <a:ext cx="2514600" cy="2895600"/>
          </a:xfrm>
          <a:prstGeom prst="roundRect">
            <a:avLst/>
          </a:prstGeom>
          <a:effectLst>
            <a:outerShdw blurRad="88900" dist="63500" dir="7200000" sx="101000" sy="101000" rotWithShape="0">
              <a:srgbClr val="000000">
                <a:alpha val="53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pic>
        <p:nvPicPr>
          <p:cNvPr id="36" name="Picture 35"/>
          <p:cNvPicPr/>
          <p:nvPr/>
        </p:nvPicPr>
        <p:blipFill>
          <a:blip r:embed="rId2" cstate="print"/>
          <a:srcRect/>
          <a:stretch>
            <a:fillRect/>
          </a:stretch>
        </p:blipFill>
        <p:spPr bwMode="auto">
          <a:xfrm>
            <a:off x="5598795" y="1930316"/>
            <a:ext cx="1524000" cy="1143000"/>
          </a:xfrm>
          <a:prstGeom prst="rect">
            <a:avLst/>
          </a:prstGeom>
          <a:noFill/>
          <a:ln w="9525">
            <a:noFill/>
            <a:miter lim="800000"/>
            <a:headEnd/>
            <a:tailEnd/>
          </a:ln>
        </p:spPr>
      </p:pic>
      <p:sp>
        <p:nvSpPr>
          <p:cNvPr id="22" name="Rounded Rectangle 21"/>
          <p:cNvSpPr/>
          <p:nvPr/>
        </p:nvSpPr>
        <p:spPr>
          <a:xfrm>
            <a:off x="304800" y="1333934"/>
            <a:ext cx="4191000" cy="2895600"/>
          </a:xfrm>
          <a:prstGeom prst="roundRect">
            <a:avLst/>
          </a:prstGeom>
          <a:effectLst>
            <a:outerShdw blurRad="88900" dist="38100" dir="8400000" sx="101000" sy="101000" algn="t" rotWithShape="0">
              <a:prstClr val="black">
                <a:alpha val="53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 name="TextBox 4"/>
          <p:cNvSpPr txBox="1"/>
          <p:nvPr/>
        </p:nvSpPr>
        <p:spPr>
          <a:xfrm>
            <a:off x="152400" y="457200"/>
            <a:ext cx="3581400" cy="796372"/>
          </a:xfrm>
          <a:prstGeom prst="rect">
            <a:avLst/>
          </a:prstGeom>
          <a:noFill/>
        </p:spPr>
        <p:txBody>
          <a:bodyPr wrap="square" rtlCol="0">
            <a:spAutoFit/>
          </a:bodyPr>
          <a:lstStyle/>
          <a:p>
            <a:r>
              <a:rPr lang="en-US" sz="3200" u="sng" cap="small" dirty="0" smtClean="0">
                <a:effectLst>
                  <a:outerShdw blurRad="50800" dist="38100" dir="5400000" algn="t" rotWithShape="0">
                    <a:prstClr val="black">
                      <a:alpha val="40000"/>
                    </a:prstClr>
                  </a:outerShdw>
                </a:effectLst>
                <a:latin typeface="Aharoni" pitchFamily="2" charset="-79"/>
                <a:cs typeface="Aharoni" pitchFamily="2" charset="-79"/>
              </a:rPr>
              <a:t>Opening The Polls</a:t>
            </a:r>
          </a:p>
          <a:p>
            <a:r>
              <a:rPr lang="en-US" sz="1375" u="sng" cap="small" dirty="0" smtClean="0">
                <a:effectLst>
                  <a:outerShdw blurRad="50800" dist="38100" dir="5400000" algn="t" rotWithShape="0">
                    <a:prstClr val="black">
                      <a:alpha val="40000"/>
                    </a:prstClr>
                  </a:outerShdw>
                </a:effectLst>
                <a:cs typeface="Aharoni" pitchFamily="2" charset="-79"/>
              </a:rPr>
              <a:t>Unisyn Voting Solutions – Quick Reference Guide</a:t>
            </a:r>
            <a:endParaRPr lang="en-US" dirty="0"/>
          </a:p>
        </p:txBody>
      </p:sp>
      <p:cxnSp>
        <p:nvCxnSpPr>
          <p:cNvPr id="7" name="Straight Connector 6"/>
          <p:cNvCxnSpPr/>
          <p:nvPr/>
        </p:nvCxnSpPr>
        <p:spPr>
          <a:xfrm>
            <a:off x="0" y="381000"/>
            <a:ext cx="9144000" cy="0"/>
          </a:xfrm>
          <a:prstGeom prst="line">
            <a:avLst/>
          </a:prstGeom>
          <a:ln w="193675" cap="flat">
            <a:solidFill>
              <a:srgbClr val="009A46">
                <a:alpha val="73000"/>
              </a:srgbClr>
            </a:solidFill>
            <a:round/>
          </a:ln>
          <a:scene3d>
            <a:camera prst="orthographicFront">
              <a:rot lat="0" lon="0" rev="0"/>
            </a:camera>
            <a:lightRig rig="threePt" dir="t">
              <a:rot lat="0" lon="0" rev="3600000"/>
            </a:lightRig>
          </a:scene3d>
          <a:sp3d extrusionH="139700" prstMaterial="matte">
            <a:bevelT w="215900" h="69850" prst="coolSlant"/>
            <a:bevelB w="0"/>
            <a:extrusionClr>
              <a:schemeClr val="tx1"/>
            </a:extrusionClr>
          </a:sp3d>
        </p:spPr>
        <p:style>
          <a:lnRef idx="1">
            <a:schemeClr val="accent1"/>
          </a:lnRef>
          <a:fillRef idx="0">
            <a:schemeClr val="accent1"/>
          </a:fillRef>
          <a:effectRef idx="0">
            <a:schemeClr val="accent1"/>
          </a:effectRef>
          <a:fontRef idx="minor">
            <a:schemeClr val="tx1"/>
          </a:fontRef>
        </p:style>
      </p:cxnSp>
      <p:pic>
        <p:nvPicPr>
          <p:cNvPr id="9" name="Picture 8" descr="OpenElectLogo.jpg"/>
          <p:cNvPicPr>
            <a:picLocks noChangeAspect="1"/>
          </p:cNvPicPr>
          <p:nvPr/>
        </p:nvPicPr>
        <p:blipFill>
          <a:blip r:embed="rId3" cstate="print"/>
          <a:stretch>
            <a:fillRect/>
          </a:stretch>
        </p:blipFill>
        <p:spPr>
          <a:xfrm>
            <a:off x="7543800" y="609600"/>
            <a:ext cx="617220" cy="685800"/>
          </a:xfrm>
          <a:prstGeom prst="rect">
            <a:avLst/>
          </a:prstGeom>
        </p:spPr>
      </p:pic>
      <p:pic>
        <p:nvPicPr>
          <p:cNvPr id="10" name="Picture 9" descr="EAC2005VVSG-200x200.jpg"/>
          <p:cNvPicPr>
            <a:picLocks noChangeAspect="1"/>
          </p:cNvPicPr>
          <p:nvPr/>
        </p:nvPicPr>
        <p:blipFill>
          <a:blip r:embed="rId4" cstate="print"/>
          <a:stretch>
            <a:fillRect/>
          </a:stretch>
        </p:blipFill>
        <p:spPr>
          <a:xfrm>
            <a:off x="8382000" y="609600"/>
            <a:ext cx="609600" cy="609600"/>
          </a:xfrm>
          <a:prstGeom prst="rect">
            <a:avLst/>
          </a:prstGeom>
        </p:spPr>
      </p:pic>
      <p:sp>
        <p:nvSpPr>
          <p:cNvPr id="30" name="TextBox 29"/>
          <p:cNvSpPr txBox="1"/>
          <p:nvPr/>
        </p:nvSpPr>
        <p:spPr>
          <a:xfrm>
            <a:off x="5483555" y="2955663"/>
            <a:ext cx="2145972" cy="1169551"/>
          </a:xfrm>
          <a:prstGeom prst="rect">
            <a:avLst/>
          </a:prstGeom>
          <a:noFill/>
        </p:spPr>
        <p:txBody>
          <a:bodyPr wrap="square" rtlCol="0">
            <a:spAutoFit/>
          </a:bodyPr>
          <a:lstStyle/>
          <a:p>
            <a:r>
              <a:rPr lang="en-US" sz="1400" dirty="0" smtClean="0"/>
              <a:t>A. Power on the scanner by flipping the power switch (on the back of the unit) so the “I” is toggled downward</a:t>
            </a:r>
            <a:endParaRPr lang="en-US" sz="1400" dirty="0"/>
          </a:p>
        </p:txBody>
      </p:sp>
      <p:sp>
        <p:nvSpPr>
          <p:cNvPr id="31" name="TextBox 30"/>
          <p:cNvSpPr txBox="1"/>
          <p:nvPr/>
        </p:nvSpPr>
        <p:spPr>
          <a:xfrm>
            <a:off x="533400" y="1371600"/>
            <a:ext cx="2133600" cy="369332"/>
          </a:xfrm>
          <a:prstGeom prst="rect">
            <a:avLst/>
          </a:prstGeom>
          <a:noFill/>
        </p:spPr>
        <p:txBody>
          <a:bodyPr wrap="square" rtlCol="0">
            <a:spAutoFit/>
          </a:bodyPr>
          <a:lstStyle/>
          <a:p>
            <a:r>
              <a:rPr lang="en-US" b="1" i="1" u="sng" spc="600" dirty="0" smtClean="0"/>
              <a:t>STEP # 1</a:t>
            </a:r>
            <a:endParaRPr lang="en-US" b="1" i="1" u="sng" spc="600" dirty="0"/>
          </a:p>
        </p:txBody>
      </p:sp>
      <p:sp>
        <p:nvSpPr>
          <p:cNvPr id="32" name="TextBox 31"/>
          <p:cNvSpPr txBox="1"/>
          <p:nvPr/>
        </p:nvSpPr>
        <p:spPr>
          <a:xfrm>
            <a:off x="5495927" y="1434026"/>
            <a:ext cx="2133600" cy="369332"/>
          </a:xfrm>
          <a:prstGeom prst="rect">
            <a:avLst/>
          </a:prstGeom>
          <a:noFill/>
        </p:spPr>
        <p:txBody>
          <a:bodyPr wrap="square" rtlCol="0">
            <a:spAutoFit/>
          </a:bodyPr>
          <a:lstStyle/>
          <a:p>
            <a:r>
              <a:rPr lang="en-US" b="1" i="1" u="sng" spc="600" dirty="0" smtClean="0"/>
              <a:t>STEP # 2</a:t>
            </a:r>
            <a:endParaRPr lang="en-US" b="1" i="1" u="sng" spc="600" dirty="0"/>
          </a:p>
        </p:txBody>
      </p:sp>
      <p:sp>
        <p:nvSpPr>
          <p:cNvPr id="33" name="Rounded Rectangle 32"/>
          <p:cNvSpPr/>
          <p:nvPr/>
        </p:nvSpPr>
        <p:spPr>
          <a:xfrm>
            <a:off x="304800" y="4343400"/>
            <a:ext cx="4648200" cy="2286000"/>
          </a:xfrm>
          <a:prstGeom prst="roundRect">
            <a:avLst/>
          </a:prstGeom>
          <a:effectLst>
            <a:outerShdw blurRad="88900" dist="76200" dir="7200000" sx="102000" sy="102000" rotWithShape="0">
              <a:srgbClr val="000000">
                <a:alpha val="53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1030" name="AutoShape 6"/>
          <p:cNvCxnSpPr>
            <a:cxnSpLocks noChangeShapeType="1"/>
          </p:cNvCxnSpPr>
          <p:nvPr/>
        </p:nvCxnSpPr>
        <p:spPr bwMode="auto">
          <a:xfrm rot="16200000" flipH="1">
            <a:off x="5887391" y="2059783"/>
            <a:ext cx="454025" cy="166688"/>
          </a:xfrm>
          <a:prstGeom prst="straightConnector1">
            <a:avLst/>
          </a:prstGeom>
          <a:noFill/>
          <a:ln w="63500">
            <a:solidFill>
              <a:srgbClr val="FF0000"/>
            </a:solidFill>
            <a:round/>
            <a:headEnd/>
            <a:tailEnd type="triangle" w="med" len="med"/>
          </a:ln>
        </p:spPr>
      </p:cxnSp>
      <p:sp>
        <p:nvSpPr>
          <p:cNvPr id="38" name="TextBox 37"/>
          <p:cNvSpPr txBox="1"/>
          <p:nvPr/>
        </p:nvSpPr>
        <p:spPr>
          <a:xfrm>
            <a:off x="5572127" y="1705019"/>
            <a:ext cx="990600" cy="253916"/>
          </a:xfrm>
          <a:prstGeom prst="rect">
            <a:avLst/>
          </a:prstGeom>
          <a:noFill/>
        </p:spPr>
        <p:txBody>
          <a:bodyPr wrap="square" rtlCol="0">
            <a:spAutoFit/>
          </a:bodyPr>
          <a:lstStyle/>
          <a:p>
            <a:r>
              <a:rPr lang="en-US" sz="1050" dirty="0"/>
              <a:t>Power Switch</a:t>
            </a:r>
          </a:p>
        </p:txBody>
      </p:sp>
      <p:sp>
        <p:nvSpPr>
          <p:cNvPr id="39" name="TextBox 38"/>
          <p:cNvSpPr txBox="1"/>
          <p:nvPr/>
        </p:nvSpPr>
        <p:spPr>
          <a:xfrm>
            <a:off x="457200" y="4419600"/>
            <a:ext cx="2133600" cy="369332"/>
          </a:xfrm>
          <a:prstGeom prst="rect">
            <a:avLst/>
          </a:prstGeom>
          <a:noFill/>
        </p:spPr>
        <p:txBody>
          <a:bodyPr wrap="square" rtlCol="0">
            <a:spAutoFit/>
          </a:bodyPr>
          <a:lstStyle/>
          <a:p>
            <a:r>
              <a:rPr lang="en-US" b="1" i="1" u="sng" spc="600" dirty="0" smtClean="0"/>
              <a:t>STEP # 3</a:t>
            </a:r>
            <a:endParaRPr lang="en-US" b="1" i="1" u="sng" spc="600" dirty="0"/>
          </a:p>
        </p:txBody>
      </p:sp>
      <p:sp>
        <p:nvSpPr>
          <p:cNvPr id="40" name="Rounded Rectangle 39"/>
          <p:cNvSpPr/>
          <p:nvPr/>
        </p:nvSpPr>
        <p:spPr>
          <a:xfrm>
            <a:off x="5181600" y="4343400"/>
            <a:ext cx="3657600" cy="2286000"/>
          </a:xfrm>
          <a:prstGeom prst="roundRect">
            <a:avLst/>
          </a:prstGeom>
          <a:effectLst>
            <a:outerShdw blurRad="88900" dist="76200" dir="7200000" sx="102000" sy="102000" rotWithShape="0">
              <a:srgbClr val="000000">
                <a:alpha val="53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2" name="TextBox 41"/>
          <p:cNvSpPr txBox="1"/>
          <p:nvPr/>
        </p:nvSpPr>
        <p:spPr>
          <a:xfrm>
            <a:off x="5410200" y="4800600"/>
            <a:ext cx="1600200" cy="1200329"/>
          </a:xfrm>
          <a:prstGeom prst="rect">
            <a:avLst/>
          </a:prstGeom>
          <a:noFill/>
        </p:spPr>
        <p:txBody>
          <a:bodyPr wrap="square" rtlCol="0">
            <a:spAutoFit/>
          </a:bodyPr>
          <a:lstStyle/>
          <a:p>
            <a:r>
              <a:rPr lang="en-US" sz="1200" dirty="0" smtClean="0"/>
              <a:t>The OVI prints a Machine Info Report with information on the OVI and the OVI is</a:t>
            </a:r>
          </a:p>
          <a:p>
            <a:r>
              <a:rPr lang="en-US" sz="1200" dirty="0" smtClean="0"/>
              <a:t>now available for voting.</a:t>
            </a:r>
            <a:endParaRPr lang="en-US" sz="1200" dirty="0"/>
          </a:p>
        </p:txBody>
      </p:sp>
      <p:sp>
        <p:nvSpPr>
          <p:cNvPr id="43" name="TextBox 42"/>
          <p:cNvSpPr txBox="1"/>
          <p:nvPr/>
        </p:nvSpPr>
        <p:spPr>
          <a:xfrm>
            <a:off x="5410200" y="4419600"/>
            <a:ext cx="2133600" cy="369332"/>
          </a:xfrm>
          <a:prstGeom prst="rect">
            <a:avLst/>
          </a:prstGeom>
          <a:noFill/>
        </p:spPr>
        <p:txBody>
          <a:bodyPr wrap="square" rtlCol="0">
            <a:spAutoFit/>
          </a:bodyPr>
          <a:lstStyle/>
          <a:p>
            <a:r>
              <a:rPr lang="en-US" b="1" i="1" u="sng" spc="600" dirty="0" smtClean="0"/>
              <a:t>STEP # 4</a:t>
            </a:r>
            <a:endParaRPr lang="en-US" b="1" i="1" u="sng" spc="600" dirty="0"/>
          </a:p>
        </p:txBody>
      </p:sp>
      <p:sp>
        <p:nvSpPr>
          <p:cNvPr id="47" name="TextBox 46"/>
          <p:cNvSpPr txBox="1"/>
          <p:nvPr/>
        </p:nvSpPr>
        <p:spPr>
          <a:xfrm>
            <a:off x="2728135" y="1434026"/>
            <a:ext cx="1689710" cy="3231654"/>
          </a:xfrm>
          <a:prstGeom prst="rect">
            <a:avLst/>
          </a:prstGeom>
          <a:noFill/>
        </p:spPr>
        <p:txBody>
          <a:bodyPr wrap="square" rtlCol="0">
            <a:spAutoFit/>
          </a:bodyPr>
          <a:lstStyle/>
          <a:p>
            <a:pPr marL="228600" indent="-228600">
              <a:buAutoNum type="alphaUcPeriod"/>
            </a:pPr>
            <a:r>
              <a:rPr lang="en-US" sz="1400" dirty="0" smtClean="0"/>
              <a:t>Remove the OVI from the case and place it in the designated ADA voting booth or table.</a:t>
            </a:r>
          </a:p>
          <a:p>
            <a:pPr marL="228600" indent="-228600">
              <a:buAutoNum type="alphaUcPeriod"/>
            </a:pPr>
            <a:r>
              <a:rPr lang="en-US" sz="1400" dirty="0" smtClean="0"/>
              <a:t>Plug in power cords located under screen and next to on/off switch located in back.  </a:t>
            </a:r>
          </a:p>
          <a:p>
            <a:pPr marL="228600" indent="-228600">
              <a:buAutoNum type="alphaUcPeriod"/>
            </a:pPr>
            <a:endParaRPr lang="en-US" sz="1200" dirty="0" smtClean="0"/>
          </a:p>
          <a:p>
            <a:endParaRPr lang="en-US" sz="1200" dirty="0"/>
          </a:p>
          <a:p>
            <a:endParaRPr lang="en-US" sz="1200" dirty="0"/>
          </a:p>
        </p:txBody>
      </p:sp>
      <p:sp>
        <p:nvSpPr>
          <p:cNvPr id="55" name="TextBox 54"/>
          <p:cNvSpPr txBox="1"/>
          <p:nvPr/>
        </p:nvSpPr>
        <p:spPr>
          <a:xfrm>
            <a:off x="6400800" y="1705019"/>
            <a:ext cx="990600" cy="253916"/>
          </a:xfrm>
          <a:prstGeom prst="rect">
            <a:avLst/>
          </a:prstGeom>
          <a:noFill/>
        </p:spPr>
        <p:txBody>
          <a:bodyPr wrap="square" rtlCol="0">
            <a:spAutoFit/>
          </a:bodyPr>
          <a:lstStyle/>
          <a:p>
            <a:r>
              <a:rPr lang="en-US" sz="1050" dirty="0"/>
              <a:t>Power </a:t>
            </a:r>
            <a:r>
              <a:rPr lang="en-US" sz="1050" dirty="0" smtClean="0"/>
              <a:t>Cord</a:t>
            </a:r>
          </a:p>
        </p:txBody>
      </p:sp>
      <p:pic>
        <p:nvPicPr>
          <p:cNvPr id="18" name="Picture 6"/>
          <p:cNvPicPr>
            <a:picLocks noChangeAspect="1" noChangeArrowheads="1"/>
          </p:cNvPicPr>
          <p:nvPr/>
        </p:nvPicPr>
        <p:blipFill>
          <a:blip r:embed="rId5" cstate="print"/>
          <a:srcRect/>
          <a:stretch>
            <a:fillRect/>
          </a:stretch>
        </p:blipFill>
        <p:spPr bwMode="auto">
          <a:xfrm>
            <a:off x="2133600" y="4572000"/>
            <a:ext cx="2514600" cy="1867334"/>
          </a:xfrm>
          <a:prstGeom prst="rect">
            <a:avLst/>
          </a:prstGeom>
          <a:noFill/>
          <a:ln w="9525">
            <a:noFill/>
            <a:miter lim="800000"/>
            <a:headEnd/>
            <a:tailEnd/>
          </a:ln>
        </p:spPr>
      </p:pic>
      <p:sp>
        <p:nvSpPr>
          <p:cNvPr id="58" name="TextBox 57"/>
          <p:cNvSpPr txBox="1"/>
          <p:nvPr/>
        </p:nvSpPr>
        <p:spPr>
          <a:xfrm>
            <a:off x="457200" y="4800600"/>
            <a:ext cx="1600200" cy="1015663"/>
          </a:xfrm>
          <a:prstGeom prst="rect">
            <a:avLst/>
          </a:prstGeom>
          <a:noFill/>
        </p:spPr>
        <p:txBody>
          <a:bodyPr wrap="square" rtlCol="0">
            <a:spAutoFit/>
          </a:bodyPr>
          <a:lstStyle/>
          <a:p>
            <a:r>
              <a:rPr lang="en-US" sz="1200" dirty="0" smtClean="0"/>
              <a:t>The OVI will go through a series of system verification tests to ensure it is working.</a:t>
            </a:r>
            <a:endParaRPr lang="en-US" sz="1200" dirty="0"/>
          </a:p>
        </p:txBody>
      </p:sp>
      <p:pic>
        <p:nvPicPr>
          <p:cNvPr id="60" name="Picture 11"/>
          <p:cNvPicPr>
            <a:picLocks noChangeAspect="1" noChangeArrowheads="1"/>
          </p:cNvPicPr>
          <p:nvPr/>
        </p:nvPicPr>
        <p:blipFill>
          <a:blip r:embed="rId6" cstate="print"/>
          <a:srcRect/>
          <a:stretch>
            <a:fillRect/>
          </a:stretch>
        </p:blipFill>
        <p:spPr bwMode="auto">
          <a:xfrm>
            <a:off x="7010400" y="4572000"/>
            <a:ext cx="1670710" cy="1864077"/>
          </a:xfrm>
          <a:prstGeom prst="rect">
            <a:avLst/>
          </a:prstGeom>
          <a:noFill/>
          <a:ln w="9525">
            <a:noFill/>
            <a:miter lim="800000"/>
            <a:headEnd/>
            <a:tailEnd/>
          </a:ln>
        </p:spPr>
      </p:pic>
      <p:sp>
        <p:nvSpPr>
          <p:cNvPr id="61" name="TextBox 60"/>
          <p:cNvSpPr txBox="1"/>
          <p:nvPr/>
        </p:nvSpPr>
        <p:spPr>
          <a:xfrm>
            <a:off x="0" y="0"/>
            <a:ext cx="9144000" cy="369332"/>
          </a:xfrm>
          <a:prstGeom prst="rect">
            <a:avLst/>
          </a:prstGeom>
          <a:noFill/>
        </p:spPr>
        <p:txBody>
          <a:bodyPr wrap="square" rtlCol="0">
            <a:spAutoFit/>
          </a:bodyPr>
          <a:lstStyle/>
          <a:p>
            <a:pPr algn="ctr"/>
            <a:r>
              <a:rPr lang="en-US" b="1" i="1" cap="small" dirty="0" smtClean="0"/>
              <a:t>OVI – </a:t>
            </a:r>
            <a:r>
              <a:rPr lang="en-US" b="1" i="1" cap="small" dirty="0" err="1" smtClean="0"/>
              <a:t>OpenElect</a:t>
            </a:r>
            <a:r>
              <a:rPr lang="en-US" b="1" i="1" cap="small" dirty="0" smtClean="0"/>
              <a:t> Voting Interface</a:t>
            </a:r>
            <a:endParaRPr lang="en-US" b="1" i="1" cap="small" dirty="0"/>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9657" y="1788557"/>
            <a:ext cx="2015028" cy="1817906"/>
          </a:xfrm>
          <a:prstGeom prst="rect">
            <a:avLst/>
          </a:prstGeom>
        </p:spPr>
      </p:pic>
      <p:pic>
        <p:nvPicPr>
          <p:cNvPr id="3" name="Picture 2"/>
          <p:cNvPicPr>
            <a:picLocks noChangeAspect="1"/>
          </p:cNvPicPr>
          <p:nvPr/>
        </p:nvPicPr>
        <p:blipFill>
          <a:blip r:embed="rId8"/>
          <a:stretch>
            <a:fillRect/>
          </a:stretch>
        </p:blipFill>
        <p:spPr>
          <a:xfrm>
            <a:off x="669382" y="2334761"/>
            <a:ext cx="707197" cy="207282"/>
          </a:xfrm>
          <a:prstGeom prst="rect">
            <a:avLst/>
          </a:prstGeom>
        </p:spPr>
      </p:pic>
      <p:pic>
        <p:nvPicPr>
          <p:cNvPr id="4" name="Picture 3"/>
          <p:cNvPicPr>
            <a:picLocks noChangeAspect="1"/>
          </p:cNvPicPr>
          <p:nvPr/>
        </p:nvPicPr>
        <p:blipFill>
          <a:blip r:embed="rId8"/>
          <a:stretch>
            <a:fillRect/>
          </a:stretch>
        </p:blipFill>
        <p:spPr>
          <a:xfrm>
            <a:off x="396058" y="2875338"/>
            <a:ext cx="707197" cy="20728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228600" y="1295400"/>
            <a:ext cx="3733800" cy="2895600"/>
          </a:xfrm>
          <a:prstGeom prst="roundRect">
            <a:avLst/>
          </a:prstGeom>
          <a:effectLst>
            <a:outerShdw blurRad="88900" dist="63500" dir="7200000" sx="101000" sy="101000" rotWithShape="0">
              <a:srgbClr val="000000">
                <a:alpha val="53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 name="TextBox 4"/>
          <p:cNvSpPr txBox="1"/>
          <p:nvPr/>
        </p:nvSpPr>
        <p:spPr>
          <a:xfrm>
            <a:off x="152400" y="381000"/>
            <a:ext cx="3581400" cy="796372"/>
          </a:xfrm>
          <a:prstGeom prst="rect">
            <a:avLst/>
          </a:prstGeom>
          <a:noFill/>
        </p:spPr>
        <p:txBody>
          <a:bodyPr wrap="square" rtlCol="0">
            <a:spAutoFit/>
          </a:bodyPr>
          <a:lstStyle/>
          <a:p>
            <a:r>
              <a:rPr lang="en-US" sz="3200" u="sng" cap="small" dirty="0" smtClean="0">
                <a:effectLst>
                  <a:outerShdw blurRad="50800" dist="38100" dir="5400000" algn="t" rotWithShape="0">
                    <a:prstClr val="black">
                      <a:alpha val="40000"/>
                    </a:prstClr>
                  </a:outerShdw>
                </a:effectLst>
                <a:latin typeface="Aharoni" pitchFamily="2" charset="-79"/>
                <a:cs typeface="Aharoni" pitchFamily="2" charset="-79"/>
              </a:rPr>
              <a:t>Opening The Polls</a:t>
            </a:r>
          </a:p>
          <a:p>
            <a:r>
              <a:rPr lang="en-US" sz="1375" u="sng" cap="small" dirty="0" smtClean="0">
                <a:effectLst>
                  <a:outerShdw blurRad="50800" dist="38100" dir="5400000" algn="t" rotWithShape="0">
                    <a:prstClr val="black">
                      <a:alpha val="40000"/>
                    </a:prstClr>
                  </a:outerShdw>
                </a:effectLst>
                <a:cs typeface="Aharoni" pitchFamily="2" charset="-79"/>
              </a:rPr>
              <a:t>Unisyn Voting Solutions – Quick Reference Guide</a:t>
            </a:r>
            <a:endParaRPr lang="en-US" dirty="0"/>
          </a:p>
        </p:txBody>
      </p:sp>
      <p:cxnSp>
        <p:nvCxnSpPr>
          <p:cNvPr id="7" name="Straight Connector 6"/>
          <p:cNvCxnSpPr/>
          <p:nvPr/>
        </p:nvCxnSpPr>
        <p:spPr>
          <a:xfrm>
            <a:off x="0" y="228600"/>
            <a:ext cx="9144000" cy="0"/>
          </a:xfrm>
          <a:prstGeom prst="line">
            <a:avLst/>
          </a:prstGeom>
          <a:ln w="193675" cap="flat">
            <a:solidFill>
              <a:srgbClr val="009A46">
                <a:alpha val="73000"/>
              </a:srgbClr>
            </a:solidFill>
            <a:round/>
          </a:ln>
          <a:scene3d>
            <a:camera prst="orthographicFront">
              <a:rot lat="0" lon="0" rev="0"/>
            </a:camera>
            <a:lightRig rig="threePt" dir="t">
              <a:rot lat="0" lon="0" rev="3600000"/>
            </a:lightRig>
          </a:scene3d>
          <a:sp3d extrusionH="139700" prstMaterial="matte">
            <a:bevelT w="215900" h="69850" prst="coolSlant"/>
            <a:bevelB w="0"/>
            <a:extrusionClr>
              <a:schemeClr val="tx1"/>
            </a:extrusionClr>
          </a:sp3d>
        </p:spPr>
        <p:style>
          <a:lnRef idx="1">
            <a:schemeClr val="accent1"/>
          </a:lnRef>
          <a:fillRef idx="0">
            <a:schemeClr val="accent1"/>
          </a:fillRef>
          <a:effectRef idx="0">
            <a:schemeClr val="accent1"/>
          </a:effectRef>
          <a:fontRef idx="minor">
            <a:schemeClr val="tx1"/>
          </a:fontRef>
        </p:style>
      </p:cxnSp>
      <p:pic>
        <p:nvPicPr>
          <p:cNvPr id="9" name="Picture 8" descr="OpenElectLogo.jpg"/>
          <p:cNvPicPr>
            <a:picLocks noChangeAspect="1"/>
          </p:cNvPicPr>
          <p:nvPr/>
        </p:nvPicPr>
        <p:blipFill>
          <a:blip r:embed="rId2" cstate="print"/>
          <a:stretch>
            <a:fillRect/>
          </a:stretch>
        </p:blipFill>
        <p:spPr>
          <a:xfrm>
            <a:off x="7543800" y="381000"/>
            <a:ext cx="617220" cy="685800"/>
          </a:xfrm>
          <a:prstGeom prst="rect">
            <a:avLst/>
          </a:prstGeom>
        </p:spPr>
      </p:pic>
      <p:pic>
        <p:nvPicPr>
          <p:cNvPr id="10" name="Picture 9" descr="EAC2005VVSG-200x200.jpg"/>
          <p:cNvPicPr>
            <a:picLocks noChangeAspect="1"/>
          </p:cNvPicPr>
          <p:nvPr/>
        </p:nvPicPr>
        <p:blipFill>
          <a:blip r:embed="rId3" cstate="print"/>
          <a:stretch>
            <a:fillRect/>
          </a:stretch>
        </p:blipFill>
        <p:spPr>
          <a:xfrm>
            <a:off x="8382000" y="381000"/>
            <a:ext cx="609600" cy="609600"/>
          </a:xfrm>
          <a:prstGeom prst="rect">
            <a:avLst/>
          </a:prstGeom>
        </p:spPr>
      </p:pic>
      <p:sp>
        <p:nvSpPr>
          <p:cNvPr id="32" name="TextBox 31"/>
          <p:cNvSpPr txBox="1"/>
          <p:nvPr/>
        </p:nvSpPr>
        <p:spPr>
          <a:xfrm>
            <a:off x="457200" y="1371600"/>
            <a:ext cx="2133600" cy="369332"/>
          </a:xfrm>
          <a:prstGeom prst="rect">
            <a:avLst/>
          </a:prstGeom>
          <a:noFill/>
        </p:spPr>
        <p:txBody>
          <a:bodyPr wrap="square" rtlCol="0">
            <a:spAutoFit/>
          </a:bodyPr>
          <a:lstStyle/>
          <a:p>
            <a:r>
              <a:rPr lang="en-US" b="1" i="1" u="sng" spc="600" dirty="0" smtClean="0"/>
              <a:t>STEP # 5</a:t>
            </a:r>
            <a:endParaRPr lang="en-US" b="1" i="1" u="sng" spc="600" dirty="0"/>
          </a:p>
        </p:txBody>
      </p:sp>
      <p:sp>
        <p:nvSpPr>
          <p:cNvPr id="33" name="Rounded Rectangle 32"/>
          <p:cNvSpPr/>
          <p:nvPr/>
        </p:nvSpPr>
        <p:spPr>
          <a:xfrm>
            <a:off x="228600" y="4343400"/>
            <a:ext cx="8305800" cy="2362200"/>
          </a:xfrm>
          <a:prstGeom prst="roundRect">
            <a:avLst/>
          </a:prstGeom>
          <a:effectLst>
            <a:outerShdw blurRad="88900" dist="76200" dir="7200000" sx="102000" sy="102000" rotWithShape="0">
              <a:srgbClr val="000000">
                <a:alpha val="53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39" name="TextBox 38"/>
          <p:cNvSpPr txBox="1"/>
          <p:nvPr/>
        </p:nvSpPr>
        <p:spPr>
          <a:xfrm>
            <a:off x="381000" y="4419600"/>
            <a:ext cx="2133600" cy="369332"/>
          </a:xfrm>
          <a:prstGeom prst="rect">
            <a:avLst/>
          </a:prstGeom>
          <a:noFill/>
        </p:spPr>
        <p:txBody>
          <a:bodyPr wrap="square" rtlCol="0">
            <a:spAutoFit/>
          </a:bodyPr>
          <a:lstStyle/>
          <a:p>
            <a:r>
              <a:rPr lang="en-US" b="1" i="1" u="sng" spc="600" dirty="0" smtClean="0"/>
              <a:t>STEP # 7</a:t>
            </a:r>
            <a:endParaRPr lang="en-US" b="1" i="1" u="sng" spc="600" dirty="0"/>
          </a:p>
        </p:txBody>
      </p:sp>
      <p:cxnSp>
        <p:nvCxnSpPr>
          <p:cNvPr id="61" name="Straight Connector 60"/>
          <p:cNvCxnSpPr/>
          <p:nvPr/>
        </p:nvCxnSpPr>
        <p:spPr>
          <a:xfrm rot="5400000" flipH="1" flipV="1">
            <a:off x="3200400" y="38100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04800" y="4953000"/>
            <a:ext cx="4572000" cy="1384995"/>
          </a:xfrm>
          <a:prstGeom prst="rect">
            <a:avLst/>
          </a:prstGeom>
          <a:noFill/>
        </p:spPr>
        <p:txBody>
          <a:bodyPr wrap="square" rtlCol="0">
            <a:spAutoFit/>
          </a:bodyPr>
          <a:lstStyle/>
          <a:p>
            <a:r>
              <a:rPr lang="en-US" sz="1200" dirty="0" smtClean="0"/>
              <a:t>Once the voter has completed the voting process on the OVI, the OVI will print a ballot which should be scanned on the OVO Scanner. To cast the OVI ballot on the OVO scanner, Place it (in any orientation) between the red arrows on the OVO scanner. Slide the ballot forward until the OVO accepts the ballot. Once the OVO has tabulated the ballot, the OVO will indicate that the ballot has been successfully read by displaying a message on it’s screen.</a:t>
            </a:r>
            <a:endParaRPr lang="en-US" sz="1200" dirty="0"/>
          </a:p>
        </p:txBody>
      </p:sp>
      <p:sp>
        <p:nvSpPr>
          <p:cNvPr id="25" name="Rounded Rectangle 24"/>
          <p:cNvSpPr/>
          <p:nvPr/>
        </p:nvSpPr>
        <p:spPr>
          <a:xfrm>
            <a:off x="4114800" y="1295400"/>
            <a:ext cx="4495800" cy="2895600"/>
          </a:xfrm>
          <a:prstGeom prst="roundRect">
            <a:avLst/>
          </a:prstGeom>
          <a:effectLst>
            <a:outerShdw blurRad="88900" dist="63500" dir="7200000" sx="101000" sy="101000" rotWithShape="0">
              <a:srgbClr val="000000">
                <a:alpha val="53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6" name="TextBox 25"/>
          <p:cNvSpPr txBox="1"/>
          <p:nvPr/>
        </p:nvSpPr>
        <p:spPr>
          <a:xfrm>
            <a:off x="4343400" y="1371600"/>
            <a:ext cx="1905000" cy="369332"/>
          </a:xfrm>
          <a:prstGeom prst="rect">
            <a:avLst/>
          </a:prstGeom>
          <a:noFill/>
        </p:spPr>
        <p:txBody>
          <a:bodyPr wrap="square" rtlCol="0">
            <a:spAutoFit/>
          </a:bodyPr>
          <a:lstStyle/>
          <a:p>
            <a:r>
              <a:rPr lang="en-US" b="1" i="1" u="sng" spc="600" dirty="0" smtClean="0"/>
              <a:t>STEP # 6</a:t>
            </a:r>
            <a:endParaRPr lang="en-US" b="1" i="1" u="sng" spc="600" dirty="0"/>
          </a:p>
        </p:txBody>
      </p:sp>
      <p:sp>
        <p:nvSpPr>
          <p:cNvPr id="27" name="TextBox 26"/>
          <p:cNvSpPr txBox="1"/>
          <p:nvPr/>
        </p:nvSpPr>
        <p:spPr>
          <a:xfrm>
            <a:off x="4191000" y="1676400"/>
            <a:ext cx="1524000" cy="2123658"/>
          </a:xfrm>
          <a:prstGeom prst="rect">
            <a:avLst/>
          </a:prstGeom>
          <a:noFill/>
        </p:spPr>
        <p:txBody>
          <a:bodyPr wrap="square" rtlCol="0">
            <a:spAutoFit/>
          </a:bodyPr>
          <a:lstStyle/>
          <a:p>
            <a:r>
              <a:rPr lang="en-US" sz="1200" dirty="0" smtClean="0"/>
              <a:t>The Poll Worker will escort the voter to the proper location, providing assistance as requested</a:t>
            </a:r>
          </a:p>
          <a:p>
            <a:r>
              <a:rPr lang="en-US" sz="1200" dirty="0" smtClean="0"/>
              <a:t>by voter. The Poll worker will enter </a:t>
            </a:r>
          </a:p>
          <a:p>
            <a:r>
              <a:rPr lang="en-US" sz="1200" dirty="0" smtClean="0"/>
              <a:t>the proper precinct ID to bring up the correct ballot for each voter. </a:t>
            </a:r>
            <a:endParaRPr lang="en-US" sz="1200" dirty="0"/>
          </a:p>
        </p:txBody>
      </p:sp>
      <p:pic>
        <p:nvPicPr>
          <p:cNvPr id="30" name="Picture 3"/>
          <p:cNvPicPr>
            <a:picLocks noChangeAspect="1" noChangeArrowheads="1"/>
          </p:cNvPicPr>
          <p:nvPr/>
        </p:nvPicPr>
        <p:blipFill>
          <a:blip r:embed="rId4" cstate="print"/>
          <a:srcRect/>
          <a:stretch>
            <a:fillRect/>
          </a:stretch>
        </p:blipFill>
        <p:spPr bwMode="auto">
          <a:xfrm>
            <a:off x="6318102" y="1472175"/>
            <a:ext cx="1806692" cy="1576373"/>
          </a:xfrm>
          <a:prstGeom prst="rect">
            <a:avLst/>
          </a:prstGeom>
          <a:noFill/>
          <a:ln w="9525">
            <a:noFill/>
            <a:miter lim="800000"/>
            <a:headEnd/>
            <a:tailEnd/>
          </a:ln>
        </p:spPr>
      </p:pic>
      <p:sp>
        <p:nvSpPr>
          <p:cNvPr id="31" name="TextBox 30"/>
          <p:cNvSpPr txBox="1"/>
          <p:nvPr/>
        </p:nvSpPr>
        <p:spPr>
          <a:xfrm>
            <a:off x="5638800" y="3048000"/>
            <a:ext cx="2895600" cy="830997"/>
          </a:xfrm>
          <a:prstGeom prst="rect">
            <a:avLst/>
          </a:prstGeom>
          <a:noFill/>
        </p:spPr>
        <p:txBody>
          <a:bodyPr wrap="square" rtlCol="0">
            <a:spAutoFit/>
          </a:bodyPr>
          <a:lstStyle/>
          <a:p>
            <a:r>
              <a:rPr lang="en-US" sz="1200" dirty="0" smtClean="0"/>
              <a:t>The “Precinct ID” is the same as the 4-digit ID listed at the top of the paper ballot that the voter would have received from the poll judge at the registration table.</a:t>
            </a:r>
            <a:endParaRPr lang="en-US" sz="1200" dirty="0"/>
          </a:p>
        </p:txBody>
      </p:sp>
      <p:pic>
        <p:nvPicPr>
          <p:cNvPr id="2052" name="Picture 4"/>
          <p:cNvPicPr>
            <a:picLocks noChangeAspect="1" noChangeArrowheads="1"/>
          </p:cNvPicPr>
          <p:nvPr/>
        </p:nvPicPr>
        <p:blipFill>
          <a:blip r:embed="rId5" cstate="print"/>
          <a:srcRect/>
          <a:stretch>
            <a:fillRect/>
          </a:stretch>
        </p:blipFill>
        <p:spPr bwMode="auto">
          <a:xfrm>
            <a:off x="838199" y="1752600"/>
            <a:ext cx="2417119" cy="533400"/>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srcRect/>
          <a:stretch>
            <a:fillRect/>
          </a:stretch>
        </p:blipFill>
        <p:spPr bwMode="auto">
          <a:xfrm>
            <a:off x="838200" y="2286000"/>
            <a:ext cx="2417115" cy="533399"/>
          </a:xfrm>
          <a:prstGeom prst="rect">
            <a:avLst/>
          </a:prstGeom>
          <a:noFill/>
          <a:ln w="9525">
            <a:noFill/>
            <a:miter lim="800000"/>
            <a:headEnd/>
            <a:tailEnd/>
          </a:ln>
        </p:spPr>
      </p:pic>
      <p:pic>
        <p:nvPicPr>
          <p:cNvPr id="2054" name="Picture 6"/>
          <p:cNvPicPr>
            <a:picLocks noChangeAspect="1" noChangeArrowheads="1"/>
          </p:cNvPicPr>
          <p:nvPr/>
        </p:nvPicPr>
        <p:blipFill>
          <a:blip r:embed="rId7" cstate="print"/>
          <a:srcRect/>
          <a:stretch>
            <a:fillRect/>
          </a:stretch>
        </p:blipFill>
        <p:spPr bwMode="auto">
          <a:xfrm>
            <a:off x="838200" y="2819399"/>
            <a:ext cx="2438399" cy="533249"/>
          </a:xfrm>
          <a:prstGeom prst="rect">
            <a:avLst/>
          </a:prstGeom>
          <a:noFill/>
          <a:ln w="9525">
            <a:noFill/>
            <a:miter lim="800000"/>
            <a:headEnd/>
            <a:tailEnd/>
          </a:ln>
        </p:spPr>
      </p:pic>
      <p:sp>
        <p:nvSpPr>
          <p:cNvPr id="34" name="TextBox 33"/>
          <p:cNvSpPr txBox="1"/>
          <p:nvPr/>
        </p:nvSpPr>
        <p:spPr>
          <a:xfrm>
            <a:off x="457200" y="3276600"/>
            <a:ext cx="3657600" cy="830997"/>
          </a:xfrm>
          <a:prstGeom prst="rect">
            <a:avLst/>
          </a:prstGeom>
          <a:noFill/>
        </p:spPr>
        <p:txBody>
          <a:bodyPr wrap="square" rtlCol="0">
            <a:spAutoFit/>
          </a:bodyPr>
          <a:lstStyle/>
          <a:p>
            <a:r>
              <a:rPr lang="en-US" sz="1200" dirty="0" smtClean="0"/>
              <a:t>Remove the keypad from the keypad holster and set it next to the OVI to make it available for voters that require the use of the keypad and headphones for Election Day voting.</a:t>
            </a:r>
            <a:endParaRPr lang="en-US" sz="1200" dirty="0"/>
          </a:p>
        </p:txBody>
      </p:sp>
      <p:pic>
        <p:nvPicPr>
          <p:cNvPr id="2055" name="Picture 7"/>
          <p:cNvPicPr>
            <a:picLocks noChangeAspect="1" noChangeArrowheads="1"/>
          </p:cNvPicPr>
          <p:nvPr/>
        </p:nvPicPr>
        <p:blipFill>
          <a:blip r:embed="rId8" cstate="print"/>
          <a:srcRect/>
          <a:stretch>
            <a:fillRect/>
          </a:stretch>
        </p:blipFill>
        <p:spPr bwMode="auto">
          <a:xfrm>
            <a:off x="5181599" y="4495800"/>
            <a:ext cx="2971800" cy="710543"/>
          </a:xfrm>
          <a:prstGeom prst="rect">
            <a:avLst/>
          </a:prstGeom>
          <a:noFill/>
          <a:ln w="9525">
            <a:noFill/>
            <a:miter lim="800000"/>
            <a:headEnd/>
            <a:tailEnd/>
          </a:ln>
        </p:spPr>
      </p:pic>
      <p:pic>
        <p:nvPicPr>
          <p:cNvPr id="2056" name="Picture 8"/>
          <p:cNvPicPr>
            <a:picLocks noChangeAspect="1" noChangeArrowheads="1"/>
          </p:cNvPicPr>
          <p:nvPr/>
        </p:nvPicPr>
        <p:blipFill>
          <a:blip r:embed="rId9" cstate="print"/>
          <a:srcRect/>
          <a:stretch>
            <a:fillRect/>
          </a:stretch>
        </p:blipFill>
        <p:spPr bwMode="auto">
          <a:xfrm>
            <a:off x="5181600" y="5181600"/>
            <a:ext cx="2971800" cy="710543"/>
          </a:xfrm>
          <a:prstGeom prst="rect">
            <a:avLst/>
          </a:prstGeom>
          <a:noFill/>
          <a:ln w="9525">
            <a:noFill/>
            <a:miter lim="800000"/>
            <a:headEnd/>
            <a:tailEnd/>
          </a:ln>
        </p:spPr>
      </p:pic>
      <p:pic>
        <p:nvPicPr>
          <p:cNvPr id="2057" name="Picture 9"/>
          <p:cNvPicPr>
            <a:picLocks noChangeAspect="1" noChangeArrowheads="1"/>
          </p:cNvPicPr>
          <p:nvPr/>
        </p:nvPicPr>
        <p:blipFill>
          <a:blip r:embed="rId10" cstate="print"/>
          <a:srcRect/>
          <a:stretch>
            <a:fillRect/>
          </a:stretch>
        </p:blipFill>
        <p:spPr bwMode="auto">
          <a:xfrm>
            <a:off x="5181600" y="5867400"/>
            <a:ext cx="2971800" cy="7105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347</Words>
  <Application>Microsoft Office PowerPoint</Application>
  <PresentationFormat>On-screen Show (4:3)</PresentationFormat>
  <Paragraphs>27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Aharoni</vt: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Champlain</dc:creator>
  <cp:lastModifiedBy>Sean Fitzgerald</cp:lastModifiedBy>
  <cp:revision>25</cp:revision>
  <cp:lastPrinted>2014-02-03T03:47:06Z</cp:lastPrinted>
  <dcterms:created xsi:type="dcterms:W3CDTF">2011-03-29T14:37:15Z</dcterms:created>
  <dcterms:modified xsi:type="dcterms:W3CDTF">2014-08-15T16:28:50Z</dcterms:modified>
</cp:coreProperties>
</file>